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77" r:id="rId3"/>
    <p:sldId id="259" r:id="rId4"/>
    <p:sldId id="260" r:id="rId5"/>
    <p:sldId id="261" r:id="rId6"/>
    <p:sldId id="264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8E6F"/>
    <a:srgbClr val="28A5C2"/>
    <a:srgbClr val="14ACA8"/>
    <a:srgbClr val="5EC7DE"/>
    <a:srgbClr val="6546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0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D5BE4C-FCAB-4EC3-B1B9-2632C6214E63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295E6-D369-4924-86A7-2AA3812C90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420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694CBF-8BC7-4950-A1B6-BB2B35CC008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9050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694CBF-8BC7-4950-A1B6-BB2B35CC008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7708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694CBF-8BC7-4950-A1B6-BB2B35CC008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9050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F1D19E3-A3DB-47EA-9AED-3EFEAD63F3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D6F9026D-76D7-415A-8CAB-D3756D4D09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3DED2E1-2E01-48AC-8F98-B2B8DAB95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DC88-3981-4848-8691-0914E6DD73AD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53F0291-36B0-4C29-B3BB-F9AFB0598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F8DE38E-EFA9-4CCB-8664-0D5264305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BC8E-5B8A-41D6-A0D6-0E4C4A12F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76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1D1CB18-D810-42B5-B671-D261C7E37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2FBA0329-89CB-4E7D-9E2E-70BFCAC3F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F5F6D7E-BF52-4C89-B5F4-10CE64F7F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DC88-3981-4848-8691-0914E6DD73AD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59DBBDE-7BB8-4AC6-B661-EB674B113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849593B-7272-46F1-B490-48FA6F44E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BC8E-5B8A-41D6-A0D6-0E4C4A12F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827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64FF5810-2BFB-4F67-B0C2-AB644A15FE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5E9195DB-DCDF-4345-AEEB-40FF4A9A2A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0F09573-62CA-4E27-B028-047DEC6D3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DC88-3981-4848-8691-0914E6DD73AD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E0BA38E-78CA-4279-A153-33A6EFDB1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C9F53EE-8CF6-4C5D-948D-A0FF4294C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BC8E-5B8A-41D6-A0D6-0E4C4A12F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738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41C1944-C6DF-4288-A36A-DEDE871D2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C35AB38-3170-4F02-9FE3-2B91D6864C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5948087-4237-452A-B43C-3798A58B5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DC88-3981-4848-8691-0914E6DD73AD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84AF6F5-80F9-4292-85E1-D3F8A4174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BD23609-183D-43D1-AA87-3E6DB6CE5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BC8E-5B8A-41D6-A0D6-0E4C4A12F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798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DEBF21A-A5F6-4B35-90D5-3A4D41F8F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FAD274D-7B02-4111-B9FB-F79D16E0E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49566AF-04A5-48F0-B7CC-1EE4ED4BE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DC88-3981-4848-8691-0914E6DD73AD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3067A41-411A-436B-B900-9140AC514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5BB8084-5A3E-426B-8D2E-7744DBF47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BC8E-5B8A-41D6-A0D6-0E4C4A12F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621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A774879-6533-42A3-A8F6-1220DB15F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9971C38-66BF-4676-994F-34EE7E59E0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CB31E45-560E-4C0C-A862-C66A468CCF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8527A4D-8E21-45E5-979D-82610FAF3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DC88-3981-4848-8691-0914E6DD73AD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ACD9763-D567-439A-A881-7117C924E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4756442-AB8C-46B8-A7CA-4CD663BEE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BC8E-5B8A-41D6-A0D6-0E4C4A12F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405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857700E-A330-4861-A41F-309D525E1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82053AB-F168-4648-820C-E742A85AA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EF4455F-87B6-491A-95B2-AFFBF8DEA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63BE5B1A-4F26-4589-A1E2-DE3E01E6F5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5AF5F39C-3E94-4C3C-8D33-F2EA1A5675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CF615B7B-DA23-416D-91BA-AE552CBE2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DC88-3981-4848-8691-0914E6DD73AD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CF5560B7-64ED-42B7-819D-6D4680020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A93B5C1E-D407-4150-B356-0B00D7036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BC8E-5B8A-41D6-A0D6-0E4C4A12F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066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1B43D79-FAF4-4BEF-B223-69BE29BE6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856D43CB-65EF-4D09-9CF7-17A988CDA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DC88-3981-4848-8691-0914E6DD73AD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FB0D5354-0C6D-4CEF-A5EF-515CF67BF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64F85831-5695-4FA2-966E-612E43C3C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BC8E-5B8A-41D6-A0D6-0E4C4A12F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827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457FA850-5051-4F5B-A135-2B1C74244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DC88-3981-4848-8691-0914E6DD73AD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D39C7BD3-795F-4DB0-8F29-90499F007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DA016AB-758F-45C6-A450-9C2B2ECC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BC8E-5B8A-41D6-A0D6-0E4C4A12F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395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9F5272E-FE94-490E-A2D0-8915D987E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1919361-198C-4A65-A79F-E22DDFB20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3A42744-9FB6-4C38-BE61-3142F3B1E3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55E5AA3-C51D-410E-B01C-612A697F9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DC88-3981-4848-8691-0914E6DD73AD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041AC4C-1865-4518-B431-70E203D95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EAA6053-418C-43F3-B622-7393DFEEC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BC8E-5B8A-41D6-A0D6-0E4C4A12F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628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EBD69B9-1B89-4DF8-AFA2-A27CAA289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AC215729-609E-41FA-A441-82B87C0EC2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1044D4D-5CBE-495C-BC0F-CAF5EA5FA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D2B9DE6-157F-4F41-9926-93E03C242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DC88-3981-4848-8691-0914E6DD73AD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FA8134B-B064-48D9-844F-9516ABB95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47C9E54-5783-4AD4-9E50-58C0EA51E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BC8E-5B8A-41D6-A0D6-0E4C4A12F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599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C47AFC8-021F-494E-9D00-785665ADB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5A1C443-4AEE-40F3-9F17-06C118AAE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46607FB-B9FE-49BD-938C-1BE5E86B81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DDC88-3981-4848-8691-0914E6DD73AD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25620CB-4804-4933-B8A8-D01C33D54B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8EA45C3-4D2B-44F0-B4D9-2B11673193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EBC8E-5B8A-41D6-A0D6-0E4C4A12F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35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6.jpe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6.jpe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">
            <a:extLst>
              <a:ext uri="{FF2B5EF4-FFF2-40B4-BE49-F238E27FC236}">
                <a16:creationId xmlns="" xmlns:a16="http://schemas.microsoft.com/office/drawing/2014/main" id="{88C52A80-C9EE-4177-B106-5C7B2C106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8768" y="0"/>
            <a:ext cx="1883231" cy="106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D51B5E8-7CF3-46E2-A55F-201BDFDC5A22}"/>
              </a:ext>
            </a:extLst>
          </p:cNvPr>
          <p:cNvSpPr txBox="1"/>
          <p:nvPr/>
        </p:nvSpPr>
        <p:spPr>
          <a:xfrm>
            <a:off x="349045" y="1152061"/>
            <a:ext cx="589443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Создание единой системы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научно-методического сопровождения педагогических работников и управленческих кадров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территории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Ханты-Мансийского автономного округа – Югры,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города Нижневартовска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3146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F846AD8-5195-447E-A848-C659125AC34D}"/>
              </a:ext>
            </a:extLst>
          </p:cNvPr>
          <p:cNvSpPr txBox="1"/>
          <p:nvPr/>
        </p:nvSpPr>
        <p:spPr>
          <a:xfrm>
            <a:off x="1740310" y="1859339"/>
            <a:ext cx="933573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rgbClr val="002060"/>
                </a:solidFill>
              </a:defRPr>
            </a:lvl1pPr>
          </a:lstStyle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Представление региональной системы научно-методического сопровождения педагогических работников и управленческих кадров на территории ХМАО – Югры, муниципальной методической службы города Нижневартовска.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Организация методической деятельности по сопровождению субъектов муниципальной методической службы города Нижневартовска (</a:t>
            </a:r>
            <a:r>
              <a:rPr kumimoji="0" lang="ru-RU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форсайт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-центры, методические объединения).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="" xmlns:a16="http://schemas.microsoft.com/office/drawing/2014/main" id="{8619B515-B374-466D-9932-A4CF9FC8E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79" y="636211"/>
            <a:ext cx="1432640" cy="143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D603E28-BDC4-4B29-996C-F67DE8A48182}"/>
              </a:ext>
            </a:extLst>
          </p:cNvPr>
          <p:cNvSpPr txBox="1"/>
          <p:nvPr/>
        </p:nvSpPr>
        <p:spPr>
          <a:xfrm>
            <a:off x="204951" y="6488668"/>
            <a:ext cx="709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84051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F846AD8-5195-447E-A848-C659125AC34D}"/>
              </a:ext>
            </a:extLst>
          </p:cNvPr>
          <p:cNvSpPr txBox="1"/>
          <p:nvPr/>
        </p:nvSpPr>
        <p:spPr>
          <a:xfrm>
            <a:off x="1779639" y="966787"/>
            <a:ext cx="9544793" cy="4924425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457200" indent="-457200" algn="just">
              <a:buAutoNum type="arabicPeriod"/>
              <a:defRPr sz="2200">
                <a:solidFill>
                  <a:srgbClr val="002060"/>
                </a:solidFill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Нормативно-правовое обоснование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Распоряжение Министерства просвещения Российской Федерации от 06.08.2020 Р-76 «Об утверждении Концепции создания единой федеральной системы научно-методического сопровождения педагогических работников».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Методические рекомендации для субъектов Российской Федерации по созданию и внедрению региональной системы научно-методического сопровождения педагогических работников  и управленческих кадров.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Приказ Департамента образования и молодежной политики Ханты-Мансийского автономного округа – Югры от 22.07.2021 №10-П-1000 «Об утверждении Положения о создании и функционировании региональной системы научно-методического сопровождения педагогических работников и управленческих кадров Ханты-Мансийского автономного округа – Югры».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Приказ департамента образования администрации города Нижневартовска от 24.09.2021 №733 «О создании и функционировании  муниципальной методической службы в системе образования города».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D58666B-08E9-4899-8705-B4C261A2D921}"/>
              </a:ext>
            </a:extLst>
          </p:cNvPr>
          <p:cNvSpPr txBox="1"/>
          <p:nvPr/>
        </p:nvSpPr>
        <p:spPr>
          <a:xfrm>
            <a:off x="173421" y="6488668"/>
            <a:ext cx="709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="" xmlns:a16="http://schemas.microsoft.com/office/drawing/2014/main" id="{8BA26864-0BD8-426B-A4AA-808B6A48F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281"/>
            <a:ext cx="1779639" cy="1372129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2886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F846AD8-5195-447E-A848-C659125AC34D}"/>
              </a:ext>
            </a:extLst>
          </p:cNvPr>
          <p:cNvSpPr txBox="1"/>
          <p:nvPr/>
        </p:nvSpPr>
        <p:spPr>
          <a:xfrm>
            <a:off x="1428134" y="584041"/>
            <a:ext cx="933573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rgbClr val="00206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Единое методическое пространство ХМАО-Югры 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B1B2984-B6E9-41D3-A64D-D1E806629304}"/>
              </a:ext>
            </a:extLst>
          </p:cNvPr>
          <p:cNvSpPr txBox="1"/>
          <p:nvPr/>
        </p:nvSpPr>
        <p:spPr>
          <a:xfrm>
            <a:off x="629607" y="1040366"/>
            <a:ext cx="11297685" cy="5293757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Структурные компоненты </a:t>
            </a:r>
            <a:r>
              <a:rPr kumimoji="0" lang="ru-RU" sz="16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регионального уровня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Департамент образования и молодежной политики ХМАО– Югры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АУ ДПО ХМАО-Югры «Институт развития образования»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Центр непрерывного повышения профессионального мастерства педагогических работников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(структурное подразделение АУ «Институт развития образования»)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Структурные компоненты </a:t>
            </a:r>
            <a:r>
              <a:rPr kumimoji="0" lang="ru-RU" sz="16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муниципального уровня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Муниципальная методическая служба (МАУ г. Нижневартовска «Центр развития образования»)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Муниципальные методические объединения, профессиональные объединения педагогических работников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(творческие группы,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форсайт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-центры)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 Структурные компоненты </a:t>
            </a:r>
            <a:r>
              <a:rPr kumimoji="0" lang="ru-RU" sz="16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институционального уровня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Методический (научно-методический) совет образовательной организации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Методические объединения, профессиональные объединения педагогических работников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Пары педагогов («наставник – молодой специалист»; «учитель – учитель»)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4BCC4F8-3B3A-44B4-8501-D8CA77E56A82}"/>
              </a:ext>
            </a:extLst>
          </p:cNvPr>
          <p:cNvSpPr txBox="1"/>
          <p:nvPr/>
        </p:nvSpPr>
        <p:spPr>
          <a:xfrm>
            <a:off x="274883" y="6430961"/>
            <a:ext cx="709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pic>
        <p:nvPicPr>
          <p:cNvPr id="5130" name="Picture 10">
            <a:extLst>
              <a:ext uri="{FF2B5EF4-FFF2-40B4-BE49-F238E27FC236}">
                <a16:creationId xmlns="" xmlns:a16="http://schemas.microsoft.com/office/drawing/2014/main" id="{08D4AA39-DD67-49A1-861D-968EA9F22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62" y="435389"/>
            <a:ext cx="1736727" cy="174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9949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F846AD8-5195-447E-A848-C659125AC34D}"/>
              </a:ext>
            </a:extLst>
          </p:cNvPr>
          <p:cNvSpPr txBox="1"/>
          <p:nvPr/>
        </p:nvSpPr>
        <p:spPr>
          <a:xfrm>
            <a:off x="1932039" y="1191586"/>
            <a:ext cx="9674942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457200" indent="-457200" algn="just">
              <a:buAutoNum type="arabicPeriod"/>
              <a:defRPr sz="2200">
                <a:solidFill>
                  <a:srgbClr val="002060"/>
                </a:solidFill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Нормативно-правовое обоснование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(создание муниципальных методических объединений, профессиональных объединений педагогических работников)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Приказ департамента образования администрации города Нижневартовска от 24 сентября 2021 года №734 «Об утверждении состава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форсайт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-центров, муниципальных методических объединений на 2021-2022 учебный год.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Приказ МАУ г. Нижневартовска «Центр развития образования» от 27 сентября 2021 года №151-м «Об организационно-методическом сопровождении деятельности форсайт-центров, муниципальных методических объединений на 2021-2022 учебный год.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488016F-4C3E-4F3C-8626-FC5128A2BD7A}"/>
              </a:ext>
            </a:extLst>
          </p:cNvPr>
          <p:cNvSpPr txBox="1"/>
          <p:nvPr/>
        </p:nvSpPr>
        <p:spPr>
          <a:xfrm>
            <a:off x="274883" y="6430961"/>
            <a:ext cx="709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8DD6D1A-4E0A-4C2C-A637-7BD92817F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281"/>
            <a:ext cx="1779639" cy="1372129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259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D603E28-BDC4-4B29-996C-F67DE8A48182}"/>
              </a:ext>
            </a:extLst>
          </p:cNvPr>
          <p:cNvSpPr txBox="1"/>
          <p:nvPr/>
        </p:nvSpPr>
        <p:spPr>
          <a:xfrm>
            <a:off x="204951" y="6488668"/>
            <a:ext cx="709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102340" y="1709075"/>
            <a:ext cx="89800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Форсайт-центр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это сообщество работников образования, которые систематически осуществляют попытки оценить долгосрочные перспективы развития будущей ситуации в образовании на основе системы методов </a:t>
            </a:r>
            <a:r>
              <a:rPr kumimoji="0" lang="ru-RU" sz="1800" b="0" i="1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экспертной оценки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стратегических направлений социально-экономического и инновационного развития, выявления технологических прорывов, способных оказать воздействие на образование и общество.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Методическое объединение, творческая группа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 это сообщество педагогических работников и управленческих кадров одного или нескольких близких профилей, деятельность которых направлена на методическую поддержку по наиболее актуальным вопросам обучения и воспитания.</a:t>
            </a:r>
          </a:p>
        </p:txBody>
      </p:sp>
      <p:pic>
        <p:nvPicPr>
          <p:cNvPr id="7" name="Picture 10">
            <a:extLst>
              <a:ext uri="{FF2B5EF4-FFF2-40B4-BE49-F238E27FC236}">
                <a16:creationId xmlns="" xmlns:a16="http://schemas.microsoft.com/office/drawing/2014/main" id="{E79416DB-74B4-4295-B3BA-7BCE35DD4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62" y="435389"/>
            <a:ext cx="1736727" cy="174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6907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F846AD8-5195-447E-A848-C659125AC34D}"/>
              </a:ext>
            </a:extLst>
          </p:cNvPr>
          <p:cNvSpPr txBox="1"/>
          <p:nvPr/>
        </p:nvSpPr>
        <p:spPr>
          <a:xfrm>
            <a:off x="1312607" y="1036473"/>
            <a:ext cx="9871646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457200" indent="-457200" algn="just">
              <a:buAutoNum type="arabicPeriod"/>
              <a:defRPr sz="2200">
                <a:solidFill>
                  <a:srgbClr val="002060"/>
                </a:solidFill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Организации работы форсайт-центров, муниципальных методических объединений в 2021-2022 учебном году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13 октября 2021 года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сводная информация о кураторах муниципальных методических объединений и форсайт-центров.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 октября 2021 года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организация и проведение первых заседания, на которых необходимо:</a:t>
            </a:r>
          </a:p>
          <a:p>
            <a:pPr marL="900113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выбрать состав методического совета;</a:t>
            </a:r>
          </a:p>
          <a:p>
            <a:pPr marL="900113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утвердить программу работы объединения;</a:t>
            </a:r>
          </a:p>
          <a:p>
            <a:pPr marL="900113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подготовить протокол первого заседания.</a:t>
            </a:r>
          </a:p>
          <a:p>
            <a:pPr marL="442913" marR="0" lvl="0" indent="-4429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     До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29 октября 2021 года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размещение документов на странице Муниципальной методической службы сайта ЦРО (раздел «Педагогам»).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4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 декабря 2021 года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анализ деятельности за 1 полугодие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уч.года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4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 мая 2022 года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 анализ деятельности за учебный год.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86" name="Picture 14">
            <a:extLst>
              <a:ext uri="{FF2B5EF4-FFF2-40B4-BE49-F238E27FC236}">
                <a16:creationId xmlns="" xmlns:a16="http://schemas.microsoft.com/office/drawing/2014/main" id="{07C1279F-4094-403E-903B-DDA9FC072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955" y="4945921"/>
            <a:ext cx="1622323" cy="162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4A25B2D-F722-4F0A-BBF5-0A1E5A174332}"/>
              </a:ext>
            </a:extLst>
          </p:cNvPr>
          <p:cNvSpPr txBox="1"/>
          <p:nvPr/>
        </p:nvSpPr>
        <p:spPr>
          <a:xfrm>
            <a:off x="274883" y="6430961"/>
            <a:ext cx="709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9195174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795</TotalTime>
  <Words>346</Words>
  <Application>Microsoft Office PowerPoint</Application>
  <PresentationFormat>Произвольный</PresentationFormat>
  <Paragraphs>69</Paragraphs>
  <Slides>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ВЕКТОРЫ РАЗВИТИЯ ОБРАЗОВАНИЯ:  традиции, поиски, инновации</dc:title>
  <dc:creator>Ruslan Biktagirov</dc:creator>
  <cp:lastModifiedBy>Марина Юрьевна Букреева</cp:lastModifiedBy>
  <cp:revision>98</cp:revision>
  <dcterms:created xsi:type="dcterms:W3CDTF">2021-08-09T07:56:57Z</dcterms:created>
  <dcterms:modified xsi:type="dcterms:W3CDTF">2021-10-21T09:25:10Z</dcterms:modified>
</cp:coreProperties>
</file>