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62" r:id="rId8"/>
    <p:sldId id="258" r:id="rId9"/>
    <p:sldId id="259" r:id="rId10"/>
    <p:sldId id="260" r:id="rId11"/>
    <p:sldId id="261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8EA3-CF97-41EC-B2B4-D13A06609D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1448-A630-4D45-B3F0-4755EAC8B4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0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ECD3-7B93-41B4-AA2F-71FE02EA8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7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8EA3-CF97-41EC-B2B4-D13A06609D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2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4985-D24F-448E-923E-898767482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26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1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1" cy="1500186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190E-5481-438D-ACB3-63B8955E77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87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B105-CFDB-4426-98EA-82029657AB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27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6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E710-6A62-4E27-AE42-597501D053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7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7A1F-83A6-486D-A65A-63B828A3E5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8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86F6-F0CD-42FB-94C6-6E328D7107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16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B8FE-CBC4-4A59-980F-61446682A2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4985-D24F-448E-923E-898767482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16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D85B-FD32-4BBB-BF87-08E16F9285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1448-A630-4D45-B3F0-4755EAC8B4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9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ECD3-7B93-41B4-AA2F-71FE02EA8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40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8EA3-CF97-41EC-B2B4-D13A06609D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27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4985-D24F-448E-923E-898767482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26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1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1" cy="1500186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190E-5481-438D-ACB3-63B8955E77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87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B105-CFDB-4426-98EA-82029657AB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27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6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E710-6A62-4E27-AE42-597501D053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71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7A1F-83A6-486D-A65A-63B828A3E5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87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86F6-F0CD-42FB-94C6-6E328D7107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1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1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1" cy="1500186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190E-5481-438D-ACB3-63B8955E77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69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B8FE-CBC4-4A59-980F-61446682A2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2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D85B-FD32-4BBB-BF87-08E16F9285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1448-A630-4D45-B3F0-4755EAC8B4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9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ECD3-7B93-41B4-AA2F-71FE02EA8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40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8EA3-CF97-41EC-B2B4-D13A06609D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27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4985-D24F-448E-923E-898767482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26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1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1" cy="1500186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190E-5481-438D-ACB3-63B8955E77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87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B105-CFDB-4426-98EA-82029657AB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27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6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E710-6A62-4E27-AE42-597501D053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71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7A1F-83A6-486D-A65A-63B828A3E5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8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B105-CFDB-4426-98EA-82029657AB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43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86F6-F0CD-42FB-94C6-6E328D7107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16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B8FE-CBC4-4A59-980F-61446682A2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2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D85B-FD32-4BBB-BF87-08E16F9285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1448-A630-4D45-B3F0-4755EAC8B4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9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ECD3-7B93-41B4-AA2F-71FE02EA8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40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8EA3-CF97-41EC-B2B4-D13A06609D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27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4985-D24F-448E-923E-898767482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26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1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1" cy="1500186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190E-5481-438D-ACB3-63B8955E77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87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B105-CFDB-4426-98EA-82029657AB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27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6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E710-6A62-4E27-AE42-597501D053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6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E710-6A62-4E27-AE42-597501D053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16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7A1F-83A6-486D-A65A-63B828A3E5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871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86F6-F0CD-42FB-94C6-6E328D7107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16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B8FE-CBC4-4A59-980F-61446682A2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2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D85B-FD32-4BBB-BF87-08E16F9285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1448-A630-4D45-B3F0-4755EAC8B4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9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ECD3-7B93-41B4-AA2F-71FE02EA8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40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0736" indent="0" algn="ctr">
              <a:buNone/>
              <a:defRPr/>
            </a:lvl2pPr>
            <a:lvl3pPr marL="801472" indent="0" algn="ctr">
              <a:buNone/>
              <a:defRPr/>
            </a:lvl3pPr>
            <a:lvl4pPr marL="1202207" indent="0" algn="ctr">
              <a:buNone/>
              <a:defRPr/>
            </a:lvl4pPr>
            <a:lvl5pPr marL="1602943" indent="0" algn="ctr">
              <a:buNone/>
              <a:defRPr/>
            </a:lvl5pPr>
            <a:lvl6pPr marL="2003679" indent="0" algn="ctr">
              <a:buNone/>
              <a:defRPr/>
            </a:lvl6pPr>
            <a:lvl7pPr marL="2404415" indent="0" algn="ctr">
              <a:buNone/>
              <a:defRPr/>
            </a:lvl7pPr>
            <a:lvl8pPr marL="2805151" indent="0" algn="ctr">
              <a:buNone/>
              <a:defRPr/>
            </a:lvl8pPr>
            <a:lvl9pPr marL="320588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8EA3-CF97-41EC-B2B4-D13A06609D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27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4985-D24F-448E-923E-8987674823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26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1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1" cy="1500186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190E-5481-438D-ACB3-63B8955E77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873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1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B105-CFDB-4426-98EA-82029657AB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2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7A1F-83A6-486D-A65A-63B828A3E5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488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6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E710-6A62-4E27-AE42-597501D053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71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7A1F-83A6-486D-A65A-63B828A3E5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87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86F6-F0CD-42FB-94C6-6E328D7107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16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B8FE-CBC4-4A59-980F-61446682A2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2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D85B-FD32-4BBB-BF87-08E16F9285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7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1448-A630-4D45-B3F0-4755EAC8B4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9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ECD3-7B93-41B4-AA2F-71FE02EA8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4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86F6-F0CD-42FB-94C6-6E328D7107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5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B8FE-CBC4-4A59-980F-61446682A2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D85B-FD32-4BBB-BF87-08E16F9285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F58D1-7D4A-4D5C-8B1A-E5D5087D1193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6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5pPr>
      <a:lvl6pPr marL="400736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472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207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94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038" indent="-30003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713" indent="-20002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01763" indent="-2000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01813" indent="-20002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04047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04783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05519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06254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F58D1-7D4A-4D5C-8B1A-E5D5087D1193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5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5pPr>
      <a:lvl6pPr marL="400736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472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207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94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038" indent="-30003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713" indent="-20002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01763" indent="-2000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01813" indent="-20002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04047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04783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05519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06254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F58D1-7D4A-4D5C-8B1A-E5D5087D1193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5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5pPr>
      <a:lvl6pPr marL="400736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472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207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94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038" indent="-30003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713" indent="-20002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01763" indent="-2000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01813" indent="-20002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04047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04783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05519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06254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F58D1-7D4A-4D5C-8B1A-E5D5087D1193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5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5pPr>
      <a:lvl6pPr marL="400736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472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207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94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038" indent="-30003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713" indent="-20002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01763" indent="-2000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01813" indent="-20002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04047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04783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05519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06254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F58D1-7D4A-4D5C-8B1A-E5D5087D1193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5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5pPr>
      <a:lvl6pPr marL="400736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472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207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94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038" indent="-30003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713" indent="-20002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01763" indent="-2000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01813" indent="-20002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04047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04783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05519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06254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F58D1-7D4A-4D5C-8B1A-E5D5087D1193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5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Calibri" pitchFamily="34" charset="0"/>
        </a:defRPr>
      </a:lvl5pPr>
      <a:lvl6pPr marL="400736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472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207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94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038" indent="-300038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713" indent="-20002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01763" indent="-2000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01813" indent="-20002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04047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04783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05519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06254" indent="-20036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513984-18CF-4E76-9B33-9EC2DE92646D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5560" y="980728"/>
            <a:ext cx="9144000" cy="4324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bevelB w="101600" prst="riblet"/>
            <a:extrusionClr>
              <a:srgbClr val="A50021"/>
            </a:extrusionClr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Организация курсов повышения квалификации по предметной области «Технология</a:t>
            </a:r>
            <a:r>
              <a:rPr lang="ru-RU" sz="4400" b="1" spc="50" dirty="0" smtClean="0">
                <a:ln w="11430"/>
                <a:solidFill>
                  <a:srgbClr val="0060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»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Куратор:</a:t>
            </a:r>
          </a:p>
          <a:p>
            <a:pPr algn="r"/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Чаусова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Елена Валерьевна, 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директор МАУ г. Нижневартовска 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«Центр развития образования»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2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Бюджетные курсы</a:t>
            </a:r>
            <a:endParaRPr lang="ru-RU" b="1" dirty="0"/>
          </a:p>
        </p:txBody>
      </p:sp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D98BB-E13D-449C-9E6D-E76E909E06AA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37384"/>
            <a:ext cx="79928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+mj-lt"/>
                <a:ea typeface="Calibri"/>
                <a:cs typeface="Times New Roman"/>
              </a:rPr>
              <a:t>Тема</a:t>
            </a:r>
            <a:r>
              <a:rPr lang="ru-RU" dirty="0" smtClean="0">
                <a:effectLst/>
                <a:latin typeface="+mj-lt"/>
                <a:ea typeface="Calibri"/>
                <a:cs typeface="Times New Roman"/>
              </a:rPr>
              <a:t>: «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Модернизация содержания обучения и методики преподавания по </a:t>
            </a:r>
            <a:r>
              <a:rPr lang="ru-RU" dirty="0" err="1" smtClean="0">
                <a:effectLst/>
                <a:latin typeface="+mj-lt"/>
                <a:ea typeface="Times New Roman"/>
                <a:cs typeface="Times New Roman"/>
              </a:rPr>
              <a:t>межпредметным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 технологиям в рамках реализации концепций модернизации содержания и технологий обучения по учебному предмету «Технология»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Организация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 Тюменский областной государственный институт развития регионального образования.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+mj-lt"/>
                <a:ea typeface="Times New Roman"/>
                <a:cs typeface="Times New Roman"/>
              </a:rPr>
              <a:t>Срок</a:t>
            </a:r>
            <a:r>
              <a:rPr lang="ru-RU" dirty="0" smtClean="0">
                <a:latin typeface="+mj-lt"/>
                <a:ea typeface="Times New Roman"/>
                <a:cs typeface="Times New Roman"/>
              </a:rPr>
              <a:t>: 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ноябрь 2019 года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Форма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очно-дистанционная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из них: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32 ч. - дистанционное обучение,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40 ч. – очное обучение на базе МАУ «ЦРО»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82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Поданы заявки на участие в бюджетных курсах</a:t>
            </a:r>
            <a:endParaRPr lang="ru-RU" b="1" dirty="0"/>
          </a:p>
        </p:txBody>
      </p:sp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D98BB-E13D-449C-9E6D-E76E909E06AA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-2351043"/>
            <a:ext cx="7920880" cy="1141851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1» - 0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2-многопрофильная им. Е.И. Куропаткина» -1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«СШ № 3» - 1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5» - 0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6» -2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7» -1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8» -2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9 с УИОП» -1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«СШ № 10» -2 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«СШ № 11» -2 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«СШ № 12» -1 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«СШ № 13» -3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14» -2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15» - 0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17» - 1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18» - 0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19» -1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21» -1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22» - 0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23 с УИИЯ» -2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«СШ № 25» -1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29» - 0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30 с УИОП» - 0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31 с УИП ХЭП» - 0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32» - 0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34» - 0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«СШ № 40» -2  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«СШ № 42» -0 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Calibri"/>
                <a:cs typeface="Times New Roman"/>
              </a:rPr>
              <a:t>МБОУ «СШ № 43» -1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«Лицей» -2 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«Лицей № 2» -0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«Гимназия №1» -1 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МБОУ «Гимназия №2» -0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+mj-lt"/>
                <a:ea typeface="Times New Roman"/>
                <a:cs typeface="Times New Roman"/>
              </a:rPr>
              <a:t>ЧОУ «Православная гимназия в честь Казанской иконы Божьей Матери» -1 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82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Курсы на договорное основе</a:t>
            </a:r>
            <a:endParaRPr lang="ru-RU" b="1" dirty="0"/>
          </a:p>
        </p:txBody>
      </p:sp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D98BB-E13D-449C-9E6D-E76E909E06AA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37384"/>
            <a:ext cx="7992888" cy="7755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Организация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 АО «Институт развития образования», г. </a:t>
            </a:r>
            <a:r>
              <a:rPr lang="ru-RU" dirty="0" smtClean="0">
                <a:latin typeface="+mj-lt"/>
                <a:ea typeface="Times New Roman"/>
                <a:cs typeface="Times New Roman"/>
              </a:rPr>
              <a:t>Ханты-Мансийск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. </a:t>
            </a:r>
          </a:p>
          <a:p>
            <a:pPr marL="342900" lvl="0" indent="-342900">
              <a:buAutoNum type="arabicPeriod"/>
            </a:pPr>
            <a:r>
              <a:rPr lang="ru-RU" dirty="0" smtClean="0"/>
              <a:t>Методические </a:t>
            </a:r>
            <a:r>
              <a:rPr lang="ru-RU" dirty="0"/>
              <a:t>основы включения региональной составляющей в содержание образовательной области «Технология». </a:t>
            </a:r>
            <a:endParaRPr lang="ru-RU" dirty="0" smtClean="0"/>
          </a:p>
          <a:p>
            <a:pPr lvl="0"/>
            <a:r>
              <a:rPr lang="ru-RU" b="1" dirty="0" smtClean="0"/>
              <a:t>Преподаватель</a:t>
            </a:r>
            <a:r>
              <a:rPr lang="ru-RU" dirty="0" smtClean="0"/>
              <a:t> </a:t>
            </a:r>
            <a:r>
              <a:rPr lang="ru-RU" dirty="0"/>
              <a:t>Величко Н.И</a:t>
            </a:r>
            <a:r>
              <a:rPr lang="ru-RU" dirty="0" smtClean="0"/>
              <a:t>.  </a:t>
            </a:r>
          </a:p>
          <a:p>
            <a:pPr lvl="0"/>
            <a:r>
              <a:rPr lang="ru-RU" dirty="0" smtClean="0"/>
              <a:t>ближайшие </a:t>
            </a:r>
            <a:r>
              <a:rPr lang="ru-RU" b="1" dirty="0"/>
              <a:t>сроки</a:t>
            </a:r>
            <a:r>
              <a:rPr lang="ru-RU" dirty="0"/>
              <a:t> реализации:  июнь и </a:t>
            </a:r>
            <a:r>
              <a:rPr lang="ru-RU" dirty="0" smtClean="0"/>
              <a:t>ноябрь</a:t>
            </a:r>
          </a:p>
          <a:p>
            <a:pPr lvl="0"/>
            <a:r>
              <a:rPr lang="ru-RU" dirty="0" smtClean="0"/>
              <a:t>2.   Особенности </a:t>
            </a:r>
            <a:r>
              <a:rPr lang="ru-RU" dirty="0"/>
              <a:t>содержания и методики преподавания предмета «Технология» в условиях реализации ФГОС. </a:t>
            </a:r>
            <a:endParaRPr lang="ru-RU" dirty="0" smtClean="0"/>
          </a:p>
          <a:p>
            <a:pPr lvl="0"/>
            <a:r>
              <a:rPr lang="ru-RU" b="1" dirty="0" smtClean="0"/>
              <a:t>Преподаватели</a:t>
            </a:r>
            <a:r>
              <a:rPr lang="ru-RU" dirty="0" smtClean="0"/>
              <a:t> </a:t>
            </a:r>
            <a:r>
              <a:rPr lang="ru-RU" dirty="0"/>
              <a:t>Кириллова Н.М., Величко Н.И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ближайшие </a:t>
            </a:r>
            <a:r>
              <a:rPr lang="ru-RU" b="1" dirty="0"/>
              <a:t>сроки</a:t>
            </a:r>
            <a:r>
              <a:rPr lang="ru-RU" dirty="0"/>
              <a:t> реализации: </a:t>
            </a:r>
            <a:r>
              <a:rPr lang="ru-RU" dirty="0" smtClean="0"/>
              <a:t>ноябрь</a:t>
            </a:r>
          </a:p>
          <a:p>
            <a:pPr marL="342900" lvl="0" indent="-342900">
              <a:buAutoNum type="arabicPeriod" startAt="3"/>
            </a:pPr>
            <a:r>
              <a:rPr lang="ru-RU" dirty="0" smtClean="0"/>
              <a:t>Технология </a:t>
            </a:r>
            <a:r>
              <a:rPr lang="ru-RU" dirty="0"/>
              <a:t>работы с одаренными детьми по предмету «Технология</a:t>
            </a:r>
            <a:r>
              <a:rPr lang="ru-RU" dirty="0" smtClean="0"/>
              <a:t>».</a:t>
            </a:r>
          </a:p>
          <a:p>
            <a:pPr lvl="0"/>
            <a:r>
              <a:rPr lang="ru-RU" b="1" dirty="0" smtClean="0"/>
              <a:t>Преподаватель</a:t>
            </a:r>
            <a:r>
              <a:rPr lang="ru-RU" dirty="0"/>
              <a:t>: Кириллова Н.М., </a:t>
            </a:r>
            <a:endParaRPr lang="ru-RU" dirty="0" smtClean="0"/>
          </a:p>
          <a:p>
            <a:pPr lvl="0"/>
            <a:r>
              <a:rPr lang="ru-RU" dirty="0" smtClean="0"/>
              <a:t>ближайшие </a:t>
            </a:r>
            <a:r>
              <a:rPr lang="ru-RU" b="1" dirty="0"/>
              <a:t>сроки</a:t>
            </a:r>
            <a:r>
              <a:rPr lang="ru-RU" dirty="0"/>
              <a:t>:  июнь, октябрь</a:t>
            </a:r>
          </a:p>
          <a:p>
            <a:endParaRPr lang="ru-RU" dirty="0" smtClean="0"/>
          </a:p>
          <a:p>
            <a:r>
              <a:rPr lang="ru-RU" dirty="0" smtClean="0"/>
              <a:t>Стоимость </a:t>
            </a:r>
            <a:r>
              <a:rPr lang="ru-RU" dirty="0"/>
              <a:t>курсов </a:t>
            </a:r>
            <a:r>
              <a:rPr lang="ru-RU" dirty="0" smtClean="0"/>
              <a:t>варьируется </a:t>
            </a:r>
            <a:r>
              <a:rPr lang="ru-RU" dirty="0"/>
              <a:t>от 1952 рублей до 54 972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от 16 до 108 часов в зависимости от формы обучения)</a:t>
            </a:r>
          </a:p>
          <a:p>
            <a:r>
              <a:rPr lang="ru-RU" dirty="0"/>
              <a:t>Контактные телефоны 83467 (38-83-36 (доб.202))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+mj-lt"/>
                <a:ea typeface="Times New Roman"/>
                <a:cs typeface="Times New Roman"/>
              </a:rPr>
              <a:t>Срок</a:t>
            </a:r>
            <a:r>
              <a:rPr lang="ru-RU" dirty="0" smtClean="0">
                <a:latin typeface="+mj-lt"/>
                <a:ea typeface="Times New Roman"/>
                <a:cs typeface="Times New Roman"/>
              </a:rPr>
              <a:t>: 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ноябрь 2019 года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Форма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очно-дистанционная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из них: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32 ч. - дистанционное обучение,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40 ч. – очное обучение на базе МАУ «ЦРО»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82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Стоимость КПК АУ «Институт развития образования» </a:t>
            </a:r>
            <a:br>
              <a:rPr lang="ru-RU" sz="2400" b="1" dirty="0" smtClean="0"/>
            </a:br>
            <a:r>
              <a:rPr lang="ru-RU" sz="2400" b="1" dirty="0" smtClean="0"/>
              <a:t>г. Ханты-Мансийск</a:t>
            </a:r>
            <a:endParaRPr lang="ru-RU" sz="2400" b="1" dirty="0"/>
          </a:p>
        </p:txBody>
      </p:sp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D98BB-E13D-449C-9E6D-E76E909E06AA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/>
          <a:srcRect l="17468" t="11681" r="35096" b="25071"/>
          <a:stretch/>
        </p:blipFill>
        <p:spPr bwMode="auto">
          <a:xfrm>
            <a:off x="395536" y="1412776"/>
            <a:ext cx="813690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082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D98BB-E13D-449C-9E6D-E76E909E06AA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Calibri" pitchFamily="34" charset="0"/>
              </a:defRPr>
            </a:lvl5pPr>
            <a:lvl6pPr marL="400736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6pPr>
            <a:lvl7pPr marL="80147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7pPr>
            <a:lvl8pPr marL="120220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8pPr>
            <a:lvl9pPr marL="1602943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kern="0" smtClean="0"/>
              <a:t>Курсы на договорное основе</a:t>
            </a:r>
            <a:endParaRPr lang="ru-RU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-10787456"/>
            <a:ext cx="4572000" cy="86880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Портал «Педагогический кампус»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Сайт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: https://pedcampus.ru/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Программы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: предлагается 14 программ, сформированных с учетом требований ФГОС и специализированных в предметной области «Технология».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Тематика курсов: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Активные методы в педагогической и воспитательной деятельности в условиях реализации ФГОС (в предметной области «Технология»).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Педагогические технологии и конструирование образовательного и воспитательного процесса в условиях реализации ФГОС (в предметной области «Технология»).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Системно-</a:t>
            </a:r>
            <a:r>
              <a:rPr lang="ru-RU" sz="1400" dirty="0" err="1" smtClean="0">
                <a:effectLst/>
                <a:latin typeface="Times New Roman"/>
                <a:ea typeface="Times New Roman"/>
                <a:cs typeface="Times New Roman"/>
              </a:rPr>
              <a:t>деятельностный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 подход в образовании и воспитании в условиях реализации ФГОС (в предметной области «Технология»).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err="1" smtClean="0">
                <a:effectLst/>
                <a:latin typeface="Times New Roman"/>
                <a:ea typeface="Times New Roman"/>
                <a:cs typeface="Times New Roman"/>
              </a:rPr>
              <a:t>Инноватика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 в образовании и воспитании в условиях реализации ФГОС (в предметной области «Технология»).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Форма обучения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: дистанционная.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Документ о результатах обучения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: удостоверение о повышении квалификации, сертификат с подтверждением приобретения компетенций, соответствующих требованиям государственного стандарта «Педагог (учитель, воспитатель)».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Продолжительность обучения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: 72 ч. / 108 ч.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Стоимость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: 4200 руб. / 5700 руб.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496" y="980728"/>
            <a:ext cx="8435280" cy="478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+mj-lt"/>
                <a:ea typeface="Times New Roman"/>
                <a:cs typeface="Times New Roman"/>
              </a:rPr>
              <a:t>Портал «Педагогический кампус»</a:t>
            </a:r>
            <a:endParaRPr lang="ru-RU" sz="14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+mj-lt"/>
                <a:ea typeface="Times New Roman"/>
                <a:cs typeface="Times New Roman"/>
              </a:rPr>
              <a:t>Сайт</a:t>
            </a:r>
            <a:r>
              <a:rPr lang="ru-RU" sz="1400" dirty="0" smtClean="0">
                <a:effectLst/>
                <a:latin typeface="+mj-lt"/>
                <a:ea typeface="Times New Roman"/>
                <a:cs typeface="Times New Roman"/>
              </a:rPr>
              <a:t>: https://pedcampus.ru/</a:t>
            </a:r>
            <a:endParaRPr lang="ru-RU" sz="14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+mj-lt"/>
                <a:ea typeface="Times New Roman"/>
                <a:cs typeface="Times New Roman"/>
              </a:rPr>
              <a:t>Программы</a:t>
            </a:r>
            <a:r>
              <a:rPr lang="ru-RU" sz="1400" dirty="0" smtClean="0">
                <a:effectLst/>
                <a:latin typeface="+mj-lt"/>
                <a:ea typeface="Times New Roman"/>
                <a:cs typeface="Times New Roman"/>
              </a:rPr>
              <a:t>: предлагается 14 программ, сформированных с учетом требований ФГОС и специализированных в предметной области «Технология».</a:t>
            </a:r>
            <a:endParaRPr lang="ru-RU" sz="14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+mj-lt"/>
                <a:ea typeface="Times New Roman"/>
                <a:cs typeface="Times New Roman"/>
              </a:rPr>
              <a:t>Тематика курсов:</a:t>
            </a:r>
            <a:endParaRPr lang="ru-RU" sz="1400" dirty="0" smtClean="0">
              <a:effectLst/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effectLst/>
                <a:latin typeface="+mj-lt"/>
                <a:ea typeface="Times New Roman"/>
                <a:cs typeface="Times New Roman"/>
              </a:rPr>
              <a:t>Активные методы в педагогической и воспитательной деятельности в условиях реализации ФГОС (в предметной области «Технология»).</a:t>
            </a:r>
            <a:endParaRPr lang="ru-RU" sz="1400" dirty="0" smtClean="0">
              <a:effectLst/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effectLst/>
                <a:latin typeface="+mj-lt"/>
                <a:ea typeface="Times New Roman"/>
                <a:cs typeface="Times New Roman"/>
              </a:rPr>
              <a:t>Педагогические технологии и конструирование образовательного и воспитательного процесса в условиях реализации ФГОС (в предметной области «Технология»).</a:t>
            </a:r>
            <a:endParaRPr lang="ru-RU" sz="1400" dirty="0" smtClean="0">
              <a:effectLst/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effectLst/>
                <a:latin typeface="+mj-lt"/>
                <a:ea typeface="Times New Roman"/>
                <a:cs typeface="Times New Roman"/>
              </a:rPr>
              <a:t>Системно-</a:t>
            </a:r>
            <a:r>
              <a:rPr lang="ru-RU" sz="1400" dirty="0" err="1" smtClean="0">
                <a:effectLst/>
                <a:latin typeface="+mj-lt"/>
                <a:ea typeface="Times New Roman"/>
                <a:cs typeface="Times New Roman"/>
              </a:rPr>
              <a:t>деятельностный</a:t>
            </a:r>
            <a:r>
              <a:rPr lang="ru-RU" sz="1400" dirty="0" smtClean="0">
                <a:effectLst/>
                <a:latin typeface="+mj-lt"/>
                <a:ea typeface="Times New Roman"/>
                <a:cs typeface="Times New Roman"/>
              </a:rPr>
              <a:t> подход в образовании и воспитании в условиях реализации ФГОС (в предметной области «Технология»).</a:t>
            </a:r>
            <a:endParaRPr lang="ru-RU" sz="1400" dirty="0" smtClean="0">
              <a:effectLst/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err="1" smtClean="0">
                <a:effectLst/>
                <a:latin typeface="+mj-lt"/>
                <a:ea typeface="Times New Roman"/>
                <a:cs typeface="Times New Roman"/>
              </a:rPr>
              <a:t>Инноватика</a:t>
            </a:r>
            <a:r>
              <a:rPr lang="ru-RU" sz="1400" dirty="0" smtClean="0">
                <a:effectLst/>
                <a:latin typeface="+mj-lt"/>
                <a:ea typeface="Times New Roman"/>
                <a:cs typeface="Times New Roman"/>
              </a:rPr>
              <a:t> в образовании и воспитании в условиях реализации ФГОС (в предметной области «Технология»).</a:t>
            </a:r>
            <a:endParaRPr lang="ru-RU" sz="14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+mj-lt"/>
                <a:ea typeface="Times New Roman"/>
                <a:cs typeface="Times New Roman"/>
              </a:rPr>
              <a:t>Форма обучения</a:t>
            </a:r>
            <a:r>
              <a:rPr lang="ru-RU" sz="1400" dirty="0" smtClean="0">
                <a:effectLst/>
                <a:latin typeface="+mj-lt"/>
                <a:ea typeface="Times New Roman"/>
                <a:cs typeface="Times New Roman"/>
              </a:rPr>
              <a:t>: дистанционная.</a:t>
            </a:r>
            <a:endParaRPr lang="ru-RU" sz="14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+mj-lt"/>
                <a:ea typeface="Times New Roman"/>
                <a:cs typeface="Times New Roman"/>
              </a:rPr>
              <a:t>Документ о результатах обучения</a:t>
            </a:r>
            <a:r>
              <a:rPr lang="ru-RU" sz="1400" dirty="0" smtClean="0">
                <a:effectLst/>
                <a:latin typeface="+mj-lt"/>
                <a:ea typeface="Times New Roman"/>
                <a:cs typeface="Times New Roman"/>
              </a:rPr>
              <a:t>: удостоверение о повышении квалификации, сертификат с подтверждением приобретения компетенций, соответствующих требованиям государственного стандарта «Педагог (учитель, воспитатель)».</a:t>
            </a:r>
            <a:endParaRPr lang="ru-RU" sz="14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+mj-lt"/>
                <a:ea typeface="Times New Roman"/>
                <a:cs typeface="Times New Roman"/>
              </a:rPr>
              <a:t>Продолжительность обучения</a:t>
            </a:r>
            <a:r>
              <a:rPr lang="ru-RU" sz="1400" dirty="0" smtClean="0">
                <a:effectLst/>
                <a:latin typeface="+mj-lt"/>
                <a:ea typeface="Times New Roman"/>
                <a:cs typeface="Times New Roman"/>
              </a:rPr>
              <a:t>: 72 ч. / 108 ч.</a:t>
            </a:r>
            <a:endParaRPr lang="ru-RU" sz="14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+mj-lt"/>
                <a:ea typeface="Times New Roman"/>
                <a:cs typeface="Times New Roman"/>
              </a:rPr>
              <a:t>Стоимость</a:t>
            </a:r>
            <a:r>
              <a:rPr lang="ru-RU" sz="1400" dirty="0" smtClean="0">
                <a:effectLst/>
                <a:latin typeface="+mj-lt"/>
                <a:ea typeface="Times New Roman"/>
                <a:cs typeface="Times New Roman"/>
              </a:rPr>
              <a:t>: 4200 руб. / 5700 руб.</a:t>
            </a:r>
            <a:endParaRPr lang="ru-RU" sz="14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82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Курсы на договорной основе </a:t>
            </a:r>
            <a:endParaRPr lang="ru-RU" b="1" dirty="0"/>
          </a:p>
        </p:txBody>
      </p:sp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D98BB-E13D-449C-9E6D-E76E909E06AA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424936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+mj-lt"/>
                <a:ea typeface="Times New Roman"/>
                <a:cs typeface="Times New Roman"/>
              </a:rPr>
              <a:t>Открытая педагогическая лаборатория</a:t>
            </a:r>
            <a:br>
              <a:rPr lang="ru-RU" sz="2800" b="1" dirty="0" smtClean="0">
                <a:effectLst/>
                <a:latin typeface="+mj-lt"/>
                <a:ea typeface="Times New Roman"/>
                <a:cs typeface="Times New Roman"/>
              </a:rPr>
            </a:br>
            <a:r>
              <a:rPr lang="ru-RU" sz="2800" b="1" dirty="0" smtClean="0">
                <a:effectLst/>
                <a:latin typeface="+mj-lt"/>
                <a:ea typeface="Times New Roman"/>
                <a:cs typeface="Times New Roman"/>
              </a:rPr>
              <a:t>Томского государственного педагогического университета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Сайт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http://openlab.tspu.edu.ru/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Программа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«Проектирование и реализация современного занятия практико-ориентированной направленности (технология) в условиях ФГОС: психолого-педагогический подход».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Форма обучения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дистанционная.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Документ о результатах обучения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удостоверение о повышении квалификации.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Продолжительность обучения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108 ч.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Стоимость обучения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3500 руб. для юридических лиц, 1480 руб. — для физических лиц.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120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Курсы на договорной основе</a:t>
            </a:r>
            <a:endParaRPr lang="ru-RU" b="1" dirty="0"/>
          </a:p>
        </p:txBody>
      </p:sp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D98BB-E13D-449C-9E6D-E76E909E06AA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33964"/>
            <a:ext cx="8280920" cy="361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+mj-lt"/>
                <a:ea typeface="Times New Roman"/>
                <a:cs typeface="Times New Roman"/>
              </a:rPr>
              <a:t>Федеральный институт повышения квалификации</a:t>
            </a:r>
            <a:br>
              <a:rPr lang="ru-RU" sz="2800" b="1" dirty="0" smtClean="0">
                <a:effectLst/>
                <a:latin typeface="+mj-lt"/>
                <a:ea typeface="Times New Roman"/>
                <a:cs typeface="Times New Roman"/>
              </a:rPr>
            </a:br>
            <a:r>
              <a:rPr lang="ru-RU" sz="2800" b="1" dirty="0" smtClean="0">
                <a:effectLst/>
                <a:latin typeface="+mj-lt"/>
                <a:ea typeface="Times New Roman"/>
                <a:cs typeface="Times New Roman"/>
              </a:rPr>
              <a:t>(подразделение МИСАО)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Сайт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http://fipkip.ru/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Программа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«Преподавание предмета "Технология" в современных условиях реализации ФГОС».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Форма обучения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дистанционное обучение (заочное обучение с применением дистанционных образовательных технологий).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Продолжительность обучения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72 ч.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+mj-lt"/>
                <a:ea typeface="Times New Roman"/>
                <a:cs typeface="Times New Roman"/>
              </a:rPr>
              <a:t>Документ о результатах обучения</a:t>
            </a: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: удостоверение о повышении квалификации.</a:t>
            </a:r>
            <a:endParaRPr lang="ru-RU" sz="1600" dirty="0" smtClean="0">
              <a:effectLst/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+mj-lt"/>
                <a:ea typeface="Times New Roman"/>
                <a:cs typeface="Times New Roman"/>
              </a:rPr>
              <a:t>Стоимость: 6000 руб.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120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830</Words>
  <Application>Microsoft Office PowerPoint</Application>
  <PresentationFormat>Экран (4:3)</PresentationFormat>
  <Paragraphs>154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Презентация PowerPoint</vt:lpstr>
      <vt:lpstr>Бюджетные курсы</vt:lpstr>
      <vt:lpstr>Поданы заявки на участие в бюджетных курсах</vt:lpstr>
      <vt:lpstr>Курсы на договорное основе</vt:lpstr>
      <vt:lpstr>Стоимость КПК АУ «Институт развития образования»  г. Ханты-Мансийск</vt:lpstr>
      <vt:lpstr>Презентация PowerPoint</vt:lpstr>
      <vt:lpstr>Курсы на договорной основе </vt:lpstr>
      <vt:lpstr>Курсы на договорной основе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курсов повышения квалификации по предметной области «Технология»</dc:title>
  <dc:creator>Елена Валерьевна Чаусова</dc:creator>
  <cp:lastModifiedBy>Елена Валерьевна Чаусова</cp:lastModifiedBy>
  <cp:revision>11</cp:revision>
  <dcterms:created xsi:type="dcterms:W3CDTF">2019-05-22T05:52:59Z</dcterms:created>
  <dcterms:modified xsi:type="dcterms:W3CDTF">2019-05-22T07:23:29Z</dcterms:modified>
</cp:coreProperties>
</file>