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260" r:id="rId3"/>
    <p:sldId id="261" r:id="rId4"/>
    <p:sldId id="273" r:id="rId5"/>
    <p:sldId id="262" r:id="rId6"/>
    <p:sldId id="272" r:id="rId7"/>
    <p:sldId id="271" r:id="rId8"/>
    <p:sldId id="264" r:id="rId9"/>
  </p:sldIdLst>
  <p:sldSz cx="9144000" cy="6858000" type="screen4x3"/>
  <p:notesSz cx="6888163" cy="96234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3E31"/>
    <a:srgbClr val="FF3300"/>
    <a:srgbClr val="F89A60"/>
    <a:srgbClr val="6600FF"/>
    <a:srgbClr val="3366FF"/>
    <a:srgbClr val="CC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9" autoAdjust="0"/>
    <p:restoredTop sz="92299" autoAdjust="0"/>
  </p:normalViewPr>
  <p:slideViewPr>
    <p:cSldViewPr>
      <p:cViewPr>
        <p:scale>
          <a:sx n="70" d="100"/>
          <a:sy n="70" d="100"/>
        </p:scale>
        <p:origin x="-2904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2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>
                <a:gd name="T0" fmla="*/ 0 w 1019"/>
                <a:gd name="T1" fmla="*/ 566 h 907"/>
                <a:gd name="T2" fmla="*/ 0 w 1019"/>
                <a:gd name="T3" fmla="*/ 906 h 907"/>
                <a:gd name="T4" fmla="*/ 1014 w 1019"/>
                <a:gd name="T5" fmla="*/ 283 h 907"/>
                <a:gd name="T6" fmla="*/ 1018 w 1019"/>
                <a:gd name="T7" fmla="*/ 307 h 907"/>
                <a:gd name="T8" fmla="*/ 869 w 1019"/>
                <a:gd name="T9" fmla="*/ 0 h 907"/>
                <a:gd name="T10" fmla="*/ 0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>
                <a:gd name="T0" fmla="*/ 1018 w 1019"/>
                <a:gd name="T1" fmla="*/ 566 h 907"/>
                <a:gd name="T2" fmla="*/ 1018 w 1019"/>
                <a:gd name="T3" fmla="*/ 906 h 907"/>
                <a:gd name="T4" fmla="*/ 3 w 1019"/>
                <a:gd name="T5" fmla="*/ 283 h 907"/>
                <a:gd name="T6" fmla="*/ 0 w 1019"/>
                <a:gd name="T7" fmla="*/ 307 h 907"/>
                <a:gd name="T8" fmla="*/ 148 w 1019"/>
                <a:gd name="T9" fmla="*/ 0 h 907"/>
                <a:gd name="T10" fmla="*/ 1018 w 1019"/>
                <a:gd name="T11" fmla="*/ 566 h 9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0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>
                  <a:gd name="T0" fmla="*/ 1315 w 1316"/>
                  <a:gd name="T1" fmla="*/ 2198 h 2199"/>
                  <a:gd name="T2" fmla="*/ 1315 w 1316"/>
                  <a:gd name="T3" fmla="*/ 1815 h 2199"/>
                  <a:gd name="T4" fmla="*/ 409 w 1316"/>
                  <a:gd name="T5" fmla="*/ 214 h 2199"/>
                  <a:gd name="T6" fmla="*/ 0 w 1316"/>
                  <a:gd name="T7" fmla="*/ 0 h 2199"/>
                  <a:gd name="T8" fmla="*/ 1315 w 1316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>
                  <a:gd name="T0" fmla="*/ 0 w 2632"/>
                  <a:gd name="T1" fmla="*/ 0 h 217"/>
                  <a:gd name="T2" fmla="*/ 409 w 2632"/>
                  <a:gd name="T3" fmla="*/ 216 h 217"/>
                  <a:gd name="T4" fmla="*/ 2279 w 2632"/>
                  <a:gd name="T5" fmla="*/ 216 h 217"/>
                  <a:gd name="T6" fmla="*/ 2631 w 2632"/>
                  <a:gd name="T7" fmla="*/ 0 h 217"/>
                  <a:gd name="T8" fmla="*/ 0 w 2632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>
                  <a:gd name="T0" fmla="*/ 0 w 1317"/>
                  <a:gd name="T1" fmla="*/ 2198 h 2199"/>
                  <a:gd name="T2" fmla="*/ 0 w 1317"/>
                  <a:gd name="T3" fmla="*/ 1815 h 2199"/>
                  <a:gd name="T4" fmla="*/ 906 w 1317"/>
                  <a:gd name="T5" fmla="*/ 214 h 2199"/>
                  <a:gd name="T6" fmla="*/ 1316 w 1317"/>
                  <a:gd name="T7" fmla="*/ 0 h 2199"/>
                  <a:gd name="T8" fmla="*/ 0 w 1317"/>
                  <a:gd name="T9" fmla="*/ 2198 h 219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20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5E0EC-071F-49B7-A877-73F7C7825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B608CB-AE00-4CAB-A6E8-20DB8D37B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A0143-0EE7-447A-9932-05A6CDB3D8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61988" y="228600"/>
            <a:ext cx="8329612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D6D1-E307-4034-980D-EE05AC33A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87997-0809-461D-812C-A8AD7C37B6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88EBB-DA4F-4827-BB30-45E267F9A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F9B8-1BEE-4349-B749-03C744C427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C6324-A944-4E9E-BDE2-DEDD1D628E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4FD82-49A6-4C6D-B876-9266B89C0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C258A-C72C-4BEE-8665-96B00AE61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421B1-E9FE-4923-8B56-8E0578068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31E27-4C6B-4D53-9947-8309BE20E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27D6-0870-482F-BB98-1C760BCDB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 sz="2400"/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1033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>
                <a:gd name="T0" fmla="*/ 318 w 319"/>
                <a:gd name="T1" fmla="*/ 198 h 319"/>
                <a:gd name="T2" fmla="*/ 318 w 319"/>
                <a:gd name="T3" fmla="*/ 318 h 319"/>
                <a:gd name="T4" fmla="*/ 1 w 319"/>
                <a:gd name="T5" fmla="*/ 99 h 319"/>
                <a:gd name="T6" fmla="*/ 0 w 319"/>
                <a:gd name="T7" fmla="*/ 108 h 319"/>
                <a:gd name="T8" fmla="*/ 46 w 319"/>
                <a:gd name="T9" fmla="*/ 0 h 319"/>
                <a:gd name="T10" fmla="*/ 318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>
                <a:gd name="T0" fmla="*/ 0 w 319"/>
                <a:gd name="T1" fmla="*/ 198 h 319"/>
                <a:gd name="T2" fmla="*/ 0 w 319"/>
                <a:gd name="T3" fmla="*/ 318 h 319"/>
                <a:gd name="T4" fmla="*/ 316 w 319"/>
                <a:gd name="T5" fmla="*/ 99 h 319"/>
                <a:gd name="T6" fmla="*/ 318 w 319"/>
                <a:gd name="T7" fmla="*/ 108 h 319"/>
                <a:gd name="T8" fmla="*/ 271 w 319"/>
                <a:gd name="T9" fmla="*/ 0 h 319"/>
                <a:gd name="T10" fmla="*/ 0 w 319"/>
                <a:gd name="T11" fmla="*/ 198 h 3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1037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5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defRPr/>
                </a:pPr>
                <a:endParaRPr lang="ru-RU" altLang="ru-RU" smtClean="0"/>
              </a:p>
            </p:txBody>
          </p:sp>
          <p:sp>
            <p:nvSpPr>
              <p:cNvPr id="1038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>
                  <a:gd name="T0" fmla="*/ 411 w 412"/>
                  <a:gd name="T1" fmla="*/ 772 h 773"/>
                  <a:gd name="T2" fmla="*/ 411 w 412"/>
                  <a:gd name="T3" fmla="*/ 637 h 773"/>
                  <a:gd name="T4" fmla="*/ 127 w 412"/>
                  <a:gd name="T5" fmla="*/ 75 h 773"/>
                  <a:gd name="T6" fmla="*/ 0 w 412"/>
                  <a:gd name="T7" fmla="*/ 0 h 773"/>
                  <a:gd name="T8" fmla="*/ 411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9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>
                  <a:gd name="T0" fmla="*/ 0 w 823"/>
                  <a:gd name="T1" fmla="*/ 0 h 77"/>
                  <a:gd name="T2" fmla="*/ 127 w 823"/>
                  <a:gd name="T3" fmla="*/ 76 h 77"/>
                  <a:gd name="T4" fmla="*/ 712 w 823"/>
                  <a:gd name="T5" fmla="*/ 76 h 77"/>
                  <a:gd name="T6" fmla="*/ 822 w 823"/>
                  <a:gd name="T7" fmla="*/ 0 h 77"/>
                  <a:gd name="T8" fmla="*/ 0 w 823"/>
                  <a:gd name="T9" fmla="*/ 0 h 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0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>
                  <a:gd name="T0" fmla="*/ 0 w 412"/>
                  <a:gd name="T1" fmla="*/ 772 h 773"/>
                  <a:gd name="T2" fmla="*/ 0 w 412"/>
                  <a:gd name="T3" fmla="*/ 637 h 773"/>
                  <a:gd name="T4" fmla="*/ 283 w 412"/>
                  <a:gd name="T5" fmla="*/ 75 h 773"/>
                  <a:gd name="T6" fmla="*/ 411 w 412"/>
                  <a:gd name="T7" fmla="*/ 0 h 773"/>
                  <a:gd name="T8" fmla="*/ 0 w 412"/>
                  <a:gd name="T9" fmla="*/ 772 h 77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195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5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3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400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C354F7AA-592E-4489-9BAE-FD35EBFDD5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6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jpe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emf"/><Relationship Id="rId5" Type="http://schemas.openxmlformats.org/officeDocument/2006/relationships/package" Target="../embeddings/_________Microsoft_Word1.docx"/><Relationship Id="rId10" Type="http://schemas.openxmlformats.org/officeDocument/2006/relationships/image" Target="../media/image5.jpe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7" Type="http://schemas.openxmlformats.org/officeDocument/2006/relationships/image" Target="../media/image5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 descr="рекреации 00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428625"/>
            <a:ext cx="209391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12" descr="SDC1074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807" t="31111" r="19704" b="24445"/>
          <a:stretch>
            <a:fillRect/>
          </a:stretch>
        </p:blipFill>
        <p:spPr bwMode="auto">
          <a:xfrm>
            <a:off x="4067175" y="836613"/>
            <a:ext cx="1162050" cy="15827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100" name="WordArt 13"/>
          <p:cNvSpPr>
            <a:spLocks noChangeArrowheads="1" noChangeShapeType="1" noTextEdit="1"/>
          </p:cNvSpPr>
          <p:nvPr/>
        </p:nvSpPr>
        <p:spPr bwMode="auto">
          <a:xfrm>
            <a:off x="2214563" y="2428875"/>
            <a:ext cx="4786312" cy="3714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69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BF7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Impact"/>
              </a:rPr>
              <a:t>Муниципальное </a:t>
            </a:r>
          </a:p>
          <a:p>
            <a:pPr algn="ctr"/>
            <a:r>
              <a:rPr lang="ru-RU" sz="3600" kern="10">
                <a:ln w="9525">
                  <a:solidFill>
                    <a:srgbClr val="BF7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Impact"/>
              </a:rPr>
              <a:t>бюджетное </a:t>
            </a:r>
          </a:p>
          <a:p>
            <a:pPr algn="ctr"/>
            <a:r>
              <a:rPr lang="ru-RU" sz="3600" kern="10">
                <a:ln w="9525">
                  <a:solidFill>
                    <a:srgbClr val="BF7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Impact"/>
              </a:rPr>
              <a:t>общеобразовательное </a:t>
            </a:r>
          </a:p>
          <a:p>
            <a:pPr algn="ctr"/>
            <a:r>
              <a:rPr lang="ru-RU" sz="3600" kern="10">
                <a:ln w="9525">
                  <a:solidFill>
                    <a:srgbClr val="BF7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Impact"/>
              </a:rPr>
              <a:t>учреждение  </a:t>
            </a:r>
          </a:p>
          <a:p>
            <a:pPr algn="ctr"/>
            <a:r>
              <a:rPr lang="ru-RU" sz="3600" kern="10">
                <a:ln w="9525">
                  <a:solidFill>
                    <a:srgbClr val="BF7300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sx="102000" sy="102000" algn="ctr" rotWithShape="0">
                    <a:srgbClr val="000000">
                      <a:alpha val="39998"/>
                    </a:srgbClr>
                  </a:outerShdw>
                </a:effectLst>
                <a:latin typeface="Impact"/>
              </a:rPr>
              <a:t>«Лицей»</a:t>
            </a:r>
          </a:p>
        </p:txBody>
      </p:sp>
      <p:pic>
        <p:nvPicPr>
          <p:cNvPr id="4101" name="Picture 10" descr="Герб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5963" y="428625"/>
            <a:ext cx="18065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357950" y="4071942"/>
            <a:ext cx="2613007" cy="731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kumimoji="0"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Impact" pitchFamily="34" charset="0"/>
              </a:rPr>
              <a:t>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1763713" y="260350"/>
            <a:ext cx="7023100" cy="1655763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761800"/>
                  </a:gs>
                  <a:gs pos="100000">
                    <a:srgbClr val="FF33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5123" name="Picture 5" descr="SDC1074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807" t="31111" r="19704" b="24445"/>
          <a:stretch>
            <a:fillRect/>
          </a:stretch>
        </p:blipFill>
        <p:spPr bwMode="auto">
          <a:xfrm>
            <a:off x="611188" y="260350"/>
            <a:ext cx="581025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357188" y="1000125"/>
            <a:ext cx="1049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FFFF00"/>
                </a:solidFill>
              </a:rPr>
              <a:t>ЛИЦЕЙ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71688" y="357188"/>
            <a:ext cx="6643687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28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Арий Нина Егоровна –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6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директор МБОУ «Лицей» 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ru-RU" sz="26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с 1991 по 2016 годы</a:t>
            </a:r>
            <a:endParaRPr lang="ru-RU" sz="2600" i="1" dirty="0">
              <a:solidFill>
                <a:srgbClr val="FF3300"/>
              </a:solidFill>
              <a:latin typeface="Impact" pitchFamily="34" charset="0"/>
            </a:endParaRPr>
          </a:p>
        </p:txBody>
      </p:sp>
      <p:sp>
        <p:nvSpPr>
          <p:cNvPr id="11" name="Текст 10"/>
          <p:cNvSpPr>
            <a:spLocks noGrp="1"/>
          </p:cNvSpPr>
          <p:nvPr>
            <p:ph type="body" sz="half" idx="1"/>
          </p:nvPr>
        </p:nvSpPr>
        <p:spPr>
          <a:xfrm>
            <a:off x="4500563" y="2500313"/>
            <a:ext cx="4643437" cy="3357562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chemeClr val="bg1">
                    <a:lumMod val="50000"/>
                  </a:schemeClr>
                </a:solidFill>
              </a:rPr>
              <a:t>Заслуженный учитель школы РСФСР</a:t>
            </a:r>
            <a:endParaRPr lang="ru-RU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chemeClr val="bg1">
                    <a:lumMod val="50000"/>
                  </a:schemeClr>
                </a:solidFill>
              </a:rPr>
              <a:t>Отличник народного просвещения</a:t>
            </a:r>
            <a:endParaRPr lang="ru-RU" sz="19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chemeClr val="bg1">
                    <a:lumMod val="50000"/>
                  </a:schemeClr>
                </a:solidFill>
              </a:rPr>
              <a:t>ветеран труда Российской Федерации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chemeClr val="bg1">
                    <a:lumMod val="50000"/>
                  </a:schemeClr>
                </a:solidFill>
              </a:rPr>
              <a:t>Медаль  «За заслуги перед Отечеством»                                        </a:t>
            </a:r>
            <a:r>
              <a:rPr lang="en-US" sz="1900" b="1" dirty="0" smtClean="0">
                <a:solidFill>
                  <a:schemeClr val="bg1">
                    <a:lumMod val="50000"/>
                  </a:schemeClr>
                </a:solidFill>
              </a:rPr>
              <a:t>II </a:t>
            </a:r>
            <a:r>
              <a:rPr lang="ru-RU" sz="1900" b="1" dirty="0" smtClean="0">
                <a:solidFill>
                  <a:schemeClr val="bg1">
                    <a:lumMod val="50000"/>
                  </a:schemeClr>
                </a:solidFill>
              </a:rPr>
              <a:t>степени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chemeClr val="bg1">
                    <a:lumMod val="50000"/>
                  </a:schemeClr>
                </a:solidFill>
              </a:rPr>
              <a:t>Трудовой стаж – 46 лет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19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pic>
        <p:nvPicPr>
          <p:cNvPr id="12" name="Рисунок 11" descr="I:\IMG_5048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643182"/>
            <a:ext cx="3857652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4"/>
          <p:cNvSpPr>
            <a:spLocks noChangeArrowheads="1" noChangeShapeType="1" noTextEdit="1"/>
          </p:cNvSpPr>
          <p:nvPr/>
        </p:nvSpPr>
        <p:spPr bwMode="auto">
          <a:xfrm>
            <a:off x="1835150" y="404813"/>
            <a:ext cx="7091363" cy="15113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endParaRPr lang="ru-RU" sz="3600" kern="1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761800"/>
                  </a:gs>
                  <a:gs pos="100000">
                    <a:srgbClr val="FF33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147" name="Picture 5" descr="Герб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4213" y="476250"/>
            <a:ext cx="477837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357188" y="1000125"/>
            <a:ext cx="1049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FFFF00"/>
                </a:solidFill>
              </a:rPr>
              <a:t>ЛИЦЕЙ</a:t>
            </a:r>
          </a:p>
        </p:txBody>
      </p:sp>
      <p:pic>
        <p:nvPicPr>
          <p:cNvPr id="6149" name="Picture 9" descr="SDC1074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807" t="31111" r="19704" b="24445"/>
          <a:stretch>
            <a:fillRect/>
          </a:stretch>
        </p:blipFill>
        <p:spPr bwMode="auto">
          <a:xfrm>
            <a:off x="611188" y="260350"/>
            <a:ext cx="581025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150" name="Picture 20" descr="D:\Документы\Мои рисунки\фото награды\Награды лицея 00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63" y="142875"/>
            <a:ext cx="6143625" cy="309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Содержимое 24"/>
          <p:cNvSpPr>
            <a:spLocks noGrp="1"/>
          </p:cNvSpPr>
          <p:nvPr>
            <p:ph idx="1"/>
          </p:nvPr>
        </p:nvSpPr>
        <p:spPr>
          <a:xfrm>
            <a:off x="1785938" y="3286125"/>
            <a:ext cx="7500937" cy="31702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Лицей – победитель межрегионального конкурса «100 престижных школ Сибири», 2015 г.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Лицей внесен в Федеральный электронный Реестр «Доска почета России», 2014 г.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Лицей вошёл в перечень 500 лучших образовательных организаций РФ,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которые продемонстрировали высокие образовательные результаты, 2013–2016 гг.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Лицей – лауреат всероссийского конкурса «100 лучших школ России»,  2013 г. 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Лицей – лауреат Национальной премии «Элита российского образования», 2012 г.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Лицей внесен в национальный реестр «Ведущие образовательные учреждения России», 2011 г.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Лицей</a:t>
            </a:r>
            <a:r>
              <a:rPr lang="ru-RU" sz="1300" b="1" dirty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победитель в конкурсе общеобразовательных учреждений, внедряющих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инновационные образовательные программы, 2006–2008 гг.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1300" b="1" dirty="0" smtClean="0">
                <a:solidFill>
                  <a:schemeClr val="bg1">
                    <a:lumMod val="50000"/>
                  </a:schemeClr>
                </a:solidFill>
              </a:rPr>
              <a:t> Лицей внесен в Федеральный реестр «Всероссийская Книга Почета», 2008 г.</a:t>
            </a:r>
            <a:endParaRPr lang="ru-RU" sz="13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914400"/>
          </a:xfrm>
        </p:spPr>
        <p:txBody>
          <a:bodyPr/>
          <a:lstStyle/>
          <a:p>
            <a:pPr algn="ctr"/>
            <a:r>
              <a:rPr lang="ru-RU" sz="3600" i="1" smtClean="0">
                <a:solidFill>
                  <a:srgbClr val="FF3300"/>
                </a:solidFill>
                <a:latin typeface="Impact" pitchFamily="34" charset="0"/>
              </a:rPr>
              <a:t>Достижения лицея</a:t>
            </a:r>
          </a:p>
        </p:txBody>
      </p:sp>
      <p:pic>
        <p:nvPicPr>
          <p:cNvPr id="1028" name="Picture 2" descr="Миша Проскурин и Нина Егоровна"/>
          <p:cNvPicPr>
            <a:picLocks noChangeAspect="1" noChangeArrowheads="1"/>
          </p:cNvPicPr>
          <p:nvPr/>
        </p:nvPicPr>
        <p:blipFill>
          <a:blip r:embed="rId3" cstate="email">
            <a:lum bright="18000" contrast="2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4525" y="1643063"/>
            <a:ext cx="2532063" cy="1571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000625" y="1643063"/>
            <a:ext cx="3714750" cy="969962"/>
          </a:xfrm>
        </p:spPr>
        <p:txBody>
          <a:bodyPr lIns="0" tIns="0" rIns="0" bIns="0" anchor="ctr">
            <a:spAutoFit/>
          </a:bodyPr>
          <a:lstStyle/>
          <a:p>
            <a:pPr marL="0" inden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ru-RU" sz="1800" b="1" dirty="0" smtClean="0">
                <a:solidFill>
                  <a:schemeClr val="bg1">
                    <a:lumMod val="50000"/>
                  </a:schemeClr>
                </a:solidFill>
              </a:rPr>
              <a:t>Проскурин Михаил</a:t>
            </a:r>
            <a:r>
              <a:rPr lang="ru-RU" sz="1800" b="1" dirty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kumimoji="1" lang="ru-RU" sz="1800" dirty="0" smtClean="0">
                <a:solidFill>
                  <a:schemeClr val="bg1">
                    <a:lumMod val="50000"/>
                  </a:schemeClr>
                </a:solidFill>
              </a:rPr>
              <a:t>победитель  международной олимпиады по естествознанию в 2006 году</a:t>
            </a:r>
          </a:p>
          <a:p>
            <a:pPr marL="0" indent="0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ru-RU" sz="900" dirty="0" smtClean="0">
                <a:solidFill>
                  <a:srgbClr val="000000"/>
                </a:solidFill>
              </a:rPr>
              <a:t> </a:t>
            </a:r>
            <a:endParaRPr kumimoji="1" lang="ru-RU" sz="1800" dirty="0" smtClean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857375" y="3392488"/>
          <a:ext cx="2786063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5" imgW="11831206" imgH="3823434" progId="Word.Document.12">
                  <p:embed/>
                </p:oleObj>
              </mc:Choice>
              <mc:Fallback>
                <p:oleObj name="Документ" r:id="rId5" imgW="11831206" imgH="3823434" progId="Word.Document.1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392488"/>
                        <a:ext cx="2786063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in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5143500"/>
            <a:ext cx="1597025" cy="11668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75" y="5143500"/>
            <a:ext cx="1562100" cy="11969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00625" y="3071813"/>
            <a:ext cx="38576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ru-RU" b="1" dirty="0" err="1">
                <a:solidFill>
                  <a:schemeClr val="bg1">
                    <a:lumMod val="50000"/>
                  </a:schemeClr>
                </a:solidFill>
              </a:rPr>
              <a:t>Компаниец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Наталья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 в 2013 году стала лауреатом премии по поддержке талантливой молодежи, установленной приказом Президента РФ   </a:t>
            </a:r>
          </a:p>
          <a:p>
            <a:pPr>
              <a:defRPr/>
            </a:pPr>
            <a:r>
              <a:rPr lang="ru-RU" sz="1600" dirty="0"/>
              <a:t> </a:t>
            </a:r>
          </a:p>
          <a:p>
            <a:pPr eaLnBrk="0" hangingPunct="0">
              <a:defRPr/>
            </a:pPr>
            <a:r>
              <a:rPr lang="ru-RU" sz="900" kern="0" dirty="0">
                <a:solidFill>
                  <a:srgbClr val="000000"/>
                </a:solidFill>
                <a:latin typeface="Times New Roman"/>
              </a:rPr>
              <a:t> </a:t>
            </a:r>
            <a:endParaRPr lang="ru-RU" kern="0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929188" y="4143375"/>
            <a:ext cx="521493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 eaLnBrk="0" hangingPunct="0">
              <a:defRPr/>
            </a:pPr>
            <a:r>
              <a:rPr lang="ru-RU" sz="1600" b="1" kern="0" dirty="0">
                <a:solidFill>
                  <a:srgbClr val="800080"/>
                </a:solidFill>
                <a:latin typeface="Franklin Gothic Book" pitchFamily="34" charset="0"/>
              </a:rPr>
              <a:t> </a:t>
            </a:r>
            <a:endParaRPr lang="ru-RU" sz="1600" kern="0" dirty="0"/>
          </a:p>
          <a:p>
            <a:pPr eaLnBrk="0" hangingPunct="0">
              <a:defRPr/>
            </a:pPr>
            <a:r>
              <a:rPr lang="ru-RU" sz="900" kern="0" dirty="0">
                <a:solidFill>
                  <a:srgbClr val="000000"/>
                </a:solidFill>
                <a:latin typeface="Times New Roman"/>
              </a:rPr>
              <a:t> </a:t>
            </a:r>
            <a:endParaRPr lang="ru-RU" kern="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72063" y="4572000"/>
            <a:ext cx="3929062" cy="2032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b="1" dirty="0" err="1">
                <a:solidFill>
                  <a:schemeClr val="bg1">
                    <a:lumMod val="50000"/>
                  </a:schemeClr>
                </a:solidFill>
              </a:rPr>
              <a:t>Прочанкина</a:t>
            </a: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 Ольга –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победитель городского  Слета научных обществ учащихся 2013 г., победитель 11-го Всероссийского конкурса научно-исследовательских и творческих работ молодежи   «Меня оценят в 21 веке» в 2014 году</a:t>
            </a:r>
          </a:p>
        </p:txBody>
      </p:sp>
      <p:pic>
        <p:nvPicPr>
          <p:cNvPr id="1035" name="Picture 9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14688" y="3429000"/>
            <a:ext cx="1447800" cy="109696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357188" y="1000125"/>
            <a:ext cx="1049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FFFF00"/>
                </a:solidFill>
              </a:rPr>
              <a:t>ЛИЦЕЙ</a:t>
            </a:r>
          </a:p>
        </p:txBody>
      </p:sp>
      <p:pic>
        <p:nvPicPr>
          <p:cNvPr id="1037" name="Picture 5" descr="SDC10747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807" t="31111" r="19704" b="24445"/>
          <a:stretch>
            <a:fillRect/>
          </a:stretch>
        </p:blipFill>
        <p:spPr bwMode="auto">
          <a:xfrm>
            <a:off x="611188" y="260350"/>
            <a:ext cx="581025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WordArt 4"/>
          <p:cNvSpPr>
            <a:spLocks noChangeArrowheads="1" noChangeShapeType="1" noTextEdit="1"/>
          </p:cNvSpPr>
          <p:nvPr/>
        </p:nvSpPr>
        <p:spPr bwMode="auto">
          <a:xfrm>
            <a:off x="1908175" y="260350"/>
            <a:ext cx="1727200" cy="1081088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761800"/>
                    </a:gs>
                    <a:gs pos="100000">
                      <a:srgbClr val="FF3300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779838" y="333375"/>
            <a:ext cx="5184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ru-RU" altLang="ru-RU" sz="2400" b="1">
                <a:solidFill>
                  <a:srgbClr val="0000FF"/>
                </a:solidFill>
                <a:latin typeface="Bookman Old Style" pitchFamily="18" charset="0"/>
              </a:rPr>
              <a:t>  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1928813" y="2060575"/>
            <a:ext cx="7072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ru-RU" altLang="ru-RU" sz="1600">
              <a:solidFill>
                <a:srgbClr val="0000FF"/>
              </a:solidFill>
            </a:endParaRPr>
          </a:p>
          <a:p>
            <a:pPr eaLnBrk="0" hangingPunct="0"/>
            <a:endParaRPr kumimoji="0" lang="ru-RU" altLang="ru-RU" sz="1600" b="1">
              <a:solidFill>
                <a:srgbClr val="0000FF"/>
              </a:solidFill>
            </a:endParaRPr>
          </a:p>
          <a:p>
            <a:pPr eaLnBrk="0" hangingPunct="0"/>
            <a:endParaRPr kumimoji="0" lang="ru-RU" altLang="ru-RU" sz="1600">
              <a:solidFill>
                <a:srgbClr val="6600FF"/>
              </a:solidFill>
            </a:endParaRPr>
          </a:p>
        </p:txBody>
      </p:sp>
      <p:pic>
        <p:nvPicPr>
          <p:cNvPr id="7173" name="Picture 9" descr="SDC1074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807" t="31111" r="19704" b="24445"/>
          <a:stretch>
            <a:fillRect/>
          </a:stretch>
        </p:blipFill>
        <p:spPr bwMode="auto">
          <a:xfrm>
            <a:off x="611188" y="260350"/>
            <a:ext cx="581025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428625" y="1000125"/>
            <a:ext cx="1049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>
                <a:solidFill>
                  <a:srgbClr val="FFFF00"/>
                </a:solidFill>
              </a:rPr>
              <a:t>ЛИЦЕЙ</a:t>
            </a:r>
          </a:p>
        </p:txBody>
      </p:sp>
      <p:pic>
        <p:nvPicPr>
          <p:cNvPr id="7175" name="Рисунок 10" descr="D:\Документы\Мои рисунки\Учителя\Учителя\P419147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823" t="11205" r="24828" b="8118"/>
          <a:stretch>
            <a:fillRect/>
          </a:stretch>
        </p:blipFill>
        <p:spPr bwMode="auto">
          <a:xfrm>
            <a:off x="4000500" y="2071688"/>
            <a:ext cx="2643188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 bwMode="auto">
          <a:xfrm>
            <a:off x="5929313" y="571500"/>
            <a:ext cx="2428875" cy="13573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Поступление выпускников в вузы страны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98–100%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2143125" y="571500"/>
            <a:ext cx="2428875" cy="13573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Лицей – лидер олимпиадного движения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2214563" y="5000625"/>
            <a:ext cx="2714625" cy="15716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Обучение  выпускников на бюджетной основе</a:t>
            </a:r>
          </a:p>
          <a:p>
            <a:pPr algn="ctr">
              <a:defRPr/>
            </a:pPr>
            <a:r>
              <a:rPr lang="ru-RU" b="1" dirty="0">
                <a:solidFill>
                  <a:schemeClr val="bg1">
                    <a:lumMod val="75000"/>
                  </a:schemeClr>
                </a:solidFill>
              </a:rPr>
              <a:t> в ведущих вузах России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 bwMode="auto">
          <a:xfrm>
            <a:off x="5929313" y="5000625"/>
            <a:ext cx="2714625" cy="15716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bg1">
                    <a:lumMod val="50000"/>
                  </a:schemeClr>
                </a:solidFill>
              </a:rPr>
              <a:t>Высокие результаты научно-исследовательской деятельности учащихся</a:t>
            </a:r>
          </a:p>
        </p:txBody>
      </p:sp>
      <p:sp>
        <p:nvSpPr>
          <p:cNvPr id="14" name="Скругленный прямоугольник 13"/>
          <p:cNvSpPr/>
          <p:nvPr/>
        </p:nvSpPr>
        <p:spPr bwMode="auto">
          <a:xfrm>
            <a:off x="1785938" y="3000375"/>
            <a:ext cx="1857375" cy="107156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Высокие результаты ЕГЭ</a:t>
            </a:r>
          </a:p>
        </p:txBody>
      </p:sp>
      <p:sp>
        <p:nvSpPr>
          <p:cNvPr id="15" name="Скругленный прямоугольник 14"/>
          <p:cNvSpPr/>
          <p:nvPr/>
        </p:nvSpPr>
        <p:spPr bwMode="auto">
          <a:xfrm>
            <a:off x="7000875" y="3000375"/>
            <a:ext cx="1714500" cy="100012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ru-RU" dirty="0">
              <a:solidFill>
                <a:schemeClr val="bg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bg1">
                    <a:lumMod val="75000"/>
                  </a:schemeClr>
                </a:solidFill>
              </a:rPr>
              <a:t>Медалисты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842963"/>
          </a:xfrm>
        </p:spPr>
        <p:txBody>
          <a:bodyPr/>
          <a:lstStyle/>
          <a:p>
            <a:pPr algn="ctr"/>
            <a:r>
              <a:rPr lang="ru-RU" sz="3000" i="1" smtClean="0">
                <a:solidFill>
                  <a:srgbClr val="FF3300"/>
                </a:solidFill>
                <a:latin typeface="Impact" pitchFamily="34" charset="0"/>
              </a:rPr>
              <a:t>Девиз  образовательного  учреждения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57375" y="1071563"/>
            <a:ext cx="7394575" cy="7143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</a:t>
            </a:r>
            <a:r>
              <a:rPr lang="ru-RU" sz="2600" b="1" dirty="0">
                <a:solidFill>
                  <a:schemeClr val="bg1">
                    <a:lumMod val="50000"/>
                  </a:schemeClr>
                </a:solidFill>
              </a:rPr>
              <a:t>«</a:t>
            </a:r>
            <a:r>
              <a:rPr lang="ru-RU" sz="2600" b="1" dirty="0" smtClean="0">
                <a:solidFill>
                  <a:schemeClr val="bg1">
                    <a:lumMod val="50000"/>
                  </a:schemeClr>
                </a:solidFill>
              </a:rPr>
              <a:t>В знаньях стремись только вперед и ввысь</a:t>
            </a:r>
            <a:r>
              <a:rPr lang="ru-RU" sz="2800" dirty="0" smtClean="0">
                <a:solidFill>
                  <a:schemeClr val="bg1">
                    <a:lumMod val="50000"/>
                  </a:schemeClr>
                </a:solidFill>
              </a:rPr>
              <a:t>!»</a:t>
            </a:r>
            <a:endParaRPr lang="ru-RU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357188" y="1000125"/>
            <a:ext cx="1049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FFFF00"/>
                </a:solidFill>
              </a:rPr>
              <a:t>ЛИЦЕЙ</a:t>
            </a:r>
          </a:p>
        </p:txBody>
      </p:sp>
      <p:pic>
        <p:nvPicPr>
          <p:cNvPr id="8197" name="Picture 8" descr="Герб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" y="285750"/>
            <a:ext cx="582612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Рисунок 11" descr="C:\Documents and Settings\Пользователь\Рабочий стол\книга почета г. Нижневартовска\олимп _003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50" y="4572000"/>
            <a:ext cx="2111375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Рисунок 12" descr="C:\Documents and Settings\Пользователь\Рабочий стол\книга почета г. Нижневартовска\олимп _004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43625" y="1928813"/>
            <a:ext cx="27559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Рисунок 13" descr="C:\Documents and Settings\Пользователь\Рабочий стол\книга почета г. Нижневартовска\олимп _007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471" r="6441" b="2785"/>
          <a:stretch>
            <a:fillRect/>
          </a:stretch>
        </p:blipFill>
        <p:spPr bwMode="auto">
          <a:xfrm>
            <a:off x="357188" y="1857375"/>
            <a:ext cx="2782887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Рисунок 14" descr="C:\Documents and Settings\Пользователь\Рабочий стол\книга почета г. Нижневартовска\олимп _0053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691" t="8635" r="3471" b="3900"/>
          <a:stretch>
            <a:fillRect/>
          </a:stretch>
        </p:blipFill>
        <p:spPr bwMode="auto">
          <a:xfrm>
            <a:off x="3214688" y="3143250"/>
            <a:ext cx="2871787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Рисунок 16" descr="C:\Documents and Settings\Пользователь\Рабочий стол\книга почета г. Нижневартовска\DPP_0194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335" r="12192"/>
          <a:stretch>
            <a:fillRect/>
          </a:stretch>
        </p:blipFill>
        <p:spPr bwMode="auto">
          <a:xfrm>
            <a:off x="6215063" y="4572000"/>
            <a:ext cx="27146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:\Документы\Мои рисунки\ФОТО для стенда\ВЫПУСК 2011\Новая папка\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424"/>
          <a:stretch>
            <a:fillRect/>
          </a:stretch>
        </p:blipFill>
        <p:spPr bwMode="auto">
          <a:xfrm>
            <a:off x="2285984" y="2071678"/>
            <a:ext cx="6000792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C:\Documents and Settings\Пользователь\Рабочий стол\книга почета г. Нижневартовска\IMG_674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14480" y="4857760"/>
            <a:ext cx="2928926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4" descr="F:\IMG_7896.JPG"/>
          <p:cNvPicPr>
            <a:picLocks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4" y="142852"/>
            <a:ext cx="2809868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C:\Documents and Settings\Пользователь\Рабочий стол\книга почета г. Нижневартовска\IMG_790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142852"/>
            <a:ext cx="2613023" cy="19810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C:\Documents and Settings\Пользователь\Рабочий стол\книга почета г. Нижневартовска\DPP_0194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334" r="12192"/>
          <a:stretch>
            <a:fillRect/>
          </a:stretch>
        </p:blipFill>
        <p:spPr bwMode="auto">
          <a:xfrm>
            <a:off x="6500826" y="4857760"/>
            <a:ext cx="2469614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223" name="Picture 5" descr="SDC1074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807" t="31111" r="19704" b="24445"/>
          <a:stretch>
            <a:fillRect/>
          </a:stretch>
        </p:blipFill>
        <p:spPr bwMode="auto">
          <a:xfrm>
            <a:off x="611188" y="260350"/>
            <a:ext cx="581025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224" name="Text Box 10"/>
          <p:cNvSpPr txBox="1">
            <a:spLocks noChangeArrowheads="1"/>
          </p:cNvSpPr>
          <p:nvPr/>
        </p:nvSpPr>
        <p:spPr bwMode="auto">
          <a:xfrm>
            <a:off x="357188" y="1000125"/>
            <a:ext cx="1049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solidFill>
                  <a:srgbClr val="FFFF00"/>
                </a:solidFill>
              </a:rPr>
              <a:t>ЛИЦЕЙ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14688" y="1857375"/>
            <a:ext cx="5643562" cy="38290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Интервью юбилейной лицейской газете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200" b="1" dirty="0" smtClean="0">
                <a:solidFill>
                  <a:schemeClr val="bg1">
                    <a:lumMod val="50000"/>
                  </a:schemeClr>
                </a:solidFill>
              </a:rPr>
              <a:t>«Лицейский вестник»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1">
                    <a:lumMod val="50000"/>
                  </a:schemeClr>
                </a:solidFill>
              </a:rPr>
              <a:t>Вопрос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: «Что </a:t>
            </a:r>
            <a:r>
              <a:rPr lang="ru-RU" sz="2000" b="1" smtClean="0">
                <a:solidFill>
                  <a:schemeClr val="bg1">
                    <a:lumMod val="50000"/>
                  </a:schemeClr>
                </a:solidFill>
              </a:rPr>
              <a:t>бы Вы 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пожелали учителям, обучающимся и их родителям?»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chemeClr val="bg1">
                    <a:lumMod val="50000"/>
                  </a:schemeClr>
                </a:solidFill>
              </a:rPr>
              <a:t>Нина Егоровна:</a:t>
            </a:r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 «Не оставайтесь на достигнутом, всегда идите вперед!»</a:t>
            </a:r>
            <a:endParaRPr lang="ru-RU" sz="2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>
            <a:off x="2124075" y="620713"/>
            <a:ext cx="6624638" cy="9366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FF3300"/>
                </a:solidFill>
                <a:latin typeface="Impact" pitchFamily="34" charset="0"/>
                <a:cs typeface="FrankRuehl" pitchFamily="34" charset="-79"/>
              </a:rPr>
              <a:t>Если ты здесь – будь  верным лицею!</a:t>
            </a:r>
            <a:r>
              <a:rPr lang="ru-RU" sz="3600" b="1" dirty="0">
                <a:solidFill>
                  <a:schemeClr val="bg1"/>
                </a:solidFill>
                <a:latin typeface="Impact" pitchFamily="34" charset="0"/>
                <a:cs typeface="FrankRuehl" pitchFamily="34" charset="-79"/>
              </a:rPr>
              <a:t> </a:t>
            </a:r>
            <a:endParaRPr lang="ru-RU" sz="3600" kern="10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761800"/>
                  </a:gs>
                  <a:gs pos="100000">
                    <a:srgbClr val="FF3300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244" name="Picture 11" descr="SDC1074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5807" t="31111" r="19704" b="24445"/>
          <a:stretch>
            <a:fillRect/>
          </a:stretch>
        </p:blipFill>
        <p:spPr bwMode="auto">
          <a:xfrm>
            <a:off x="611188" y="260350"/>
            <a:ext cx="581025" cy="790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285750" y="1000125"/>
            <a:ext cx="1174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  </a:t>
            </a:r>
            <a:r>
              <a:rPr lang="ru-RU" b="1">
                <a:solidFill>
                  <a:srgbClr val="FFFF00"/>
                </a:solidFill>
              </a:rPr>
              <a:t>ЛИЦЕЙ</a:t>
            </a:r>
          </a:p>
          <a:p>
            <a:pPr algn="ctr"/>
            <a:endParaRPr lang="ru-RU" b="1"/>
          </a:p>
        </p:txBody>
      </p:sp>
      <p:pic>
        <p:nvPicPr>
          <p:cNvPr id="12" name="Picture 26" descr="D:\Документы\Мои рисунки\mq17ne3hvz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0938" y="4857750"/>
            <a:ext cx="1357312" cy="175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13" descr="D:\Документы\Мои рисунки\Конференция СОДРУЖЕСТВО\DSCN539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15" t="6929" r="3223" b="47565"/>
          <a:stretch>
            <a:fillRect/>
          </a:stretch>
        </p:blipFill>
        <p:spPr bwMode="auto">
          <a:xfrm>
            <a:off x="285750" y="2143125"/>
            <a:ext cx="2827338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.1"/>
</p:tagLst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Plan</Template>
  <TotalTime>1787</TotalTime>
  <Words>319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Business Plan</vt:lpstr>
      <vt:lpstr>Документ</vt:lpstr>
      <vt:lpstr>Презентация PowerPoint</vt:lpstr>
      <vt:lpstr>Презентация PowerPoint</vt:lpstr>
      <vt:lpstr>Презентация PowerPoint</vt:lpstr>
      <vt:lpstr>Достижения лицея</vt:lpstr>
      <vt:lpstr>Презентация PowerPoint</vt:lpstr>
      <vt:lpstr>Девиз  образовательного  учреждения</vt:lpstr>
      <vt:lpstr>Презентация PowerPoint</vt:lpstr>
      <vt:lpstr>Презентация PowerPoint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Горева</dc:creator>
  <cp:lastModifiedBy>CRO_c303_02</cp:lastModifiedBy>
  <cp:revision>257</cp:revision>
  <dcterms:created xsi:type="dcterms:W3CDTF">2009-04-20T08:37:27Z</dcterms:created>
  <dcterms:modified xsi:type="dcterms:W3CDTF">2020-06-03T06:45:37Z</dcterms:modified>
</cp:coreProperties>
</file>