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60" r:id="rId5"/>
    <p:sldId id="285" r:id="rId6"/>
    <p:sldId id="279" r:id="rId7"/>
    <p:sldId id="280" r:id="rId8"/>
    <p:sldId id="281" r:id="rId9"/>
    <p:sldId id="282" r:id="rId10"/>
    <p:sldId id="283" r:id="rId11"/>
    <p:sldId id="289" r:id="rId12"/>
    <p:sldId id="28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EF72-24D8-4251-B68A-AF7099445945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D4B29B-2E5A-41DF-BDB0-E7E3C85EDA3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EF72-24D8-4251-B68A-AF7099445945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B29B-2E5A-41DF-BDB0-E7E3C85EDA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EF72-24D8-4251-B68A-AF7099445945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B29B-2E5A-41DF-BDB0-E7E3C85EDA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4BEF72-24D8-4251-B68A-AF7099445945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4D4B29B-2E5A-41DF-BDB0-E7E3C85EDA3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EF72-24D8-4251-B68A-AF7099445945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B29B-2E5A-41DF-BDB0-E7E3C85EDA3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EF72-24D8-4251-B68A-AF7099445945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B29B-2E5A-41DF-BDB0-E7E3C85EDA3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B29B-2E5A-41DF-BDB0-E7E3C85EDA3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EF72-24D8-4251-B68A-AF7099445945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EF72-24D8-4251-B68A-AF7099445945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B29B-2E5A-41DF-BDB0-E7E3C85EDA3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EF72-24D8-4251-B68A-AF7099445945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B29B-2E5A-41DF-BDB0-E7E3C85EDA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4BEF72-24D8-4251-B68A-AF7099445945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4D4B29B-2E5A-41DF-BDB0-E7E3C85EDA3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EF72-24D8-4251-B68A-AF7099445945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D4B29B-2E5A-41DF-BDB0-E7E3C85EDA3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4BEF72-24D8-4251-B68A-AF7099445945}" type="datetimeFigureOut">
              <a:rPr lang="ru-RU" smtClean="0"/>
              <a:pPr/>
              <a:t>20.10.2016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4D4B29B-2E5A-41DF-BDB0-E7E3C85EDA3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>
    <p:split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9322" y="4365104"/>
            <a:ext cx="3214678" cy="2492896"/>
          </a:xfrm>
        </p:spPr>
        <p:txBody>
          <a:bodyPr>
            <a:normAutofit/>
          </a:bodyPr>
          <a:lstStyle/>
          <a:p>
            <a:pPr algn="ctr"/>
            <a:r>
              <a:rPr lang="ru-RU" sz="2000" b="0" dirty="0" smtClean="0">
                <a:solidFill>
                  <a:schemeClr val="bg1">
                    <a:lumMod val="90000"/>
                    <a:lumOff val="10000"/>
                  </a:schemeClr>
                </a:solidFill>
                <a:latin typeface="Segoe UI" pitchFamily="34" charset="0"/>
                <a:cs typeface="Segoe UI" pitchFamily="34" charset="0"/>
              </a:rPr>
              <a:t>Подготовила учитель русского языка и литературы</a:t>
            </a:r>
          </a:p>
          <a:p>
            <a:pPr algn="ctr"/>
            <a:r>
              <a:rPr lang="ru-RU" sz="2000" b="0" dirty="0" smtClean="0">
                <a:solidFill>
                  <a:schemeClr val="bg1">
                    <a:lumMod val="90000"/>
                    <a:lumOff val="10000"/>
                  </a:schemeClr>
                </a:solidFill>
                <a:latin typeface="Segoe UI" pitchFamily="34" charset="0"/>
                <a:cs typeface="Segoe UI" pitchFamily="34" charset="0"/>
              </a:rPr>
              <a:t>МБОУ «Гимназия №2»</a:t>
            </a:r>
          </a:p>
          <a:p>
            <a:pPr algn="ctr"/>
            <a:r>
              <a:rPr lang="ru-RU" sz="2000" b="0" dirty="0" smtClean="0">
                <a:solidFill>
                  <a:schemeClr val="bg1">
                    <a:lumMod val="90000"/>
                    <a:lumOff val="10000"/>
                  </a:schemeClr>
                </a:solidFill>
                <a:latin typeface="Segoe UI" pitchFamily="34" charset="0"/>
                <a:cs typeface="Segoe UI" pitchFamily="34" charset="0"/>
              </a:rPr>
              <a:t>Адушкина О. В.</a:t>
            </a:r>
          </a:p>
          <a:p>
            <a:pPr algn="ctr"/>
            <a:endParaRPr lang="ru-RU" sz="2000" b="0" dirty="0">
              <a:solidFill>
                <a:schemeClr val="bg1">
                  <a:lumMod val="90000"/>
                  <a:lumOff val="10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319" y="1556792"/>
            <a:ext cx="8929718" cy="221455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bg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Исследовательская деятельность как средство формирования </a:t>
            </a:r>
            <a:r>
              <a:rPr lang="ru-RU" i="1" dirty="0" err="1" smtClean="0">
                <a:solidFill>
                  <a:schemeClr val="bg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метапредметных</a:t>
            </a:r>
            <a:r>
              <a:rPr lang="ru-RU" i="1" dirty="0" smtClean="0">
                <a:solidFill>
                  <a:schemeClr val="bg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компетенций</a:t>
            </a:r>
            <a:endParaRPr lang="ru-RU" i="1" dirty="0">
              <a:solidFill>
                <a:schemeClr val="bg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>
                <a:solidFill>
                  <a:schemeClr val="bg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Уроки изучения слова с точки зрения его происхождения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1. Выделение и постановка проблемы (выбор темы исследования).</a:t>
            </a:r>
          </a:p>
          <a:p>
            <a:r>
              <a:rPr lang="ru-RU" sz="2000" dirty="0"/>
              <a:t>2. Формулирование гипотез и задач исследования, подбор методик исследования и практическое овладение ими.</a:t>
            </a:r>
          </a:p>
          <a:p>
            <a:r>
              <a:rPr lang="ru-RU" sz="2000" dirty="0"/>
              <a:t>3. Сбор собственного материала, его анализ и обобщение.</a:t>
            </a:r>
          </a:p>
          <a:p>
            <a:r>
              <a:rPr lang="ru-RU" sz="2000" dirty="0"/>
              <a:t>4. Изучение научной литературы по интересующей проблематике.</a:t>
            </a:r>
          </a:p>
          <a:p>
            <a:r>
              <a:rPr lang="ru-RU" sz="2000" dirty="0"/>
              <a:t>5. Научный комментарий, собственные выводы.</a:t>
            </a:r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59936" cy="4611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1. Метод </a:t>
            </a:r>
            <a:r>
              <a:rPr lang="ru-RU" sz="1800" dirty="0"/>
              <a:t>проблемного вопроса.</a:t>
            </a:r>
          </a:p>
          <a:p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2</a:t>
            </a:r>
            <a:r>
              <a:rPr lang="ru-RU" sz="1800" dirty="0"/>
              <a:t>. Гипотеза (предположим…). Прошу детей предположить процентное содержание </a:t>
            </a:r>
            <a:r>
              <a:rPr lang="ru-RU" sz="1800" dirty="0" smtClean="0"/>
              <a:t>в нашей речи, действительности заимствованных и исконно русских слов. 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3. Самостоятельная работа </a:t>
            </a:r>
            <a:r>
              <a:rPr lang="ru-RU" sz="1800" dirty="0" smtClean="0"/>
              <a:t>в группах: дети смотрели в окно и записывали предметы, которые они увидели.  Используя словари, определяли происхождение слов и считали процентное соотношение.</a:t>
            </a:r>
          </a:p>
          <a:p>
            <a:pPr marL="0" indent="0">
              <a:buNone/>
            </a:pPr>
            <a:r>
              <a:rPr lang="ru-RU" sz="1800" dirty="0" smtClean="0"/>
              <a:t>4</a:t>
            </a:r>
            <a:r>
              <a:rPr lang="ru-RU" sz="1800" dirty="0"/>
              <a:t>. Изучение теоретической информации в учебниках.</a:t>
            </a:r>
          </a:p>
          <a:p>
            <a:pPr marL="0" indent="0">
              <a:buNone/>
            </a:pPr>
            <a:r>
              <a:rPr lang="ru-RU" sz="1800" dirty="0"/>
              <a:t>5. Возвращение к гипотезе, выводы.</a:t>
            </a:r>
          </a:p>
          <a:p>
            <a:pPr marL="0" indent="0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745889404"/>
      </p:ext>
    </p:extLst>
  </p:cSld>
  <p:clrMapOvr>
    <a:masterClrMapping/>
  </p:clrMapOvr>
  <p:transition spd="med"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400" b="1" dirty="0"/>
              <a:t> </a:t>
            </a:r>
            <a:endParaRPr lang="ru-RU" sz="7400" dirty="0"/>
          </a:p>
          <a:p>
            <a:pPr marL="0" indent="0">
              <a:buNone/>
            </a:pPr>
            <a:r>
              <a:rPr lang="ru-RU" sz="7400" b="1" dirty="0"/>
              <a:t> </a:t>
            </a:r>
            <a:r>
              <a:rPr lang="ru-RU" sz="7400" dirty="0"/>
              <a:t> </a:t>
            </a:r>
            <a:r>
              <a:rPr lang="ru-RU" sz="7400" dirty="0" smtClean="0"/>
              <a:t>    </a:t>
            </a:r>
            <a:r>
              <a:rPr lang="ru-RU" sz="8800" dirty="0" smtClean="0"/>
              <a:t>Проект </a:t>
            </a:r>
            <a:r>
              <a:rPr lang="ru-RU" sz="8800" dirty="0"/>
              <a:t>представляет </a:t>
            </a:r>
          </a:p>
          <a:p>
            <a:pPr marL="0" indent="0">
              <a:buNone/>
            </a:pPr>
            <a:r>
              <a:rPr lang="ru-RU" sz="8800" dirty="0"/>
              <a:t>     Волкова Виолетта, ученица 6 «В» класса</a:t>
            </a:r>
          </a:p>
          <a:p>
            <a:pPr marL="0" indent="0">
              <a:buNone/>
            </a:pPr>
            <a:r>
              <a:rPr lang="ru-RU" sz="7400" dirty="0"/>
              <a:t>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7400" dirty="0"/>
              <a:t> </a:t>
            </a:r>
          </a:p>
          <a:p>
            <a:pPr marL="0" indent="0">
              <a:buNone/>
            </a:pPr>
            <a:r>
              <a:rPr lang="ru-RU" sz="9600" dirty="0"/>
              <a:t>               </a:t>
            </a:r>
            <a:r>
              <a:rPr lang="ru-RU" sz="9600" dirty="0" smtClean="0"/>
              <a:t> </a:t>
            </a:r>
            <a:r>
              <a:rPr lang="ru-RU" sz="8800" dirty="0"/>
              <a:t>Руководители:</a:t>
            </a:r>
          </a:p>
          <a:p>
            <a:pPr marL="0" indent="0">
              <a:buNone/>
            </a:pPr>
            <a:r>
              <a:rPr lang="ru-RU" sz="8800" dirty="0" err="1"/>
              <a:t>Орпанен</a:t>
            </a:r>
            <a:r>
              <a:rPr lang="ru-RU" sz="8800" dirty="0"/>
              <a:t> Анжелика </a:t>
            </a:r>
            <a:r>
              <a:rPr lang="ru-RU" sz="8800" dirty="0" smtClean="0"/>
              <a:t>Валерьевна,</a:t>
            </a:r>
            <a:r>
              <a:rPr lang="ru-RU" sz="8800" dirty="0"/>
              <a:t> </a:t>
            </a:r>
            <a:r>
              <a:rPr lang="ru-RU" sz="8800" dirty="0" smtClean="0"/>
              <a:t>преподаватель </a:t>
            </a:r>
            <a:r>
              <a:rPr lang="ru-RU" sz="8800" dirty="0"/>
              <a:t>английского </a:t>
            </a:r>
            <a:r>
              <a:rPr lang="ru-RU" sz="8800" dirty="0" smtClean="0"/>
              <a:t>языка, </a:t>
            </a:r>
            <a:endParaRPr lang="ru-RU" sz="8800" dirty="0" smtClean="0"/>
          </a:p>
          <a:p>
            <a:pPr marL="0" indent="0">
              <a:buNone/>
            </a:pPr>
            <a:r>
              <a:rPr lang="ru-RU" sz="8800" dirty="0" smtClean="0"/>
              <a:t>Адушкина </a:t>
            </a:r>
            <a:r>
              <a:rPr lang="ru-RU" sz="8800" dirty="0"/>
              <a:t>Ольга Викторовна,</a:t>
            </a:r>
          </a:p>
          <a:p>
            <a:pPr marL="0" indent="0">
              <a:buNone/>
            </a:pPr>
            <a:r>
              <a:rPr lang="ru-RU" sz="8800" dirty="0"/>
              <a:t>преподаватель русского </a:t>
            </a:r>
            <a:r>
              <a:rPr lang="ru-RU" sz="8800" dirty="0" smtClean="0"/>
              <a:t>языка,</a:t>
            </a:r>
            <a:r>
              <a:rPr lang="ru-RU" sz="8800" dirty="0"/>
              <a:t> </a:t>
            </a:r>
            <a:endParaRPr lang="ru-RU" sz="8800" dirty="0" smtClean="0"/>
          </a:p>
          <a:p>
            <a:pPr marL="0" indent="0">
              <a:buNone/>
            </a:pPr>
            <a:r>
              <a:rPr lang="ru-RU" sz="8800" dirty="0" err="1" smtClean="0"/>
              <a:t>Солодовникова</a:t>
            </a:r>
            <a:r>
              <a:rPr lang="ru-RU" sz="8800" dirty="0" smtClean="0"/>
              <a:t> </a:t>
            </a:r>
            <a:r>
              <a:rPr lang="ru-RU" sz="8800" dirty="0"/>
              <a:t>Людмила </a:t>
            </a:r>
            <a:r>
              <a:rPr lang="ru-RU" sz="8800" dirty="0" smtClean="0"/>
              <a:t>Сергеевна, преподаватель </a:t>
            </a:r>
            <a:r>
              <a:rPr lang="ru-RU" sz="8800" dirty="0"/>
              <a:t>истории</a:t>
            </a:r>
          </a:p>
          <a:p>
            <a:pPr marL="0" indent="0" algn="ctr">
              <a:buNone/>
            </a:pPr>
            <a:r>
              <a:rPr lang="ru-RU" sz="7400" dirty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3894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200" b="1" dirty="0"/>
              <a:t> </a:t>
            </a:r>
            <a:r>
              <a:rPr lang="ru-RU" sz="2400" b="1" dirty="0" smtClean="0"/>
              <a:t>Коллективная исследовательская работа «А в России ли я живу?»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83273181"/>
      </p:ext>
    </p:extLst>
  </p:cSld>
  <p:clrMapOvr>
    <a:masterClrMapping/>
  </p:clrMapOvr>
  <p:transition spd="med"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59340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None/>
            </a:pPr>
            <a:r>
              <a:rPr lang="ru-RU" sz="2800" dirty="0" smtClean="0"/>
              <a:t>        Исследовательский </a:t>
            </a:r>
            <a:r>
              <a:rPr lang="ru-RU" sz="2800" dirty="0"/>
              <a:t>путь </a:t>
            </a:r>
            <a:r>
              <a:rPr lang="ru-RU" sz="2800" dirty="0" smtClean="0"/>
              <a:t>познания соответствует природе </a:t>
            </a:r>
            <a:r>
              <a:rPr lang="ru-RU" sz="2800" dirty="0"/>
              <a:t>человеческого мышления, он естественен </a:t>
            </a:r>
            <a:r>
              <a:rPr lang="ru-RU" sz="2800" dirty="0" smtClean="0"/>
              <a:t> для </a:t>
            </a:r>
            <a:r>
              <a:rPr lang="ru-RU" sz="2800" dirty="0"/>
              <a:t>человека</a:t>
            </a:r>
            <a:r>
              <a:rPr lang="ru-RU" sz="2800" dirty="0" smtClean="0"/>
              <a:t>.</a:t>
            </a:r>
          </a:p>
          <a:p>
            <a:pPr marL="514350" indent="-514350" algn="just">
              <a:buNone/>
            </a:pPr>
            <a:endParaRPr lang="ru-RU" sz="2800" dirty="0"/>
          </a:p>
          <a:p>
            <a:pPr marL="514350" indent="-514350" algn="just">
              <a:buNone/>
            </a:pPr>
            <a:r>
              <a:rPr lang="ru-RU" sz="2800" dirty="0"/>
              <a:t>         </a:t>
            </a:r>
            <a:r>
              <a:rPr lang="ru-RU" sz="2800" b="1" dirty="0" smtClean="0"/>
              <a:t>Урок-исследование </a:t>
            </a:r>
            <a:r>
              <a:rPr lang="ru-RU" sz="2800" dirty="0"/>
              <a:t>как раз строится на задачах открытого типа, мотивирующих к анализу условий, </a:t>
            </a:r>
            <a:r>
              <a:rPr lang="ru-RU" sz="2800"/>
              <a:t>установлению </a:t>
            </a:r>
            <a:r>
              <a:rPr lang="ru-RU" sz="2800" smtClean="0"/>
              <a:t>причинно-следственных </a:t>
            </a:r>
            <a:r>
              <a:rPr lang="ru-RU" sz="2800" dirty="0"/>
              <a:t>связей, к поиску путей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1362210325"/>
      </p:ext>
    </p:extLst>
  </p:cSld>
  <p:clrMapOvr>
    <a:masterClrMapping/>
  </p:clrMapOvr>
  <p:transition spd="med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71657"/>
            <a:ext cx="8715436" cy="3397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это   деятельность учащихся, связанная с решением творческих, исследовательских </a:t>
            </a:r>
            <a:r>
              <a:rPr lang="ru-RU" b="1" dirty="0"/>
              <a:t>задач с заранее неизвестным реше­нием </a:t>
            </a:r>
            <a:r>
              <a:rPr lang="ru-RU" dirty="0"/>
              <a:t>и предполагающая наличие основных этапов, характерных для исследования в научной сфе­ре.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6766" cy="919146"/>
          </a:xfrm>
        </p:spPr>
        <p:txBody>
          <a:bodyPr/>
          <a:lstStyle/>
          <a:p>
            <a:pPr algn="ctr"/>
            <a:r>
              <a:rPr lang="ru-RU" dirty="0"/>
              <a:t>Исследовательская деятельность</a:t>
            </a:r>
            <a:endParaRPr lang="ru-RU" i="1" dirty="0">
              <a:solidFill>
                <a:schemeClr val="bg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319868" cy="478634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Мотивацию </a:t>
            </a:r>
            <a:r>
              <a:rPr lang="ru-RU" dirty="0"/>
              <a:t>исследовательской деятельности стимулируют следующие факторы: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 новизна </a:t>
            </a:r>
            <a:r>
              <a:rPr lang="ru-RU" dirty="0" smtClean="0"/>
              <a:t>объекта,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 когнитивная </a:t>
            </a:r>
            <a:r>
              <a:rPr lang="ru-RU" dirty="0"/>
              <a:t>сложность </a:t>
            </a:r>
            <a:r>
              <a:rPr lang="ru-RU" dirty="0" smtClean="0"/>
              <a:t>и</a:t>
            </a:r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 smtClean="0"/>
              <a:t>противоречия </a:t>
            </a:r>
            <a:r>
              <a:rPr lang="ru-RU" dirty="0"/>
              <a:t>в информации об объекте.</a:t>
            </a:r>
          </a:p>
          <a:p>
            <a:pPr>
              <a:buNone/>
            </a:pPr>
            <a:endParaRPr lang="ru-RU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bg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Мотивация исследовательской деятельности</a:t>
            </a:r>
            <a:endParaRPr lang="ru-RU" i="1" dirty="0">
              <a:solidFill>
                <a:schemeClr val="bg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b="1" dirty="0" smtClean="0"/>
              <a:t> </a:t>
            </a:r>
            <a:r>
              <a:rPr lang="ru-RU" sz="2400" b="1" dirty="0" err="1"/>
              <a:t>О</a:t>
            </a:r>
            <a:r>
              <a:rPr lang="ru-RU" sz="2400" b="1" dirty="0" err="1" smtClean="0"/>
              <a:t>бщеучебные</a:t>
            </a:r>
            <a:r>
              <a:rPr lang="ru-RU" sz="2400" b="1" dirty="0" smtClean="0"/>
              <a:t> </a:t>
            </a:r>
            <a:r>
              <a:rPr lang="ru-RU" sz="2400" b="1" dirty="0"/>
              <a:t>умения </a:t>
            </a:r>
            <a:r>
              <a:rPr lang="ru-RU" sz="2400" b="1" dirty="0" smtClean="0"/>
              <a:t>информационно-логического </a:t>
            </a:r>
            <a:r>
              <a:rPr lang="ru-RU" sz="2400" b="1" dirty="0" smtClean="0"/>
              <a:t>характера: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dirty="0"/>
              <a:t>• организация собственной учебной деятельности;</a:t>
            </a:r>
            <a:br>
              <a:rPr lang="ru-RU" sz="2400" dirty="0"/>
            </a:br>
            <a:r>
              <a:rPr lang="ru-RU" sz="2400" dirty="0"/>
              <a:t>• основные универсальные умения информационного характера;</a:t>
            </a:r>
            <a:br>
              <a:rPr lang="ru-RU" sz="2400" dirty="0"/>
            </a:br>
            <a:r>
              <a:rPr lang="ru-RU" sz="2400" dirty="0"/>
              <a:t>• использование средств информационных и коммуникационных технологий;</a:t>
            </a:r>
            <a:br>
              <a:rPr lang="ru-RU" sz="2400" dirty="0"/>
            </a:br>
            <a:r>
              <a:rPr lang="ru-RU" sz="2400" dirty="0"/>
              <a:t>• принятие решений и управление;</a:t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dirty="0" smtClean="0"/>
              <a:t>навыки  </a:t>
            </a:r>
            <a:r>
              <a:rPr lang="ru-RU" sz="2400" dirty="0"/>
              <a:t>исследовательской деятельности;</a:t>
            </a:r>
            <a:br>
              <a:rPr lang="ru-RU" sz="2400" dirty="0"/>
            </a:br>
            <a:r>
              <a:rPr lang="ru-RU" sz="2400" dirty="0"/>
              <a:t>• взаимодействие и сотрудничество со сверстниками и </a:t>
            </a:r>
            <a:r>
              <a:rPr lang="ru-RU" sz="2400" dirty="0" smtClean="0"/>
              <a:t>взрослыми;</a:t>
            </a:r>
          </a:p>
          <a:p>
            <a:pPr>
              <a:buNone/>
            </a:pPr>
            <a:r>
              <a:rPr lang="ru-RU" sz="2400" b="1" dirty="0" smtClean="0"/>
              <a:t>Исследовательские </a:t>
            </a:r>
            <a:r>
              <a:rPr lang="ru-RU" sz="2400" b="1" dirty="0"/>
              <a:t>компетенции:</a:t>
            </a:r>
            <a:br>
              <a:rPr lang="ru-RU" sz="2400" b="1" dirty="0"/>
            </a:br>
            <a:r>
              <a:rPr lang="ru-RU" sz="2400" dirty="0"/>
              <a:t>• общекультурные и социально-трудовые компетенции (развитие познавательных процессов, проявление </a:t>
            </a:r>
            <a:r>
              <a:rPr lang="ru-RU" sz="2400" dirty="0" smtClean="0"/>
              <a:t>креативности </a:t>
            </a:r>
            <a:r>
              <a:rPr lang="ru-RU" sz="2400" dirty="0"/>
              <a:t>в проблемной ситуации;</a:t>
            </a:r>
            <a:br>
              <a:rPr lang="ru-RU" sz="2400" dirty="0"/>
            </a:br>
            <a:r>
              <a:rPr lang="ru-RU" sz="2400" dirty="0"/>
              <a:t>• </a:t>
            </a:r>
            <a:r>
              <a:rPr lang="ru-RU" sz="2400" dirty="0" smtClean="0"/>
              <a:t>учебно-познавательные </a:t>
            </a:r>
            <a:r>
              <a:rPr lang="ru-RU" sz="2400" dirty="0"/>
              <a:t>и информационные компетенции;</a:t>
            </a:r>
            <a:br>
              <a:rPr lang="ru-RU" sz="2400" dirty="0"/>
            </a:br>
            <a:r>
              <a:rPr lang="ru-RU" sz="2400" dirty="0"/>
              <a:t>• коммуникативные компетенции (видение проблемы, выдвижение гипотезы, способность классифицировать, умение </a:t>
            </a:r>
            <a:r>
              <a:rPr lang="ru-RU" sz="2400" dirty="0" smtClean="0"/>
              <a:t>структурировать</a:t>
            </a:r>
            <a:r>
              <a:rPr lang="ru-RU" sz="2400" dirty="0"/>
              <a:t>, защита собственных идей.</a:t>
            </a:r>
          </a:p>
          <a:p>
            <a:pPr>
              <a:buNone/>
            </a:pPr>
            <a:endParaRPr lang="ru-RU" sz="2400" dirty="0" smtClean="0">
              <a:latin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15328" cy="919146"/>
          </a:xfrm>
        </p:spPr>
        <p:txBody>
          <a:bodyPr/>
          <a:lstStyle/>
          <a:p>
            <a:r>
              <a:rPr lang="ru-RU" i="1" dirty="0" err="1" smtClean="0">
                <a:solidFill>
                  <a:schemeClr val="bg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Метапредметные</a:t>
            </a:r>
            <a:r>
              <a:rPr lang="ru-RU" i="1" dirty="0" smtClean="0">
                <a:solidFill>
                  <a:schemeClr val="bg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компетенции:</a:t>
            </a:r>
            <a:endParaRPr lang="ru-RU" i="1" dirty="0">
              <a:solidFill>
                <a:schemeClr val="bg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Выделение и постановка проблемы (выбор темы исследования).</a:t>
            </a:r>
          </a:p>
          <a:p>
            <a:r>
              <a:rPr lang="ru-RU" dirty="0"/>
              <a:t>2. Формулирование гипотез и задач исследования, подбор методик исследования и практическое овладение ими.</a:t>
            </a:r>
          </a:p>
          <a:p>
            <a:r>
              <a:rPr lang="ru-RU" dirty="0"/>
              <a:t>3. Сбор собственного материала, его анализ и обобщение.</a:t>
            </a:r>
          </a:p>
          <a:p>
            <a:r>
              <a:rPr lang="ru-RU" dirty="0"/>
              <a:t>4. Изучение научной литературы по интересующей проблематике.</a:t>
            </a:r>
          </a:p>
          <a:p>
            <a:r>
              <a:rPr lang="ru-RU" dirty="0"/>
              <a:t>5</a:t>
            </a:r>
            <a:r>
              <a:rPr lang="ru-RU" dirty="0" smtClean="0"/>
              <a:t>. Научный </a:t>
            </a:r>
            <a:r>
              <a:rPr lang="ru-RU" dirty="0"/>
              <a:t>комментарий, собственные выводы.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latin typeface="Segoe UI" pitchFamily="34" charset="0"/>
                <a:cs typeface="Segoe UI" pitchFamily="34" charset="0"/>
              </a:rPr>
              <a:t>Этапы исследования</a:t>
            </a:r>
            <a:br>
              <a:rPr lang="ru-RU" sz="4400" b="1" dirty="0"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159370"/>
      </p:ext>
    </p:extLst>
  </p:cSld>
  <p:clrMapOvr>
    <a:masterClrMapping/>
  </p:clrMapOvr>
  <p:transition spd="med"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Segoe UI" pitchFamily="34" charset="0"/>
                <a:cs typeface="Segoe UI" pitchFamily="34" charset="0"/>
              </a:rPr>
              <a:t/>
            </a:r>
            <a:br>
              <a:rPr lang="ru-RU" dirty="0" smtClean="0">
                <a:latin typeface="Segoe UI" pitchFamily="34" charset="0"/>
                <a:cs typeface="Segoe UI" pitchFamily="34" charset="0"/>
              </a:rPr>
            </a:br>
            <a:r>
              <a:rPr lang="ru-RU" dirty="0">
                <a:latin typeface="Segoe UI" pitchFamily="34" charset="0"/>
                <a:cs typeface="Segoe UI" pitchFamily="34" charset="0"/>
              </a:rPr>
              <a:t/>
            </a:r>
            <a:br>
              <a:rPr lang="ru-RU" dirty="0">
                <a:latin typeface="Segoe UI" pitchFamily="34" charset="0"/>
                <a:cs typeface="Segoe UI" pitchFamily="34" charset="0"/>
              </a:rPr>
            </a:br>
            <a:r>
              <a:rPr lang="ru-RU" dirty="0" smtClean="0">
                <a:latin typeface="Segoe UI" pitchFamily="34" charset="0"/>
                <a:cs typeface="Segoe UI" pitchFamily="34" charset="0"/>
              </a:rPr>
              <a:t>Уроки </a:t>
            </a:r>
            <a:r>
              <a:rPr lang="ru-RU" dirty="0">
                <a:latin typeface="Segoe UI" pitchFamily="34" charset="0"/>
                <a:cs typeface="Segoe UI" pitchFamily="34" charset="0"/>
              </a:rPr>
              <a:t>изучения слова как части речи</a:t>
            </a:r>
            <a:br>
              <a:rPr lang="ru-RU" dirty="0"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59936" cy="532859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 Выделение и постановка проблемы (выбор темы исследования).</a:t>
            </a:r>
          </a:p>
          <a:p>
            <a:r>
              <a:rPr lang="ru-RU" dirty="0"/>
              <a:t>2. Формулирование гипотез и задач исследования, подбор методик исследования и практическое овладение ими.</a:t>
            </a:r>
          </a:p>
          <a:p>
            <a:r>
              <a:rPr lang="ru-RU" dirty="0"/>
              <a:t>3. Сбор собственного материала, его анализ и обобщение.</a:t>
            </a:r>
          </a:p>
          <a:p>
            <a:r>
              <a:rPr lang="ru-RU" dirty="0"/>
              <a:t>4. Изучение научной литературы по интересующей проблематике.</a:t>
            </a:r>
          </a:p>
          <a:p>
            <a:r>
              <a:rPr lang="ru-RU" dirty="0"/>
              <a:t>5</a:t>
            </a:r>
            <a:r>
              <a:rPr lang="ru-RU" dirty="0" smtClean="0"/>
              <a:t>. Научный </a:t>
            </a:r>
            <a:r>
              <a:rPr lang="ru-RU" dirty="0"/>
              <a:t>комментарий, собственные выводы.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59936" cy="51152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Что надо знать по данной теме?</a:t>
            </a:r>
          </a:p>
          <a:p>
            <a:endParaRPr lang="ru-RU" dirty="0"/>
          </a:p>
          <a:p>
            <a:r>
              <a:rPr lang="ru-RU" dirty="0" smtClean="0"/>
              <a:t>2.Предлагают гипотезы (Предположим, что… ), учитель записывает на доске все гипотезы.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Учитель или сами обучающиеся  могут предложить слово для исследования.</a:t>
            </a:r>
          </a:p>
          <a:p>
            <a:pPr marL="0" indent="0">
              <a:buNone/>
            </a:pPr>
            <a:r>
              <a:rPr lang="ru-RU" dirty="0" smtClean="0"/>
              <a:t>4. Работа с учебником.</a:t>
            </a:r>
          </a:p>
          <a:p>
            <a:pPr marL="0" indent="0">
              <a:buNone/>
            </a:pPr>
            <a:r>
              <a:rPr lang="ru-RU" dirty="0" smtClean="0"/>
              <a:t>5. Выводы, связанные с гипотезой.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8422"/>
      </p:ext>
    </p:extLst>
  </p:cSld>
  <p:clrMapOvr>
    <a:masterClrMapping/>
  </p:clrMapOvr>
  <p:transition spd="med"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440"/>
            <a:ext cx="8229600" cy="1332384"/>
          </a:xfrm>
        </p:spPr>
        <p:txBody>
          <a:bodyPr>
            <a:normAutofit fontScale="90000"/>
          </a:bodyPr>
          <a:lstStyle/>
          <a:p>
            <a:r>
              <a:rPr lang="ru-RU" sz="3200" i="1" dirty="0">
                <a:solidFill>
                  <a:schemeClr val="bg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Театральные уроки в </a:t>
            </a:r>
            <a:r>
              <a:rPr lang="ru-RU" sz="3200" i="1" dirty="0" smtClean="0">
                <a:solidFill>
                  <a:schemeClr val="bg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рамках образовательного проекта . </a:t>
            </a:r>
            <a:r>
              <a:rPr lang="ru-RU" sz="3200" i="1" dirty="0" smtClean="0">
                <a:solidFill>
                  <a:schemeClr val="bg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 smtClean="0">
                <a:solidFill>
                  <a:schemeClr val="bg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 smtClean="0">
                <a:solidFill>
                  <a:schemeClr val="bg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</a:t>
            </a:r>
            <a:r>
              <a:rPr lang="ru-RU" sz="3200" i="1" dirty="0" smtClean="0">
                <a:solidFill>
                  <a:schemeClr val="bg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урока : Выразительные средства театра (по спектаклю «Метель»).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881336"/>
            <a:ext cx="4059936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 Выделение и постановка проблемы (выбор темы исследования).</a:t>
            </a:r>
          </a:p>
          <a:p>
            <a:r>
              <a:rPr lang="ru-RU" dirty="0"/>
              <a:t>2. Формулирование гипотез и задач исследования, подбор методик исследования и практическое овладение ими.</a:t>
            </a:r>
          </a:p>
          <a:p>
            <a:r>
              <a:rPr lang="ru-RU" dirty="0"/>
              <a:t>3. Сбор собственного материала, его анализ и обобщение.</a:t>
            </a:r>
          </a:p>
          <a:p>
            <a:r>
              <a:rPr lang="ru-RU" dirty="0"/>
              <a:t>4. Изучение научной литературы по интересующей проблематике.</a:t>
            </a:r>
          </a:p>
          <a:p>
            <a:r>
              <a:rPr lang="ru-RU" dirty="0"/>
              <a:t>5</a:t>
            </a:r>
            <a:r>
              <a:rPr lang="ru-RU" dirty="0" smtClean="0"/>
              <a:t>. Научный </a:t>
            </a:r>
            <a:r>
              <a:rPr lang="ru-RU" dirty="0"/>
              <a:t>комментарий, собственные выводы.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81336"/>
            <a:ext cx="4059936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Прочитали произведение «Метель» А. С. Пушкина, выявили особенности повествовательной манеры Пушкина. Сформулировали проблему.</a:t>
            </a:r>
          </a:p>
          <a:p>
            <a:r>
              <a:rPr lang="ru-RU" dirty="0" smtClean="0"/>
              <a:t>2. Продумали и описали свои ожидания от спектакля.</a:t>
            </a:r>
          </a:p>
          <a:p>
            <a:r>
              <a:rPr lang="ru-RU" dirty="0" smtClean="0"/>
              <a:t>3. Подготовили вопросы </a:t>
            </a:r>
            <a:r>
              <a:rPr lang="ru-RU" dirty="0" smtClean="0"/>
              <a:t>режиссеру-постановщику </a:t>
            </a:r>
            <a:r>
              <a:rPr lang="ru-RU" dirty="0" err="1" smtClean="0"/>
              <a:t>Зайчиковой</a:t>
            </a:r>
            <a:r>
              <a:rPr lang="ru-RU" dirty="0" smtClean="0"/>
              <a:t> М. В., </a:t>
            </a:r>
          </a:p>
          <a:p>
            <a:r>
              <a:rPr lang="ru-RU" dirty="0" smtClean="0"/>
              <a:t>4. Встреча и беседа по подготовленным вопросам с режиссером перед началом спектакля.  Представление  своих ожиданий. Просмотр спектакля.</a:t>
            </a:r>
          </a:p>
          <a:p>
            <a:r>
              <a:rPr lang="ru-RU" dirty="0" smtClean="0"/>
              <a:t>5. Выводы по открытым и увиденным средствам театральной выразительности (Оказывается…).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280991"/>
      </p:ext>
    </p:extLst>
  </p:cSld>
  <p:clrMapOvr>
    <a:masterClrMapping/>
  </p:clrMapOvr>
  <p:transition spd="med"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Уроки изучения роли различных частей речи в устной и письменной  речи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1. Выделение и постановка проблемы (выбор темы исследования).</a:t>
            </a:r>
          </a:p>
          <a:p>
            <a:r>
              <a:rPr lang="ru-RU" dirty="0"/>
              <a:t>2. Формулирование гипотез и задач исследования, подбор методик исследования и практическое овладение ими.</a:t>
            </a:r>
          </a:p>
          <a:p>
            <a:r>
              <a:rPr lang="ru-RU" dirty="0"/>
              <a:t>3. Сбор собственного материала, его анализ и обобщение.</a:t>
            </a:r>
          </a:p>
          <a:p>
            <a:r>
              <a:rPr lang="ru-RU" dirty="0"/>
              <a:t>4. Изучение научной литературы по интересующей проблематике.</a:t>
            </a:r>
          </a:p>
          <a:p>
            <a:r>
              <a:rPr lang="ru-RU" dirty="0"/>
              <a:t>5. Научный комментарий, собственные выводы.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Метод </a:t>
            </a:r>
            <a:r>
              <a:rPr lang="ru-RU" dirty="0" smtClean="0"/>
              <a:t>проблемного вопроса.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2. Гипотеза</a:t>
            </a:r>
            <a:r>
              <a:rPr lang="ru-RU" dirty="0"/>
              <a:t> </a:t>
            </a:r>
            <a:r>
              <a:rPr lang="ru-RU" dirty="0" smtClean="0"/>
              <a:t>(предположим…). Прошу детей предположить процентное содержание в текстах данной части речи.</a:t>
            </a:r>
          </a:p>
          <a:p>
            <a:r>
              <a:rPr lang="ru-RU" dirty="0" smtClean="0"/>
              <a:t>3. Самостоятельная работа с текстами: выявление количества, процентного содержания нужных слов.</a:t>
            </a:r>
          </a:p>
          <a:p>
            <a:r>
              <a:rPr lang="ru-RU" dirty="0" smtClean="0"/>
              <a:t>4. Изучение теоретической информации в учебниках.</a:t>
            </a:r>
          </a:p>
          <a:p>
            <a:r>
              <a:rPr lang="ru-RU" dirty="0" smtClean="0"/>
              <a:t>5. Возвращение к гипотезе, выводы.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726368"/>
      </p:ext>
    </p:extLst>
  </p:cSld>
  <p:clrMapOvr>
    <a:masterClrMapping/>
  </p:clrMapOvr>
  <p:transition spd="med"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/>
              <a:t>Я тебя</a:t>
            </a:r>
            <a:r>
              <a:rPr lang="ru-RU" baseline="30000" dirty="0"/>
              <a:t>3</a:t>
            </a:r>
            <a:r>
              <a:rPr lang="ru-RU" dirty="0"/>
              <a:t> отвоюю у всех земель, у всех небес,</a:t>
            </a:r>
            <a:br>
              <a:rPr lang="ru-RU" dirty="0"/>
            </a:br>
            <a:r>
              <a:rPr lang="ru-RU" dirty="0"/>
              <a:t>Потому что лес — моя колыбель, и могила — лес,</a:t>
            </a:r>
            <a:br>
              <a:rPr lang="ru-RU" dirty="0"/>
            </a:br>
            <a:r>
              <a:rPr lang="ru-RU" dirty="0"/>
              <a:t>Оттого, что я на земле стою — лишь одной ногой,</a:t>
            </a:r>
            <a:br>
              <a:rPr lang="ru-RU" dirty="0"/>
            </a:br>
            <a:r>
              <a:rPr lang="ru-RU" dirty="0"/>
              <a:t>Оттого, что я о тебе спою — как никто другой. </a:t>
            </a:r>
            <a:endParaRPr lang="ru-RU" dirty="0" smtClean="0"/>
          </a:p>
          <a:p>
            <a:r>
              <a:rPr lang="ru-RU" dirty="0" smtClean="0"/>
              <a:t>Я </a:t>
            </a:r>
            <a:r>
              <a:rPr lang="ru-RU" dirty="0"/>
              <a:t>тебя отвоюю у всех других — у той, одной, </a:t>
            </a:r>
            <a:endParaRPr lang="ru-RU" dirty="0" smtClean="0"/>
          </a:p>
          <a:p>
            <a:r>
              <a:rPr lang="ru-RU" dirty="0" smtClean="0"/>
              <a:t>Ты </a:t>
            </a:r>
            <a:r>
              <a:rPr lang="ru-RU" dirty="0"/>
              <a:t>будешь ничей жених, я — ничьей женой,</a:t>
            </a:r>
            <a:br>
              <a:rPr lang="ru-RU" dirty="0"/>
            </a:br>
            <a:r>
              <a:rPr lang="ru-RU" dirty="0"/>
              <a:t>И в последнем споре возьму тебя — замолчи! </a:t>
            </a:r>
            <a:endParaRPr lang="ru-RU" dirty="0" smtClean="0"/>
          </a:p>
          <a:p>
            <a:r>
              <a:rPr lang="ru-RU" dirty="0"/>
              <a:t> У того, с которым</a:t>
            </a:r>
            <a:r>
              <a:rPr lang="ru-RU" baseline="30000" dirty="0"/>
              <a:t>3</a:t>
            </a:r>
            <a:r>
              <a:rPr lang="ru-RU" dirty="0"/>
              <a:t> Иаков стоял в ночи.</a:t>
            </a:r>
          </a:p>
          <a:p>
            <a:r>
              <a:rPr lang="ru-RU" dirty="0" smtClean="0"/>
              <a:t>                                                         Марина Цветаева</a:t>
            </a:r>
            <a:r>
              <a:rPr lang="ru-RU" dirty="0"/>
              <a:t> (36% местоимений!)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местоимений в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924668"/>
      </p:ext>
    </p:extLst>
  </p:cSld>
  <p:clrMapOvr>
    <a:masterClrMapping/>
  </p:clrMapOvr>
  <p:transition spd="med">
    <p:split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444</TotalTime>
  <Words>690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Исследовательская деятельность как средство формирования метапредметных компетенций</vt:lpstr>
      <vt:lpstr>Исследовательская деятельность</vt:lpstr>
      <vt:lpstr>Мотивация исследовательской деятельности</vt:lpstr>
      <vt:lpstr>Метапредметные  компетенции:</vt:lpstr>
      <vt:lpstr>Этапы исследования </vt:lpstr>
      <vt:lpstr>  Уроки изучения слова как части речи </vt:lpstr>
      <vt:lpstr>Театральные уроки в рамках образовательного проекта .  Тема урока : Выразительные средства театра (по спектаклю «Метель»).</vt:lpstr>
      <vt:lpstr>Уроки изучения роли различных частей речи в устной и письменной  речи</vt:lpstr>
      <vt:lpstr>Роль местоимений в речи</vt:lpstr>
      <vt:lpstr>Уроки изучения слова с точки зрения его происхождения</vt:lpstr>
      <vt:lpstr>  Коллективная исследовательская работа «А в России ли я живу?»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Владимирович Маяковский</dc:title>
  <dc:creator>Your User Name</dc:creator>
  <cp:lastModifiedBy>Наталья Николаевна Гревцева</cp:lastModifiedBy>
  <cp:revision>46</cp:revision>
  <dcterms:created xsi:type="dcterms:W3CDTF">2012-04-23T08:42:40Z</dcterms:created>
  <dcterms:modified xsi:type="dcterms:W3CDTF">2016-10-20T10:36:39Z</dcterms:modified>
</cp:coreProperties>
</file>