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61" r:id="rId2"/>
    <p:sldId id="260" r:id="rId3"/>
    <p:sldId id="268" r:id="rId4"/>
    <p:sldId id="267" r:id="rId5"/>
    <p:sldId id="266" r:id="rId6"/>
    <p:sldId id="265" r:id="rId7"/>
    <p:sldId id="269" r:id="rId8"/>
    <p:sldId id="264" r:id="rId9"/>
    <p:sldId id="263" r:id="rId10"/>
    <p:sldId id="262" r:id="rId11"/>
    <p:sldId id="270" r:id="rId12"/>
    <p:sldId id="271" r:id="rId13"/>
  </p:sldIdLst>
  <p:sldSz cx="9144000" cy="6858000" type="screen4x3"/>
  <p:notesSz cx="6797675" cy="9928225"/>
  <p:embeddedFontLst>
    <p:embeddedFont>
      <p:font typeface="Calibri" pitchFamily="34" charset="0"/>
      <p:regular r:id="rId14"/>
      <p:bold r:id="rId15"/>
      <p:italic r:id="rId16"/>
      <p:boldItalic r:id="rId17"/>
    </p:embeddedFont>
  </p:embeddedFont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000"/>
    <a:srgbClr val="66006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p:scale>
          <a:sx n="90" d="100"/>
          <a:sy n="90" d="100"/>
        </p:scale>
        <p:origin x="-2244" y="-5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B68C4FF4-6EE1-4A76-9B8F-B2F594D6C874}"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CBF7A747-1B53-4B3F-B8D2-D8AB0E128148}"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F24BD201-5F9C-4593-BEFD-74C971F0B552}"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4B22E6F0-797A-404D-B2F0-96032D2C16E5}"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a:prstGeom prst="rect">
            <a:avLst/>
          </a:prstGeo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637A3035-02C7-4538-A480-C6887B19F5A6}"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D518664C-3B03-4311-A452-8E87A1DF2E36}"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3152DDE1-E9F2-4B50-AB95-1A36B28481DE}"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A087BA6C-DE82-4922-A007-5CB817EE4E20}"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D5011FA9-72D4-4D0D-AA04-5200C8F96D1C}"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6"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64CBFCBB-F7D8-4AD9-B5F9-93687358CA6B}"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F18AA105-3B9A-485F-A7BD-B3B1C1BFF994}"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29217202-91A5-4841-8837-12B3422A9C13}"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B003E727-7E97-4B76-A273-97C117DFD6DE}"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8"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9"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09F140D1-42AB-456C-B3EB-2E58162D29C5}"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C62FDA9A-A9AF-4522-BA4E-959710ABA8F2}"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4"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5"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27C4C3DF-49FF-4AA4-A1AB-8615103FAECA}"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981C31E6-6AC6-4E62-806B-D0CB1E8C6262}"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3"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4"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B1B0E188-B191-46AC-99B7-5113417AE6AB}"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a:prstGeom prst="rect">
            <a:avLst/>
          </a:prstGeo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F9E59BE0-226E-4980-AAF5-F1A9DF7C7AE8}"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8ED8319C-EFFD-43A6-A723-9E31BBA50F68}"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a:prstGeom prst="rect">
            <a:avLst/>
          </a:prstGeo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8194FB44-2B3A-4EA5-B708-4FEB9F41BBF1}" type="datetimeFigureOut">
              <a:rPr lang="ru-RU">
                <a:solidFill>
                  <a:prstClr val="black"/>
                </a:solidFill>
                <a:latin typeface="Arial" charset="0"/>
                <a:cs typeface="Arial" charset="0"/>
              </a:rPr>
              <a:pPr fontAlgn="base">
                <a:spcBef>
                  <a:spcPct val="0"/>
                </a:spcBef>
                <a:spcAft>
                  <a:spcPct val="0"/>
                </a:spcAft>
                <a:defRPr/>
              </a:pPr>
              <a:t>09.10.2018</a:t>
            </a:fld>
            <a:endParaRPr lang="ru-RU">
              <a:solidFill>
                <a:prstClr val="black"/>
              </a:solidFill>
              <a:latin typeface="Arial" charset="0"/>
              <a:cs typeface="Arial" charset="0"/>
            </a:endParaRPr>
          </a:p>
        </p:txBody>
      </p:sp>
      <p:sp>
        <p:nvSpPr>
          <p:cNvPr id="6" name="Нижний колонтитул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ru-RU">
              <a:solidFill>
                <a:prstClr val="black"/>
              </a:solidFill>
              <a:latin typeface="Arial" charset="0"/>
              <a:cs typeface="Arial" charset="0"/>
            </a:endParaRPr>
          </a:p>
        </p:txBody>
      </p:sp>
      <p:sp>
        <p:nvSpPr>
          <p:cNvPr id="7" name="Номер слайда 5"/>
          <p:cNvSpPr>
            <a:spLocks noGrp="1"/>
          </p:cNvSpPr>
          <p:nvPr>
            <p:ph type="sldNum" sz="quarter" idx="12"/>
          </p:nvPr>
        </p:nvSpPr>
        <p:spPr>
          <a:xfrm>
            <a:off x="6553200" y="6356350"/>
            <a:ext cx="2133600" cy="365125"/>
          </a:xfrm>
          <a:prstGeom prst="rect">
            <a:avLst/>
          </a:prstGeom>
        </p:spPr>
        <p:txBody>
          <a:bodyPr/>
          <a:lstStyle>
            <a:lvl1pPr>
              <a:defRPr/>
            </a:lvl1pPr>
          </a:lstStyle>
          <a:p>
            <a:pPr fontAlgn="base">
              <a:spcBef>
                <a:spcPct val="0"/>
              </a:spcBef>
              <a:spcAft>
                <a:spcPct val="0"/>
              </a:spcAft>
              <a:defRPr/>
            </a:pPr>
            <a:fld id="{27C51498-F984-481A-8E8C-4DDFA9BC9183}" type="slidenum">
              <a:rPr lang="ru-RU">
                <a:solidFill>
                  <a:prstClr val="black"/>
                </a:solidFill>
                <a:latin typeface="Arial" charset="0"/>
                <a:cs typeface="Arial" charset="0"/>
              </a:rPr>
              <a:pPr fontAlgn="base">
                <a:spcBef>
                  <a:spcPct val="0"/>
                </a:spcBef>
                <a:spcAft>
                  <a:spcPct val="0"/>
                </a:spcAft>
                <a:defRPr/>
              </a:pPr>
              <a:t>‹#›</a:t>
            </a:fld>
            <a:endParaRPr lang="ru-RU">
              <a:solidFill>
                <a:prstClr val="black"/>
              </a:solidFill>
              <a:latin typeface="Arial" charset="0"/>
              <a:cs typeface="Arial"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6"/>
          <p:cNvGrpSpPr/>
          <p:nvPr/>
        </p:nvGrpSpPr>
        <p:grpSpPr>
          <a:xfrm>
            <a:off x="1686219" y="980728"/>
            <a:ext cx="6702205" cy="5027786"/>
            <a:chOff x="1195232" y="1876860"/>
            <a:chExt cx="7410364" cy="6274447"/>
          </a:xfrm>
        </p:grpSpPr>
        <p:sp>
          <p:nvSpPr>
            <p:cNvPr id="5" name="Прямоугольник 4"/>
            <p:cNvSpPr/>
            <p:nvPr/>
          </p:nvSpPr>
          <p:spPr>
            <a:xfrm>
              <a:off x="1195232" y="1876860"/>
              <a:ext cx="7165477" cy="806592"/>
            </a:xfrm>
            <a:prstGeom prst="rect">
              <a:avLst/>
            </a:prstGeom>
            <a:noFill/>
          </p:spPr>
          <p:txBody>
            <a:bodyPr wrap="square">
              <a:spAutoFit/>
            </a:bodyPr>
            <a:lstStyle/>
            <a:p>
              <a:pPr algn="ctr" fontAlgn="base">
                <a:spcBef>
                  <a:spcPct val="0"/>
                </a:spcBef>
                <a:spcAft>
                  <a:spcPct val="0"/>
                </a:spcAft>
                <a:defRPr/>
              </a:pPr>
              <a:endParaRPr lang="ru-RU" sz="3600" b="1" dirty="0">
                <a:ln w="19050">
                  <a:solidFill>
                    <a:prstClr val="white"/>
                  </a:solidFill>
                  <a:prstDash val="solid"/>
                </a:ln>
                <a:solidFill>
                  <a:srgbClr val="8A0000"/>
                </a:solidFill>
                <a:latin typeface="Times New Roman" pitchFamily="18" charset="0"/>
                <a:cs typeface="Times New Roman" pitchFamily="18" charset="0"/>
              </a:endParaRPr>
            </a:p>
          </p:txBody>
        </p:sp>
        <p:sp>
          <p:nvSpPr>
            <p:cNvPr id="6" name="Прямоугольник 5"/>
            <p:cNvSpPr/>
            <p:nvPr/>
          </p:nvSpPr>
          <p:spPr>
            <a:xfrm>
              <a:off x="4385925" y="6999033"/>
              <a:ext cx="4219671" cy="1152274"/>
            </a:xfrm>
            <a:prstGeom prst="rect">
              <a:avLst/>
            </a:prstGeom>
          </p:spPr>
          <p:txBody>
            <a:bodyPr wrap="square">
              <a:spAutoFit/>
            </a:bodyPr>
            <a:lstStyle/>
            <a:p>
              <a:pPr algn="r" fontAlgn="base">
                <a:spcBef>
                  <a:spcPct val="0"/>
                </a:spcBef>
                <a:spcAft>
                  <a:spcPct val="0"/>
                </a:spcAft>
                <a:defRPr/>
              </a:pPr>
              <a:r>
                <a:rPr lang="ru-RU"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Шананина Надежда Юрьевна,</a:t>
              </a:r>
            </a:p>
            <a:p>
              <a:pPr algn="r" fontAlgn="base">
                <a:spcBef>
                  <a:spcPct val="0"/>
                </a:spcBef>
                <a:spcAft>
                  <a:spcPct val="0"/>
                </a:spcAft>
                <a:defRPr/>
              </a:pPr>
              <a:r>
                <a:rPr lang="ru-RU"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у</a:t>
              </a:r>
              <a:r>
                <a:rPr lang="ru-RU"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читель истории и обществознания </a:t>
              </a:r>
            </a:p>
            <a:p>
              <a:pPr algn="r" fontAlgn="base">
                <a:spcBef>
                  <a:spcPct val="0"/>
                </a:spcBef>
                <a:spcAft>
                  <a:spcPct val="0"/>
                </a:spcAft>
                <a:defRPr/>
              </a:pPr>
              <a:r>
                <a:rPr lang="ru-RU"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МБОУ «СШ № 13»</a:t>
              </a:r>
              <a:endParaRPr lang="ru-RU" dirty="0">
                <a:solidFill>
                  <a:srgbClr val="002060"/>
                </a:solidFill>
                <a:latin typeface="Times New Roman" pitchFamily="18" charset="0"/>
                <a:cs typeface="Times New Roman" pitchFamily="18" charset="0"/>
              </a:endParaRPr>
            </a:p>
          </p:txBody>
        </p:sp>
      </p:grpSp>
      <p:sp>
        <p:nvSpPr>
          <p:cNvPr id="7" name="Прямоугольник 6"/>
          <p:cNvSpPr/>
          <p:nvPr/>
        </p:nvSpPr>
        <p:spPr>
          <a:xfrm>
            <a:off x="1259632" y="1627059"/>
            <a:ext cx="7200799" cy="286232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cap="none" spc="0"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t>Деятельностный </a:t>
            </a:r>
            <a:r>
              <a:rPr lang="ru-RU" sz="3600" b="1" cap="none" spc="0"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t>подход </a:t>
            </a:r>
          </a:p>
          <a:p>
            <a:pPr algn="ctr"/>
            <a:r>
              <a:rPr lang="ru-RU" sz="3600" b="1" cap="none" spc="0"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t>в обучении на уроках истории </a:t>
            </a:r>
          </a:p>
          <a:p>
            <a:pPr algn="ctr"/>
            <a:r>
              <a:rPr lang="ru-RU" sz="3600" b="1" cap="none" spc="0"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t>и обществознания </a:t>
            </a:r>
          </a:p>
          <a:p>
            <a:pPr algn="ctr"/>
            <a:r>
              <a:rPr lang="ru-RU" sz="3600" b="1" cap="none" spc="0"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t>как средство повышения учебной мотивации у </a:t>
            </a:r>
            <a:r>
              <a:rPr lang="ru-RU" sz="3600" b="1" cap="none" spc="0" dirty="0" smtClean="0">
                <a:ln w="11430"/>
                <a:solidFill>
                  <a:srgbClr val="002060"/>
                </a:solidFill>
                <a:effectLst>
                  <a:outerShdw blurRad="50800" dist="39000" dir="5460000" algn="tl">
                    <a:srgbClr val="000000">
                      <a:alpha val="38000"/>
                    </a:srgbClr>
                  </a:outerShdw>
                </a:effectLst>
                <a:latin typeface="Times New Roman" pitchFamily="18" charset="0"/>
                <a:cs typeface="Times New Roman" pitchFamily="18" charset="0"/>
              </a:rPr>
              <a:t>обучающихся</a:t>
            </a:r>
            <a:endParaRPr lang="ru-RU" sz="3600" b="1" cap="none" spc="0" dirty="0">
              <a:ln w="11430"/>
              <a:solidFill>
                <a:srgbClr val="002060"/>
              </a:solidFill>
              <a:effectLst>
                <a:outerShdw blurRad="50800" dist="39000" dir="5460000" algn="tl">
                  <a:srgbClr val="000000">
                    <a:alpha val="38000"/>
                  </a:srgbClr>
                </a:outerShdw>
              </a:effectLst>
            </a:endParaRPr>
          </a:p>
        </p:txBody>
      </p:sp>
      <p:sp>
        <p:nvSpPr>
          <p:cNvPr id="8" name="Прямоугольник 7"/>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587982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457250" y="908720"/>
            <a:ext cx="6984776" cy="5016758"/>
          </a:xfrm>
          <a:prstGeom prst="rect">
            <a:avLst/>
          </a:prstGeom>
        </p:spPr>
        <p:txBody>
          <a:bodyPr wrap="square">
            <a:spAutoFit/>
          </a:bodyPr>
          <a:lstStyle/>
          <a:p>
            <a:r>
              <a:rPr lang="ru-RU" sz="3200" b="1" dirty="0" smtClean="0">
                <a:latin typeface="Times New Roman" pitchFamily="18" charset="0"/>
                <a:cs typeface="Times New Roman" pitchFamily="18" charset="0"/>
              </a:rPr>
              <a:t>Ожидаемые результаты:</a:t>
            </a:r>
          </a:p>
          <a:p>
            <a:r>
              <a:rPr lang="ru-RU" sz="3200" dirty="0" smtClean="0">
                <a:latin typeface="Times New Roman" pitchFamily="18" charset="0"/>
                <a:cs typeface="Times New Roman" pitchFamily="18" charset="0"/>
              </a:rPr>
              <a:t>- </a:t>
            </a:r>
            <a:r>
              <a:rPr lang="ru-RU" sz="3200" dirty="0">
                <a:latin typeface="Times New Roman" pitchFamily="18" charset="0"/>
                <a:cs typeface="Times New Roman" pitchFamily="18" charset="0"/>
              </a:rPr>
              <a:t>положительная динамика в процессе формирования мотивационной  основы учебной деятельности у обучающихся;</a:t>
            </a:r>
          </a:p>
          <a:p>
            <a:r>
              <a:rPr lang="ru-RU" sz="3200" dirty="0">
                <a:latin typeface="Times New Roman" pitchFamily="18" charset="0"/>
                <a:cs typeface="Times New Roman" pitchFamily="18" charset="0"/>
              </a:rPr>
              <a:t>- развитие у обучающихся учебно-познавательного интереса к учебному материалу;</a:t>
            </a:r>
          </a:p>
          <a:p>
            <a:r>
              <a:rPr lang="ru-RU" sz="3200" dirty="0">
                <a:latin typeface="Times New Roman" pitchFamily="18" charset="0"/>
                <a:cs typeface="Times New Roman" pitchFamily="18" charset="0"/>
              </a:rPr>
              <a:t>- сохранение качества знаний по предмету.</a:t>
            </a:r>
          </a:p>
        </p:txBody>
      </p:sp>
    </p:spTree>
    <p:extLst>
      <p:ext uri="{BB962C8B-B14F-4D97-AF65-F5344CB8AC3E}">
        <p14:creationId xmlns:p14="http://schemas.microsoft.com/office/powerpoint/2010/main" val="3916381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148820" y="785128"/>
            <a:ext cx="6984776" cy="584775"/>
          </a:xfrm>
          <a:prstGeom prst="rect">
            <a:avLst/>
          </a:prstGeom>
        </p:spPr>
        <p:txBody>
          <a:bodyPr wrap="square">
            <a:spAutoFit/>
          </a:bodyPr>
          <a:lstStyle/>
          <a:p>
            <a:pPr algn="ctr"/>
            <a:r>
              <a:rPr lang="ru-RU" sz="1600" b="1" dirty="0">
                <a:latin typeface="Times New Roman" pitchFamily="18" charset="0"/>
                <a:cs typeface="Times New Roman" pitchFamily="18" charset="0"/>
              </a:rPr>
              <a:t>Результаты освоения обучающимися образовательных программ по итогам мониторингов, </a:t>
            </a:r>
            <a:r>
              <a:rPr lang="ru-RU" sz="1600" b="1" dirty="0" smtClean="0">
                <a:latin typeface="Times New Roman" pitchFamily="18" charset="0"/>
                <a:cs typeface="Times New Roman" pitchFamily="18" charset="0"/>
              </a:rPr>
              <a:t>проводимых </a:t>
            </a:r>
            <a:r>
              <a:rPr lang="ru-RU" sz="1600" b="1" dirty="0">
                <a:latin typeface="Times New Roman" pitchFamily="18" charset="0"/>
                <a:cs typeface="Times New Roman" pitchFamily="18" charset="0"/>
              </a:rPr>
              <a:t>МБОУ «СШ № 13</a:t>
            </a:r>
            <a:r>
              <a:rPr lang="ru-RU" sz="1600" b="1" dirty="0" smtClean="0">
                <a:latin typeface="Times New Roman" pitchFamily="18" charset="0"/>
                <a:cs typeface="Times New Roman" pitchFamily="18" charset="0"/>
              </a:rPr>
              <a:t>»</a:t>
            </a:r>
            <a:endParaRPr lang="ru-RU" sz="1600" b="1"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283623350"/>
              </p:ext>
            </p:extLst>
          </p:nvPr>
        </p:nvGraphicFramePr>
        <p:xfrm>
          <a:off x="578346" y="1556792"/>
          <a:ext cx="7956953" cy="2275332"/>
        </p:xfrm>
        <a:graphic>
          <a:graphicData uri="http://schemas.openxmlformats.org/drawingml/2006/table">
            <a:tbl>
              <a:tblPr firstRow="1" firstCol="1" bandRow="1">
                <a:tableStyleId>{5C22544A-7EE6-4342-B048-85BDC9FD1C3A}</a:tableStyleId>
              </a:tblPr>
              <a:tblGrid>
                <a:gridCol w="1959660"/>
                <a:gridCol w="1332732"/>
                <a:gridCol w="1110610"/>
                <a:gridCol w="1110610"/>
                <a:gridCol w="1184650"/>
                <a:gridCol w="1258691"/>
              </a:tblGrid>
              <a:tr h="459105">
                <a:tc>
                  <a:txBody>
                    <a:bodyPr/>
                    <a:lstStyle/>
                    <a:p>
                      <a:pPr algn="ctr">
                        <a:lnSpc>
                          <a:spcPct val="115000"/>
                        </a:lnSpc>
                        <a:spcAft>
                          <a:spcPts val="580"/>
                        </a:spcAft>
                      </a:pPr>
                      <a:r>
                        <a:rPr lang="ru-RU" sz="1600" dirty="0">
                          <a:effectLst/>
                          <a:latin typeface="Times New Roman" pitchFamily="18" charset="0"/>
                          <a:cs typeface="Times New Roman" pitchFamily="18" charset="0"/>
                        </a:rPr>
                        <a:t>Предмет</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dirty="0">
                          <a:effectLst/>
                          <a:latin typeface="Times New Roman" pitchFamily="18" charset="0"/>
                          <a:cs typeface="Times New Roman" pitchFamily="18" charset="0"/>
                        </a:rPr>
                        <a:t>Показатель</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dirty="0">
                          <a:effectLst/>
                          <a:latin typeface="Times New Roman" pitchFamily="18" charset="0"/>
                          <a:cs typeface="Times New Roman" pitchFamily="18" charset="0"/>
                        </a:rPr>
                        <a:t>2014-2015 уч. год</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0"/>
                        </a:spcAft>
                      </a:pPr>
                      <a:r>
                        <a:rPr lang="ru-RU" sz="1600">
                          <a:effectLst/>
                          <a:latin typeface="Times New Roman" pitchFamily="18" charset="0"/>
                          <a:cs typeface="Times New Roman" pitchFamily="18" charset="0"/>
                        </a:rPr>
                        <a:t>2015-2016</a:t>
                      </a:r>
                    </a:p>
                    <a:p>
                      <a:pPr algn="ctr">
                        <a:lnSpc>
                          <a:spcPct val="115000"/>
                        </a:lnSpc>
                        <a:spcAft>
                          <a:spcPts val="0"/>
                        </a:spcAft>
                      </a:pPr>
                      <a:r>
                        <a:rPr lang="ru-RU" sz="1600">
                          <a:effectLst/>
                          <a:latin typeface="Times New Roman" pitchFamily="18" charset="0"/>
                          <a:cs typeface="Times New Roman" pitchFamily="18" charset="0"/>
                        </a:rPr>
                        <a:t>уч. год</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2016-2017 уч. год</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2017-2018 уч. год</a:t>
                      </a:r>
                      <a:endParaRPr lang="ru-RU" sz="1600">
                        <a:effectLst/>
                        <a:latin typeface="Times New Roman" pitchFamily="18" charset="0"/>
                        <a:ea typeface="Times New Roman"/>
                        <a:cs typeface="Times New Roman" pitchFamily="18" charset="0"/>
                      </a:endParaRPr>
                    </a:p>
                  </a:txBody>
                  <a:tcPr marL="0" marR="0" marT="0" marB="0"/>
                </a:tc>
              </a:tr>
              <a:tr h="312420">
                <a:tc rowSpan="2">
                  <a:txBody>
                    <a:bodyPr/>
                    <a:lstStyle/>
                    <a:p>
                      <a:pPr algn="ctr">
                        <a:lnSpc>
                          <a:spcPct val="115000"/>
                        </a:lnSpc>
                        <a:spcAft>
                          <a:spcPts val="0"/>
                        </a:spcAft>
                      </a:pPr>
                      <a:r>
                        <a:rPr lang="ru-RU" sz="1600">
                          <a:effectLst/>
                          <a:latin typeface="Times New Roman" pitchFamily="18" charset="0"/>
                          <a:cs typeface="Times New Roman" pitchFamily="18" charset="0"/>
                        </a:rPr>
                        <a:t>история</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0"/>
                        </a:spcAft>
                      </a:pPr>
                      <a:r>
                        <a:rPr lang="ru-RU" sz="1600">
                          <a:effectLst/>
                          <a:latin typeface="Times New Roman" pitchFamily="18" charset="0"/>
                          <a:cs typeface="Times New Roman" pitchFamily="18" charset="0"/>
                        </a:rPr>
                        <a:t>% качества</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0"/>
                        </a:spcAft>
                      </a:pPr>
                      <a:r>
                        <a:rPr lang="ru-RU" sz="1600">
                          <a:effectLst/>
                          <a:latin typeface="Times New Roman" pitchFamily="18" charset="0"/>
                          <a:cs typeface="Times New Roman" pitchFamily="18" charset="0"/>
                        </a:rPr>
                        <a:t>71%</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0"/>
                        </a:spcAft>
                      </a:pPr>
                      <a:r>
                        <a:rPr lang="ru-RU" sz="1600" dirty="0">
                          <a:effectLst/>
                          <a:latin typeface="Times New Roman" pitchFamily="18" charset="0"/>
                          <a:cs typeface="Times New Roman" pitchFamily="18" charset="0"/>
                        </a:rPr>
                        <a:t> </a:t>
                      </a:r>
                      <a:r>
                        <a:rPr lang="ru-RU" sz="1600" dirty="0" smtClean="0">
                          <a:effectLst/>
                          <a:latin typeface="Times New Roman" pitchFamily="18" charset="0"/>
                          <a:cs typeface="Times New Roman" pitchFamily="18" charset="0"/>
                        </a:rPr>
                        <a:t>54%</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0"/>
                        </a:spcAft>
                      </a:pPr>
                      <a:r>
                        <a:rPr lang="ru-RU" sz="1600">
                          <a:effectLst/>
                          <a:latin typeface="Times New Roman" pitchFamily="18" charset="0"/>
                          <a:cs typeface="Times New Roman" pitchFamily="18" charset="0"/>
                        </a:rPr>
                        <a:t>51%</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0"/>
                        </a:spcAft>
                      </a:pPr>
                      <a:r>
                        <a:rPr lang="ru-RU" sz="1600">
                          <a:effectLst/>
                          <a:latin typeface="Times New Roman" pitchFamily="18" charset="0"/>
                          <a:cs typeface="Times New Roman" pitchFamily="18" charset="0"/>
                        </a:rPr>
                        <a:t>68%</a:t>
                      </a:r>
                      <a:endParaRPr lang="ru-RU" sz="1600">
                        <a:effectLst/>
                        <a:latin typeface="Times New Roman" pitchFamily="18" charset="0"/>
                        <a:ea typeface="Times New Roman"/>
                        <a:cs typeface="Times New Roman" pitchFamily="18" charset="0"/>
                      </a:endParaRPr>
                    </a:p>
                  </a:txBody>
                  <a:tcPr marL="0" marR="0" marT="0" marB="0"/>
                </a:tc>
              </a:tr>
              <a:tr h="0">
                <a:tc vMerge="1">
                  <a:txBody>
                    <a:bodyPr/>
                    <a:lstStyle/>
                    <a:p>
                      <a:endParaRPr lang="ru-RU"/>
                    </a:p>
                  </a:txBody>
                  <a:tcPr/>
                </a:tc>
                <a:tc>
                  <a:txBody>
                    <a:bodyPr/>
                    <a:lstStyle/>
                    <a:p>
                      <a:pPr algn="ctr">
                        <a:lnSpc>
                          <a:spcPct val="115000"/>
                        </a:lnSpc>
                        <a:spcAft>
                          <a:spcPts val="580"/>
                        </a:spcAft>
                      </a:pPr>
                      <a:r>
                        <a:rPr lang="ru-RU" sz="1600">
                          <a:effectLst/>
                          <a:latin typeface="Times New Roman" pitchFamily="18" charset="0"/>
                          <a:cs typeface="Times New Roman" pitchFamily="18" charset="0"/>
                        </a:rPr>
                        <a:t>% обученности</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100%</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100%</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100%</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100%</a:t>
                      </a:r>
                      <a:endParaRPr lang="ru-RU" sz="1600">
                        <a:effectLst/>
                        <a:latin typeface="Times New Roman" pitchFamily="18" charset="0"/>
                        <a:ea typeface="Times New Roman"/>
                        <a:cs typeface="Times New Roman" pitchFamily="18" charset="0"/>
                      </a:endParaRPr>
                    </a:p>
                  </a:txBody>
                  <a:tcPr marL="0" marR="0" marT="0" marB="0"/>
                </a:tc>
              </a:tr>
              <a:tr h="196215">
                <a:tc rowSpan="2">
                  <a:txBody>
                    <a:bodyPr/>
                    <a:lstStyle/>
                    <a:p>
                      <a:pPr algn="ctr">
                        <a:lnSpc>
                          <a:spcPct val="115000"/>
                        </a:lnSpc>
                        <a:spcAft>
                          <a:spcPts val="580"/>
                        </a:spcAft>
                      </a:pPr>
                      <a:r>
                        <a:rPr lang="ru-RU" sz="1600">
                          <a:effectLst/>
                          <a:latin typeface="Times New Roman" pitchFamily="18" charset="0"/>
                          <a:cs typeface="Times New Roman" pitchFamily="18" charset="0"/>
                        </a:rPr>
                        <a:t>право</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 качества</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87%</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dirty="0">
                          <a:effectLst/>
                          <a:latin typeface="Times New Roman" pitchFamily="18" charset="0"/>
                          <a:cs typeface="Times New Roman" pitchFamily="18" charset="0"/>
                        </a:rPr>
                        <a:t> </a:t>
                      </a:r>
                      <a:r>
                        <a:rPr lang="ru-RU" sz="1600" dirty="0" smtClean="0">
                          <a:effectLst/>
                          <a:latin typeface="Times New Roman" pitchFamily="18" charset="0"/>
                          <a:cs typeface="Times New Roman" pitchFamily="18" charset="0"/>
                        </a:rPr>
                        <a:t>78%</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79%</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a:t>
                      </a:r>
                      <a:endParaRPr lang="ru-RU" sz="1600">
                        <a:effectLst/>
                        <a:latin typeface="Times New Roman" pitchFamily="18" charset="0"/>
                        <a:ea typeface="Times New Roman"/>
                        <a:cs typeface="Times New Roman" pitchFamily="18" charset="0"/>
                      </a:endParaRPr>
                    </a:p>
                  </a:txBody>
                  <a:tcPr marL="0" marR="0" marT="0" marB="0"/>
                </a:tc>
              </a:tr>
              <a:tr h="0">
                <a:tc vMerge="1">
                  <a:txBody>
                    <a:bodyPr/>
                    <a:lstStyle/>
                    <a:p>
                      <a:endParaRPr lang="ru-RU"/>
                    </a:p>
                  </a:txBody>
                  <a:tcPr/>
                </a:tc>
                <a:tc>
                  <a:txBody>
                    <a:bodyPr/>
                    <a:lstStyle/>
                    <a:p>
                      <a:pPr algn="ctr">
                        <a:lnSpc>
                          <a:spcPct val="115000"/>
                        </a:lnSpc>
                        <a:spcAft>
                          <a:spcPts val="580"/>
                        </a:spcAft>
                      </a:pPr>
                      <a:r>
                        <a:rPr lang="ru-RU" sz="1600">
                          <a:effectLst/>
                          <a:latin typeface="Times New Roman" pitchFamily="18" charset="0"/>
                          <a:cs typeface="Times New Roman" pitchFamily="18" charset="0"/>
                        </a:rPr>
                        <a:t>% обученности</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100%</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100%</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100%</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a:t>
                      </a:r>
                      <a:endParaRPr lang="ru-RU" sz="1600">
                        <a:effectLst/>
                        <a:latin typeface="Times New Roman" pitchFamily="18" charset="0"/>
                        <a:ea typeface="Times New Roman"/>
                        <a:cs typeface="Times New Roman" pitchFamily="18" charset="0"/>
                      </a:endParaRPr>
                    </a:p>
                  </a:txBody>
                  <a:tcPr marL="0" marR="0" marT="0" marB="0"/>
                </a:tc>
              </a:tr>
              <a:tr h="0">
                <a:tc rowSpan="2">
                  <a:txBody>
                    <a:bodyPr/>
                    <a:lstStyle/>
                    <a:p>
                      <a:pPr algn="ctr">
                        <a:lnSpc>
                          <a:spcPct val="115000"/>
                        </a:lnSpc>
                        <a:spcAft>
                          <a:spcPts val="0"/>
                        </a:spcAft>
                      </a:pPr>
                      <a:r>
                        <a:rPr lang="ru-RU" sz="1600" dirty="0">
                          <a:effectLst/>
                          <a:latin typeface="Times New Roman" pitchFamily="18" charset="0"/>
                          <a:cs typeface="Times New Roman" pitchFamily="18" charset="0"/>
                        </a:rPr>
                        <a:t>обществознание</a:t>
                      </a:r>
                      <a:endParaRPr lang="ru-RU" sz="1600" dirty="0">
                        <a:effectLst/>
                        <a:latin typeface="Times New Roman" pitchFamily="18" charset="0"/>
                        <a:ea typeface="Times New Roman"/>
                        <a:cs typeface="Times New Roman" pitchFamily="18" charset="0"/>
                      </a:endParaRPr>
                    </a:p>
                  </a:txBody>
                  <a:tcPr marL="0" marR="0" marT="0" marB="0" anchor="ctr"/>
                </a:tc>
                <a:tc>
                  <a:txBody>
                    <a:bodyPr/>
                    <a:lstStyle/>
                    <a:p>
                      <a:pPr algn="ctr">
                        <a:lnSpc>
                          <a:spcPct val="115000"/>
                        </a:lnSpc>
                        <a:spcAft>
                          <a:spcPts val="580"/>
                        </a:spcAft>
                      </a:pPr>
                      <a:r>
                        <a:rPr lang="ru-RU" sz="1600">
                          <a:effectLst/>
                          <a:latin typeface="Times New Roman" pitchFamily="18" charset="0"/>
                          <a:cs typeface="Times New Roman" pitchFamily="18" charset="0"/>
                        </a:rPr>
                        <a:t>% качества</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51%</a:t>
                      </a:r>
                      <a:endParaRPr lang="ru-RU" sz="1600">
                        <a:effectLst/>
                        <a:latin typeface="Times New Roman" pitchFamily="18" charset="0"/>
                        <a:ea typeface="Times New Roman"/>
                        <a:cs typeface="Times New Roman" pitchFamily="18" charset="0"/>
                      </a:endParaRPr>
                    </a:p>
                  </a:txBody>
                  <a:tcPr marL="0" marR="0" marT="0" marB="0"/>
                </a:tc>
              </a:tr>
              <a:tr h="0">
                <a:tc vMerge="1">
                  <a:txBody>
                    <a:bodyPr/>
                    <a:lstStyle/>
                    <a:p>
                      <a:endParaRPr lang="ru-RU"/>
                    </a:p>
                  </a:txBody>
                  <a:tcPr/>
                </a:tc>
                <a:tc>
                  <a:txBody>
                    <a:bodyPr/>
                    <a:lstStyle/>
                    <a:p>
                      <a:pPr algn="ctr">
                        <a:lnSpc>
                          <a:spcPct val="115000"/>
                        </a:lnSpc>
                        <a:spcAft>
                          <a:spcPts val="580"/>
                        </a:spcAft>
                      </a:pP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обученности</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dirty="0">
                          <a:effectLst/>
                          <a:latin typeface="Times New Roman" pitchFamily="18" charset="0"/>
                          <a:cs typeface="Times New Roman" pitchFamily="18" charset="0"/>
                        </a:rPr>
                        <a:t>-</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dirty="0">
                          <a:effectLst/>
                          <a:latin typeface="Times New Roman" pitchFamily="18" charset="0"/>
                          <a:cs typeface="Times New Roman" pitchFamily="18" charset="0"/>
                        </a:rPr>
                        <a:t>100%</a:t>
                      </a:r>
                      <a:endParaRPr lang="ru-RU" sz="1600" dirty="0">
                        <a:effectLst/>
                        <a:latin typeface="Times New Roman" pitchFamily="18" charset="0"/>
                        <a:ea typeface="Times New Roman"/>
                        <a:cs typeface="Times New Roman" pitchFamily="18" charset="0"/>
                      </a:endParaRPr>
                    </a:p>
                  </a:txBody>
                  <a:tcPr marL="0" marR="0" marT="0" marB="0"/>
                </a:tc>
              </a:tr>
            </a:tbl>
          </a:graphicData>
        </a:graphic>
      </p:graphicFrame>
      <p:sp>
        <p:nvSpPr>
          <p:cNvPr id="5" name="Прямоугольник 4"/>
          <p:cNvSpPr/>
          <p:nvPr/>
        </p:nvSpPr>
        <p:spPr>
          <a:xfrm>
            <a:off x="1403648" y="4149080"/>
            <a:ext cx="6984776" cy="338554"/>
          </a:xfrm>
          <a:prstGeom prst="rect">
            <a:avLst/>
          </a:prstGeom>
        </p:spPr>
        <p:txBody>
          <a:bodyPr wrap="square">
            <a:spAutoFit/>
          </a:bodyPr>
          <a:lstStyle/>
          <a:p>
            <a:pPr algn="ctr"/>
            <a:r>
              <a:rPr lang="ru-RU" sz="1600" b="1" dirty="0">
                <a:latin typeface="Times New Roman" pitchFamily="18" charset="0"/>
                <a:cs typeface="Times New Roman" pitchFamily="18" charset="0"/>
              </a:rPr>
              <a:t>Результаты </a:t>
            </a:r>
            <a:r>
              <a:rPr lang="ru-RU" sz="1600" b="1" dirty="0" smtClean="0">
                <a:latin typeface="Times New Roman" pitchFamily="18" charset="0"/>
                <a:cs typeface="Times New Roman" pitchFamily="18" charset="0"/>
              </a:rPr>
              <a:t>ЕГЭ по истории</a:t>
            </a:r>
            <a:endParaRPr lang="ru-RU" sz="1600" b="1" dirty="0">
              <a:latin typeface="Times New Roman" pitchFamily="18"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069820514"/>
              </p:ext>
            </p:extLst>
          </p:nvPr>
        </p:nvGraphicFramePr>
        <p:xfrm>
          <a:off x="2496205" y="4653136"/>
          <a:ext cx="4290006" cy="1262507"/>
        </p:xfrm>
        <a:graphic>
          <a:graphicData uri="http://schemas.openxmlformats.org/drawingml/2006/table">
            <a:tbl>
              <a:tblPr firstRow="1" firstCol="1" bandRow="1">
                <a:tableStyleId>{5C22544A-7EE6-4342-B048-85BDC9FD1C3A}</a:tableStyleId>
              </a:tblPr>
              <a:tblGrid>
                <a:gridCol w="1658999"/>
                <a:gridCol w="1334863"/>
                <a:gridCol w="1296144"/>
              </a:tblGrid>
              <a:tr h="400685">
                <a:tc>
                  <a:txBody>
                    <a:bodyPr/>
                    <a:lstStyle/>
                    <a:p>
                      <a:pPr algn="ctr">
                        <a:lnSpc>
                          <a:spcPct val="115000"/>
                        </a:lnSpc>
                        <a:spcAft>
                          <a:spcPts val="0"/>
                        </a:spcAft>
                      </a:pPr>
                      <a:r>
                        <a:rPr lang="ru-RU" sz="1600" dirty="0" smtClean="0">
                          <a:effectLst/>
                          <a:latin typeface="Times New Roman" pitchFamily="18" charset="0"/>
                          <a:cs typeface="Times New Roman" pitchFamily="18" charset="0"/>
                        </a:rPr>
                        <a:t>Показатель </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0"/>
                        </a:spcAft>
                      </a:pPr>
                      <a:r>
                        <a:rPr lang="ru-RU" sz="1600" dirty="0">
                          <a:effectLst/>
                          <a:latin typeface="Times New Roman" pitchFamily="18" charset="0"/>
                          <a:cs typeface="Times New Roman" pitchFamily="18" charset="0"/>
                        </a:rPr>
                        <a:t> </a:t>
                      </a:r>
                      <a:r>
                        <a:rPr lang="ru-RU" sz="1600" dirty="0" smtClean="0">
                          <a:effectLst/>
                          <a:latin typeface="Times New Roman" pitchFamily="18" charset="0"/>
                          <a:cs typeface="Times New Roman" pitchFamily="18" charset="0"/>
                        </a:rPr>
                        <a:t>2015-2016 </a:t>
                      </a:r>
                    </a:p>
                    <a:p>
                      <a:pPr algn="ctr">
                        <a:lnSpc>
                          <a:spcPct val="115000"/>
                        </a:lnSpc>
                        <a:spcAft>
                          <a:spcPts val="0"/>
                        </a:spcAft>
                      </a:pPr>
                      <a:r>
                        <a:rPr lang="ru-RU" sz="1600" dirty="0" smtClean="0">
                          <a:effectLst/>
                          <a:latin typeface="Times New Roman" pitchFamily="18" charset="0"/>
                          <a:cs typeface="Times New Roman" pitchFamily="18" charset="0"/>
                        </a:rPr>
                        <a:t>уч. год</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0"/>
                        </a:spcAft>
                      </a:pPr>
                      <a:r>
                        <a:rPr lang="ru-RU" sz="1600" dirty="0">
                          <a:effectLst/>
                          <a:latin typeface="Times New Roman" pitchFamily="18" charset="0"/>
                          <a:cs typeface="Times New Roman" pitchFamily="18" charset="0"/>
                        </a:rPr>
                        <a:t>2017-2018</a:t>
                      </a:r>
                    </a:p>
                    <a:p>
                      <a:pPr algn="ctr">
                        <a:lnSpc>
                          <a:spcPct val="115000"/>
                        </a:lnSpc>
                        <a:spcAft>
                          <a:spcPts val="0"/>
                        </a:spcAft>
                      </a:pPr>
                      <a:r>
                        <a:rPr lang="ru-RU" sz="1600" dirty="0">
                          <a:effectLst/>
                          <a:latin typeface="Times New Roman" pitchFamily="18" charset="0"/>
                          <a:cs typeface="Times New Roman" pitchFamily="18" charset="0"/>
                        </a:rPr>
                        <a:t>уч. год</a:t>
                      </a:r>
                      <a:endParaRPr lang="ru-RU" sz="1600" dirty="0">
                        <a:effectLst/>
                        <a:latin typeface="Times New Roman" pitchFamily="18" charset="0"/>
                        <a:ea typeface="Times New Roman"/>
                        <a:cs typeface="Times New Roman" pitchFamily="18" charset="0"/>
                      </a:endParaRPr>
                    </a:p>
                  </a:txBody>
                  <a:tcPr marL="0" marR="0" marT="0" marB="0"/>
                </a:tc>
              </a:tr>
              <a:tr h="352425">
                <a:tc>
                  <a:txBody>
                    <a:bodyPr/>
                    <a:lstStyle/>
                    <a:p>
                      <a:pPr algn="ctr">
                        <a:lnSpc>
                          <a:spcPct val="115000"/>
                        </a:lnSpc>
                        <a:spcAft>
                          <a:spcPts val="580"/>
                        </a:spcAft>
                      </a:pPr>
                      <a:r>
                        <a:rPr lang="ru-RU" sz="1600">
                          <a:effectLst/>
                          <a:latin typeface="Times New Roman" pitchFamily="18" charset="0"/>
                          <a:cs typeface="Times New Roman" pitchFamily="18" charset="0"/>
                        </a:rPr>
                        <a:t>% качества</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dirty="0">
                          <a:effectLst/>
                          <a:latin typeface="Times New Roman" pitchFamily="18" charset="0"/>
                          <a:cs typeface="Times New Roman" pitchFamily="18" charset="0"/>
                        </a:rPr>
                        <a:t> </a:t>
                      </a:r>
                      <a:r>
                        <a:rPr lang="ru-RU" sz="1600" dirty="0" smtClean="0">
                          <a:effectLst/>
                          <a:latin typeface="Times New Roman" pitchFamily="18" charset="0"/>
                          <a:cs typeface="Times New Roman" pitchFamily="18" charset="0"/>
                        </a:rPr>
                        <a:t>100%</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a:effectLst/>
                          <a:latin typeface="Times New Roman" pitchFamily="18" charset="0"/>
                          <a:cs typeface="Times New Roman" pitchFamily="18" charset="0"/>
                        </a:rPr>
                        <a:t>100%</a:t>
                      </a:r>
                      <a:endParaRPr lang="ru-RU" sz="1600">
                        <a:effectLst/>
                        <a:latin typeface="Times New Roman" pitchFamily="18" charset="0"/>
                        <a:ea typeface="Times New Roman"/>
                        <a:cs typeface="Times New Roman" pitchFamily="18" charset="0"/>
                      </a:endParaRPr>
                    </a:p>
                  </a:txBody>
                  <a:tcPr marL="0" marR="0" marT="0" marB="0"/>
                </a:tc>
              </a:tr>
              <a:tr h="349250">
                <a:tc>
                  <a:txBody>
                    <a:bodyPr/>
                    <a:lstStyle/>
                    <a:p>
                      <a:pPr algn="ctr">
                        <a:lnSpc>
                          <a:spcPct val="115000"/>
                        </a:lnSpc>
                        <a:spcAft>
                          <a:spcPts val="580"/>
                        </a:spcAft>
                      </a:pPr>
                      <a:r>
                        <a:rPr lang="ru-RU" sz="1600">
                          <a:effectLst/>
                          <a:latin typeface="Times New Roman" pitchFamily="18" charset="0"/>
                          <a:cs typeface="Times New Roman" pitchFamily="18" charset="0"/>
                        </a:rPr>
                        <a:t>% обученности</a:t>
                      </a:r>
                      <a:endParaRPr lang="ru-RU" sz="160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dirty="0">
                          <a:effectLst/>
                          <a:latin typeface="Times New Roman" pitchFamily="18" charset="0"/>
                          <a:cs typeface="Times New Roman" pitchFamily="18" charset="0"/>
                        </a:rPr>
                        <a:t> </a:t>
                      </a:r>
                      <a:r>
                        <a:rPr lang="ru-RU" sz="1600" dirty="0" smtClean="0">
                          <a:effectLst/>
                          <a:latin typeface="Times New Roman" pitchFamily="18" charset="0"/>
                          <a:cs typeface="Times New Roman" pitchFamily="18" charset="0"/>
                        </a:rPr>
                        <a:t>100%</a:t>
                      </a:r>
                      <a:endParaRPr lang="ru-RU" sz="1600" dirty="0">
                        <a:effectLst/>
                        <a:latin typeface="Times New Roman" pitchFamily="18" charset="0"/>
                        <a:ea typeface="Times New Roman"/>
                        <a:cs typeface="Times New Roman" pitchFamily="18" charset="0"/>
                      </a:endParaRPr>
                    </a:p>
                  </a:txBody>
                  <a:tcPr marL="0" marR="0" marT="0" marB="0"/>
                </a:tc>
                <a:tc>
                  <a:txBody>
                    <a:bodyPr/>
                    <a:lstStyle/>
                    <a:p>
                      <a:pPr algn="ctr">
                        <a:lnSpc>
                          <a:spcPct val="115000"/>
                        </a:lnSpc>
                        <a:spcAft>
                          <a:spcPts val="580"/>
                        </a:spcAft>
                      </a:pPr>
                      <a:r>
                        <a:rPr lang="ru-RU" sz="1600" dirty="0">
                          <a:effectLst/>
                          <a:latin typeface="Times New Roman" pitchFamily="18" charset="0"/>
                          <a:cs typeface="Times New Roman" pitchFamily="18" charset="0"/>
                        </a:rPr>
                        <a:t>100%</a:t>
                      </a:r>
                      <a:endParaRPr lang="ru-RU" sz="1600" dirty="0">
                        <a:effectLst/>
                        <a:latin typeface="Times New Roman" pitchFamily="18" charset="0"/>
                        <a:ea typeface="Times New Roman"/>
                        <a:cs typeface="Times New Roman" pitchFamily="18" charset="0"/>
                      </a:endParaRPr>
                    </a:p>
                  </a:txBody>
                  <a:tcPr marL="0" marR="0" marT="0" marB="0"/>
                </a:tc>
              </a:tr>
            </a:tbl>
          </a:graphicData>
        </a:graphic>
      </p:graphicFrame>
    </p:spTree>
    <p:extLst>
      <p:ext uri="{BB962C8B-B14F-4D97-AF65-F5344CB8AC3E}">
        <p14:creationId xmlns:p14="http://schemas.microsoft.com/office/powerpoint/2010/main" val="1299335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827509" y="545090"/>
            <a:ext cx="7776864" cy="338554"/>
          </a:xfrm>
          <a:prstGeom prst="rect">
            <a:avLst/>
          </a:prstGeom>
        </p:spPr>
        <p:txBody>
          <a:bodyPr wrap="square">
            <a:spAutoFit/>
          </a:bodyPr>
          <a:lstStyle/>
          <a:p>
            <a:r>
              <a:rPr lang="ru-RU" sz="1600" b="1" dirty="0">
                <a:latin typeface="Times New Roman" pitchFamily="18" charset="0"/>
                <a:cs typeface="Times New Roman" pitchFamily="18" charset="0"/>
              </a:rPr>
              <a:t>Результаты участия обучающихся в конкурсах, предметных олимпиадах</a:t>
            </a:r>
          </a:p>
        </p:txBody>
      </p:sp>
      <p:graphicFrame>
        <p:nvGraphicFramePr>
          <p:cNvPr id="4" name="Таблица 3"/>
          <p:cNvGraphicFramePr>
            <a:graphicFrameLocks noGrp="1"/>
          </p:cNvGraphicFramePr>
          <p:nvPr>
            <p:extLst>
              <p:ext uri="{D42A27DB-BD31-4B8C-83A1-F6EECF244321}">
                <p14:modId xmlns:p14="http://schemas.microsoft.com/office/powerpoint/2010/main" val="321952275"/>
              </p:ext>
            </p:extLst>
          </p:nvPr>
        </p:nvGraphicFramePr>
        <p:xfrm>
          <a:off x="467544" y="927111"/>
          <a:ext cx="8280920" cy="5503263"/>
        </p:xfrm>
        <a:graphic>
          <a:graphicData uri="http://schemas.openxmlformats.org/drawingml/2006/table">
            <a:tbl>
              <a:tblPr firstRow="1" firstCol="1" bandRow="1">
                <a:tableStyleId>{5C22544A-7EE6-4342-B048-85BDC9FD1C3A}</a:tableStyleId>
              </a:tblPr>
              <a:tblGrid>
                <a:gridCol w="936104"/>
                <a:gridCol w="6120680"/>
                <a:gridCol w="1224136"/>
              </a:tblGrid>
              <a:tr h="165183">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Учебный год</a:t>
                      </a:r>
                      <a:endParaRPr lang="ru-RU" sz="1400" dirty="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ctr">
                        <a:lnSpc>
                          <a:spcPct val="115000"/>
                        </a:lnSpc>
                        <a:spcAft>
                          <a:spcPts val="0"/>
                        </a:spcAft>
                      </a:pPr>
                      <a:r>
                        <a:rPr lang="ru-RU" sz="1400">
                          <a:effectLst/>
                          <a:latin typeface="Times New Roman" panose="02020603050405020304" pitchFamily="18" charset="0"/>
                          <a:cs typeface="Times New Roman" panose="02020603050405020304" pitchFamily="18" charset="0"/>
                        </a:rPr>
                        <a:t>Мероприятие</a:t>
                      </a:r>
                      <a:endParaRPr lang="ru-RU" sz="140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ctr">
                        <a:lnSpc>
                          <a:spcPct val="115000"/>
                        </a:lnSpc>
                        <a:spcAft>
                          <a:spcPts val="0"/>
                        </a:spcAft>
                      </a:pPr>
                      <a:r>
                        <a:rPr lang="ru-RU" sz="1400">
                          <a:effectLst/>
                          <a:latin typeface="Times New Roman" panose="02020603050405020304" pitchFamily="18" charset="0"/>
                          <a:cs typeface="Times New Roman" panose="02020603050405020304" pitchFamily="18" charset="0"/>
                        </a:rPr>
                        <a:t>Результат</a:t>
                      </a:r>
                      <a:endParaRPr lang="ru-RU" sz="1400">
                        <a:effectLst/>
                        <a:latin typeface="Times New Roman" panose="02020603050405020304" pitchFamily="18" charset="0"/>
                        <a:ea typeface="Calibri"/>
                        <a:cs typeface="Times New Roman" panose="02020603050405020304" pitchFamily="18" charset="0"/>
                      </a:endParaRPr>
                    </a:p>
                  </a:txBody>
                  <a:tcPr marL="38334" marR="38334" marT="0" marB="0"/>
                </a:tc>
              </a:tr>
              <a:tr h="1534771">
                <a:tc>
                  <a:txBody>
                    <a:bodyPr/>
                    <a:lstStyle/>
                    <a:p>
                      <a:pPr algn="just">
                        <a:lnSpc>
                          <a:spcPct val="115000"/>
                        </a:lnSpc>
                        <a:spcAft>
                          <a:spcPts val="0"/>
                        </a:spcAft>
                      </a:pPr>
                      <a:r>
                        <a:rPr lang="ru-RU" sz="1400">
                          <a:effectLst/>
                          <a:latin typeface="Times New Roman" panose="02020603050405020304" pitchFamily="18" charset="0"/>
                          <a:cs typeface="Times New Roman" panose="02020603050405020304" pitchFamily="18" charset="0"/>
                        </a:rPr>
                        <a:t>2013-2014</a:t>
                      </a:r>
                      <a:endParaRPr lang="ru-RU" sz="140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cs typeface="Times New Roman" panose="02020603050405020304" pitchFamily="18" charset="0"/>
                        </a:rPr>
                        <a:t>II</a:t>
                      </a:r>
                      <a:r>
                        <a:rPr lang="ru-RU" sz="1400" dirty="0">
                          <a:effectLst/>
                          <a:latin typeface="Times New Roman" panose="02020603050405020304" pitchFamily="18" charset="0"/>
                          <a:cs typeface="Times New Roman" panose="02020603050405020304" pitchFamily="18" charset="0"/>
                        </a:rPr>
                        <a:t> этап Х Международной Олимпиады по основам наук по предмету история.</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Муниципальный этап всероссийской олимпиады школьников по истории.</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Муниципальный конкурс творческих работ «Народы нашего города».</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Муниципальный конкурс творческих работ, посвященный памятным датам истории России «Исторический альманах».</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Муниципальный конкурс творческих работ «Исторический альманах».</a:t>
                      </a:r>
                      <a:endParaRPr lang="ru-RU" sz="1400" dirty="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3 место</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2 </a:t>
                      </a:r>
                      <a:r>
                        <a:rPr lang="ru-RU" sz="1400" dirty="0" smtClean="0">
                          <a:effectLst/>
                          <a:latin typeface="Times New Roman" panose="02020603050405020304" pitchFamily="18" charset="0"/>
                          <a:cs typeface="Times New Roman" panose="02020603050405020304" pitchFamily="18" charset="0"/>
                        </a:rPr>
                        <a:t>место</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Диплом </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Диплом</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3 место</a:t>
                      </a:r>
                      <a:endParaRPr lang="ru-RU" sz="1400" dirty="0">
                        <a:effectLst/>
                        <a:latin typeface="Times New Roman" panose="02020603050405020304" pitchFamily="18" charset="0"/>
                        <a:cs typeface="Times New Roman" panose="02020603050405020304" pitchFamily="18" charset="0"/>
                      </a:endParaRPr>
                    </a:p>
                  </a:txBody>
                  <a:tcPr marL="38334" marR="38334" marT="0" marB="0"/>
                </a:tc>
              </a:tr>
              <a:tr h="648072">
                <a:tc>
                  <a:txBody>
                    <a:bodyPr/>
                    <a:lstStyle/>
                    <a:p>
                      <a:pPr algn="just">
                        <a:lnSpc>
                          <a:spcPct val="115000"/>
                        </a:lnSpc>
                        <a:spcAft>
                          <a:spcPts val="0"/>
                        </a:spcAft>
                      </a:pPr>
                      <a:r>
                        <a:rPr lang="ru-RU" sz="1400">
                          <a:effectLst/>
                          <a:latin typeface="Times New Roman" panose="02020603050405020304" pitchFamily="18" charset="0"/>
                          <a:cs typeface="Times New Roman" panose="02020603050405020304" pitchFamily="18" charset="0"/>
                        </a:rPr>
                        <a:t>2014-2015</a:t>
                      </a:r>
                      <a:endParaRPr lang="ru-RU" sz="140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Окружной конкурс рисунков «Выборы глазами детей».</a:t>
                      </a:r>
                    </a:p>
                    <a:p>
                      <a:pPr algn="just">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 Муниципальный </a:t>
                      </a:r>
                      <a:r>
                        <a:rPr lang="ru-RU" sz="1400" dirty="0">
                          <a:effectLst/>
                          <a:latin typeface="Times New Roman" panose="02020603050405020304" pitchFamily="18" charset="0"/>
                          <a:cs typeface="Times New Roman" panose="02020603050405020304" pitchFamily="18" charset="0"/>
                        </a:rPr>
                        <a:t>конкурс творческих работ «Правопорядок и мы».</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Муниципальный конкурс творческих работ «Здоровье-главная ценность».</a:t>
                      </a:r>
                      <a:endParaRPr lang="ru-RU" sz="1400" dirty="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Диплом</a:t>
                      </a:r>
                    </a:p>
                    <a:p>
                      <a:pPr algn="just">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Диплом</a:t>
                      </a:r>
                      <a:endParaRPr lang="ru-RU"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Диплом </a:t>
                      </a:r>
                      <a:endParaRPr lang="ru-RU" sz="1400" dirty="0">
                        <a:effectLst/>
                        <a:latin typeface="Times New Roman" panose="02020603050405020304" pitchFamily="18" charset="0"/>
                        <a:ea typeface="Calibri"/>
                        <a:cs typeface="Times New Roman" panose="02020603050405020304" pitchFamily="18" charset="0"/>
                      </a:endParaRPr>
                    </a:p>
                  </a:txBody>
                  <a:tcPr marL="38334" marR="38334" marT="0" marB="0"/>
                </a:tc>
              </a:tr>
              <a:tr h="288032">
                <a:tc>
                  <a:txBody>
                    <a:bodyPr/>
                    <a:lstStyle/>
                    <a:p>
                      <a:pPr algn="just">
                        <a:lnSpc>
                          <a:spcPct val="115000"/>
                        </a:lnSpc>
                        <a:spcAft>
                          <a:spcPts val="0"/>
                        </a:spcAft>
                      </a:pPr>
                      <a:r>
                        <a:rPr lang="ru-RU" sz="1400">
                          <a:effectLst/>
                          <a:latin typeface="Times New Roman" panose="02020603050405020304" pitchFamily="18" charset="0"/>
                          <a:cs typeface="Times New Roman" panose="02020603050405020304" pitchFamily="18" charset="0"/>
                        </a:rPr>
                        <a:t>2015-2016</a:t>
                      </a:r>
                      <a:endParaRPr lang="ru-RU" sz="140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Муниципальный конкурс творческих работ «Правопорядок и мы».</a:t>
                      </a:r>
                      <a:endParaRPr lang="ru-RU" sz="1400" dirty="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Диплом</a:t>
                      </a:r>
                      <a:endParaRPr lang="ru-RU" sz="1400" dirty="0">
                        <a:effectLst/>
                        <a:latin typeface="Times New Roman" panose="02020603050405020304" pitchFamily="18" charset="0"/>
                        <a:cs typeface="Times New Roman" panose="02020603050405020304" pitchFamily="18" charset="0"/>
                      </a:endParaRPr>
                    </a:p>
                  </a:txBody>
                  <a:tcPr marL="38334" marR="38334" marT="0" marB="0"/>
                </a:tc>
              </a:tr>
              <a:tr h="646323">
                <a:tc>
                  <a:txBody>
                    <a:bodyPr/>
                    <a:lstStyle/>
                    <a:p>
                      <a:pPr algn="just">
                        <a:lnSpc>
                          <a:spcPct val="115000"/>
                        </a:lnSpc>
                        <a:spcAft>
                          <a:spcPts val="0"/>
                        </a:spcAft>
                      </a:pPr>
                      <a:r>
                        <a:rPr lang="ru-RU" sz="1400">
                          <a:effectLst/>
                          <a:latin typeface="Times New Roman" panose="02020603050405020304" pitchFamily="18" charset="0"/>
                          <a:cs typeface="Times New Roman" panose="02020603050405020304" pitchFamily="18" charset="0"/>
                        </a:rPr>
                        <a:t>2016-2017</a:t>
                      </a:r>
                      <a:endParaRPr lang="ru-RU" sz="140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a:effectLst/>
                          <a:latin typeface="Times New Roman" panose="02020603050405020304" pitchFamily="18" charset="0"/>
                          <a:cs typeface="Times New Roman" panose="02020603050405020304" pitchFamily="18" charset="0"/>
                        </a:rPr>
                        <a:t>- Муниципальный этап всероссийской олимпиады школьников по истории.</a:t>
                      </a:r>
                    </a:p>
                    <a:p>
                      <a:pPr algn="just">
                        <a:lnSpc>
                          <a:spcPct val="115000"/>
                        </a:lnSpc>
                        <a:spcAft>
                          <a:spcPts val="0"/>
                        </a:spcAft>
                      </a:pPr>
                      <a:r>
                        <a:rPr lang="ru-RU" sz="1400">
                          <a:effectLst/>
                          <a:latin typeface="Times New Roman" panose="02020603050405020304" pitchFamily="18" charset="0"/>
                          <a:cs typeface="Times New Roman" panose="02020603050405020304" pitchFamily="18" charset="0"/>
                        </a:rPr>
                        <a:t>- Городской фестиваль-конкурс детского и юношеского творчества «Самотлорские роднички».</a:t>
                      </a:r>
                      <a:endParaRPr lang="ru-RU" sz="140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2 место</a:t>
                      </a:r>
                    </a:p>
                    <a:p>
                      <a:pPr algn="just">
                        <a:lnSpc>
                          <a:spcPct val="115000"/>
                        </a:lnSpc>
                        <a:spcAft>
                          <a:spcPts val="0"/>
                        </a:spcAft>
                      </a:pPr>
                      <a:r>
                        <a:rPr lang="ru-RU" sz="1400" dirty="0" smtClean="0">
                          <a:effectLst/>
                          <a:latin typeface="Times New Roman" panose="02020603050405020304" pitchFamily="18" charset="0"/>
                          <a:cs typeface="Times New Roman" panose="02020603050405020304" pitchFamily="18" charset="0"/>
                        </a:rPr>
                        <a:t>Сертификат</a:t>
                      </a:r>
                      <a:endParaRPr lang="ru-RU" sz="1400" dirty="0">
                        <a:effectLst/>
                        <a:latin typeface="Times New Roman" panose="02020603050405020304" pitchFamily="18" charset="0"/>
                        <a:ea typeface="Calibri"/>
                        <a:cs typeface="Times New Roman" panose="02020603050405020304" pitchFamily="18" charset="0"/>
                      </a:endParaRPr>
                    </a:p>
                  </a:txBody>
                  <a:tcPr marL="38334" marR="38334" marT="0" marB="0"/>
                </a:tc>
              </a:tr>
              <a:tr h="1441909">
                <a:tc>
                  <a:txBody>
                    <a:bodyPr/>
                    <a:lstStyle/>
                    <a:p>
                      <a:pPr algn="just">
                        <a:lnSpc>
                          <a:spcPct val="115000"/>
                        </a:lnSpc>
                        <a:spcAft>
                          <a:spcPts val="0"/>
                        </a:spcAft>
                      </a:pPr>
                      <a:r>
                        <a:rPr lang="ru-RU" sz="1400">
                          <a:effectLst/>
                          <a:latin typeface="Times New Roman" panose="02020603050405020304" pitchFamily="18" charset="0"/>
                          <a:cs typeface="Times New Roman" panose="02020603050405020304" pitchFamily="18" charset="0"/>
                        </a:rPr>
                        <a:t>2017-2018</a:t>
                      </a:r>
                      <a:endParaRPr lang="ru-RU" sz="140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Муниципальный этап всероссийской олимпиады школьников по обществознанию.</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Всероссийский конкурс, посвященный 75-летию Сталинградской битвы «На Мамаевом кургане тишина…», номинация «В окопах Сталинграда».</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Всероссийский конкурс, посвященный 75-летию Сталинградской битвы «На Мамаевом кургане тишина…», номинация «В окопах Сталинграда».</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Международный конкурс по истории «</a:t>
                      </a:r>
                      <a:r>
                        <a:rPr lang="ru-RU" sz="1400" dirty="0" err="1">
                          <a:effectLst/>
                          <a:latin typeface="Times New Roman" panose="02020603050405020304" pitchFamily="18" charset="0"/>
                          <a:cs typeface="Times New Roman" panose="02020603050405020304" pitchFamily="18" charset="0"/>
                        </a:rPr>
                        <a:t>Олимпис</a:t>
                      </a:r>
                      <a:r>
                        <a:rPr lang="ru-RU" sz="1400" dirty="0">
                          <a:effectLst/>
                          <a:latin typeface="Times New Roman" panose="02020603050405020304" pitchFamily="18" charset="0"/>
                          <a:cs typeface="Times New Roman" panose="02020603050405020304" pitchFamily="18" charset="0"/>
                        </a:rPr>
                        <a:t> 2017-Осення сессия»</a:t>
                      </a:r>
                      <a:endParaRPr lang="ru-RU" sz="1400" dirty="0">
                        <a:effectLst/>
                        <a:latin typeface="Times New Roman" panose="02020603050405020304" pitchFamily="18" charset="0"/>
                        <a:ea typeface="Calibri"/>
                        <a:cs typeface="Times New Roman" panose="02020603050405020304" pitchFamily="18" charset="0"/>
                      </a:endParaRPr>
                    </a:p>
                  </a:txBody>
                  <a:tcPr marL="38334" marR="38334" marT="0" marB="0"/>
                </a:tc>
                <a:tc>
                  <a:txBody>
                    <a:bodyPr/>
                    <a:lstStyle/>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2 место</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1 место</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1 </a:t>
                      </a:r>
                      <a:r>
                        <a:rPr lang="ru-RU" sz="1400" dirty="0">
                          <a:effectLst/>
                          <a:latin typeface="Times New Roman" panose="02020603050405020304" pitchFamily="18" charset="0"/>
                          <a:cs typeface="Times New Roman" panose="02020603050405020304" pitchFamily="18" charset="0"/>
                        </a:rPr>
                        <a:t>место</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ru-RU" sz="1400" dirty="0">
                          <a:effectLst/>
                          <a:latin typeface="Times New Roman" panose="02020603050405020304" pitchFamily="18" charset="0"/>
                          <a:cs typeface="Times New Roman" panose="02020603050405020304" pitchFamily="18" charset="0"/>
                        </a:rPr>
                        <a:t> </a:t>
                      </a:r>
                      <a:r>
                        <a:rPr lang="ru-RU" sz="1400" dirty="0" smtClean="0">
                          <a:effectLst/>
                          <a:latin typeface="Times New Roman" panose="02020603050405020304" pitchFamily="18" charset="0"/>
                          <a:cs typeface="Times New Roman" panose="02020603050405020304" pitchFamily="18" charset="0"/>
                        </a:rPr>
                        <a:t>Сертификат </a:t>
                      </a:r>
                      <a:endParaRPr lang="ru-RU" sz="1400" dirty="0">
                        <a:effectLst/>
                        <a:latin typeface="Times New Roman" panose="02020603050405020304" pitchFamily="18" charset="0"/>
                        <a:ea typeface="Calibri"/>
                        <a:cs typeface="Times New Roman" panose="02020603050405020304" pitchFamily="18" charset="0"/>
                      </a:endParaRPr>
                    </a:p>
                  </a:txBody>
                  <a:tcPr marL="38334" marR="38334" marT="0" marB="0"/>
                </a:tc>
              </a:tr>
            </a:tbl>
          </a:graphicData>
        </a:graphic>
      </p:graphicFrame>
    </p:spTree>
    <p:extLst>
      <p:ext uri="{BB962C8B-B14F-4D97-AF65-F5344CB8AC3E}">
        <p14:creationId xmlns:p14="http://schemas.microsoft.com/office/powerpoint/2010/main" val="1979382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1403648" y="539500"/>
            <a:ext cx="7128792" cy="6001643"/>
          </a:xfrm>
          <a:prstGeom prst="rect">
            <a:avLst/>
          </a:prstGeom>
        </p:spPr>
        <p:txBody>
          <a:bodyPr wrap="square">
            <a:spAutoFit/>
          </a:bodyPr>
          <a:lstStyle/>
          <a:p>
            <a:pPr algn="just"/>
            <a:r>
              <a:rPr lang="ru-RU" sz="2400" b="1" dirty="0" smtClean="0">
                <a:latin typeface="Times New Roman" pitchFamily="18" charset="0"/>
                <a:cs typeface="Times New Roman" pitchFamily="18" charset="0"/>
              </a:rPr>
              <a:t>Показатели эффективности образования:</a:t>
            </a:r>
            <a:endParaRPr lang="ru-RU" sz="2400" b="1" dirty="0">
              <a:latin typeface="Times New Roman" pitchFamily="18" charset="0"/>
              <a:cs typeface="Times New Roman" pitchFamily="18" charset="0"/>
            </a:endParaRPr>
          </a:p>
          <a:p>
            <a:pPr lvl="0" algn="just"/>
            <a:r>
              <a:rPr lang="ru-RU" sz="2400" dirty="0" smtClean="0">
                <a:latin typeface="Times New Roman" pitchFamily="18" charset="0"/>
                <a:cs typeface="Times New Roman" pitchFamily="18" charset="0"/>
              </a:rPr>
              <a:t>- придание </a:t>
            </a:r>
            <a:r>
              <a:rPr lang="ru-RU" sz="2400" dirty="0">
                <a:latin typeface="Times New Roman" pitchFamily="18" charset="0"/>
                <a:cs typeface="Times New Roman" pitchFamily="18" charset="0"/>
              </a:rPr>
              <a:t>результатам образования социально и личностно значимого характера;</a:t>
            </a:r>
          </a:p>
          <a:p>
            <a:pPr lvl="0" algn="just"/>
            <a:r>
              <a:rPr lang="ru-RU" sz="2400" dirty="0" smtClean="0">
                <a:latin typeface="Times New Roman" pitchFamily="18" charset="0"/>
                <a:cs typeface="Times New Roman" pitchFamily="18" charset="0"/>
              </a:rPr>
              <a:t>- более </a:t>
            </a:r>
            <a:r>
              <a:rPr lang="ru-RU" sz="2400" dirty="0">
                <a:latin typeface="Times New Roman" pitchFamily="18" charset="0"/>
                <a:cs typeface="Times New Roman" pitchFamily="18" charset="0"/>
              </a:rPr>
              <a:t>гибкое и прочное усвоение знаний учащимися, возможность их самостоятельного движения в изучаемой области;</a:t>
            </a:r>
          </a:p>
          <a:p>
            <a:pPr lvl="0" algn="just"/>
            <a:r>
              <a:rPr lang="ru-RU" sz="2400" dirty="0" smtClean="0">
                <a:latin typeface="Times New Roman" pitchFamily="18" charset="0"/>
                <a:cs typeface="Times New Roman" pitchFamily="18" charset="0"/>
              </a:rPr>
              <a:t>- возможность </a:t>
            </a:r>
            <a:r>
              <a:rPr lang="ru-RU" sz="2400" dirty="0">
                <a:latin typeface="Times New Roman" pitchFamily="18" charset="0"/>
                <a:cs typeface="Times New Roman" pitchFamily="18" charset="0"/>
              </a:rPr>
              <a:t>дифференцированного обучения с сохранением единой структуры теоретических знаний;</a:t>
            </a:r>
          </a:p>
          <a:p>
            <a:pPr lvl="0" algn="just"/>
            <a:r>
              <a:rPr lang="ru-RU" sz="2400" dirty="0" smtClean="0">
                <a:latin typeface="Times New Roman" pitchFamily="18" charset="0"/>
                <a:cs typeface="Times New Roman" pitchFamily="18" charset="0"/>
              </a:rPr>
              <a:t>- существенное </a:t>
            </a:r>
            <a:r>
              <a:rPr lang="ru-RU" sz="2400" dirty="0">
                <a:latin typeface="Times New Roman" pitchFamily="18" charset="0"/>
                <a:cs typeface="Times New Roman" pitchFamily="18" charset="0"/>
              </a:rPr>
              <a:t>повышение мотивации и интереса к учению;</a:t>
            </a:r>
          </a:p>
          <a:p>
            <a:pPr lvl="0" algn="just"/>
            <a:r>
              <a:rPr lang="ru-RU" sz="2400" dirty="0" smtClean="0">
                <a:latin typeface="Times New Roman" pitchFamily="18" charset="0"/>
                <a:cs typeface="Times New Roman" pitchFamily="18" charset="0"/>
              </a:rPr>
              <a:t>- обеспечение </a:t>
            </a:r>
            <a:r>
              <a:rPr lang="ru-RU" sz="2400" dirty="0">
                <a:latin typeface="Times New Roman" pitchFamily="18" charset="0"/>
                <a:cs typeface="Times New Roman" pitchFamily="18" charset="0"/>
              </a:rPr>
              <a:t>условий для общекультурного и личностного развития на основе знаний, умений и навыков, формирование картины мира, компетентностей в любой предметной области познания.</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475655" y="1268760"/>
            <a:ext cx="6912767" cy="3785652"/>
          </a:xfrm>
          <a:prstGeom prst="rect">
            <a:avLst/>
          </a:prstGeom>
        </p:spPr>
        <p:txBody>
          <a:bodyPr wrap="square">
            <a:spAutoFit/>
          </a:bodyPr>
          <a:lstStyle/>
          <a:p>
            <a:r>
              <a:rPr lang="ru-RU" sz="4000" b="1" dirty="0" smtClean="0">
                <a:latin typeface="Times New Roman" pitchFamily="18" charset="0"/>
                <a:cs typeface="Times New Roman" pitchFamily="18" charset="0"/>
              </a:rPr>
              <a:t>Основные компетенции:</a:t>
            </a:r>
          </a:p>
          <a:p>
            <a:r>
              <a:rPr lang="ru-RU" sz="4000" dirty="0" smtClean="0">
                <a:latin typeface="Times New Roman" pitchFamily="18" charset="0"/>
                <a:cs typeface="Times New Roman" pitchFamily="18" charset="0"/>
              </a:rPr>
              <a:t>-</a:t>
            </a:r>
            <a:r>
              <a:rPr lang="ru-RU" sz="4000" dirty="0">
                <a:latin typeface="Times New Roman" pitchFamily="18" charset="0"/>
                <a:cs typeface="Times New Roman" pitchFamily="18" charset="0"/>
              </a:rPr>
              <a:t>      ценностно-смысловая; </a:t>
            </a:r>
          </a:p>
          <a:p>
            <a:pPr fontAlgn="t"/>
            <a:r>
              <a:rPr lang="ru-RU" sz="4000" dirty="0">
                <a:latin typeface="Times New Roman" pitchFamily="18" charset="0"/>
                <a:cs typeface="Times New Roman" pitchFamily="18" charset="0"/>
              </a:rPr>
              <a:t>-      образовательная, учебная; </a:t>
            </a:r>
          </a:p>
          <a:p>
            <a:pPr fontAlgn="t"/>
            <a:r>
              <a:rPr lang="ru-RU" sz="4000" dirty="0">
                <a:latin typeface="Times New Roman" pitchFamily="18" charset="0"/>
                <a:cs typeface="Times New Roman" pitchFamily="18" charset="0"/>
              </a:rPr>
              <a:t>-      познавательная; </a:t>
            </a:r>
          </a:p>
          <a:p>
            <a:pPr fontAlgn="t"/>
            <a:r>
              <a:rPr lang="ru-RU" sz="4000" dirty="0">
                <a:latin typeface="Times New Roman" pitchFamily="18" charset="0"/>
                <a:cs typeface="Times New Roman" pitchFamily="18" charset="0"/>
              </a:rPr>
              <a:t>-      </a:t>
            </a:r>
            <a:r>
              <a:rPr lang="ru-RU" sz="4000" dirty="0" smtClean="0">
                <a:latin typeface="Times New Roman" pitchFamily="18" charset="0"/>
                <a:cs typeface="Times New Roman" pitchFamily="18" charset="0"/>
              </a:rPr>
              <a:t>информационно-</a:t>
            </a:r>
          </a:p>
          <a:p>
            <a:pPr fontAlgn="t"/>
            <a:r>
              <a:rPr lang="ru-RU" sz="4000" dirty="0">
                <a:latin typeface="Times New Roman" pitchFamily="18" charset="0"/>
                <a:cs typeface="Times New Roman" pitchFamily="18" charset="0"/>
              </a:rPr>
              <a:t> </a:t>
            </a:r>
            <a:r>
              <a:rPr lang="ru-RU" sz="4000" dirty="0" smtClean="0">
                <a:latin typeface="Times New Roman" pitchFamily="18" charset="0"/>
                <a:cs typeface="Times New Roman" pitchFamily="18" charset="0"/>
              </a:rPr>
              <a:t>      коммуникативная</a:t>
            </a:r>
            <a:r>
              <a:rPr lang="ru-RU" sz="4000" dirty="0">
                <a:latin typeface="Times New Roman" pitchFamily="18" charset="0"/>
                <a:cs typeface="Times New Roman" pitchFamily="18" charset="0"/>
              </a:rPr>
              <a:t>.</a:t>
            </a:r>
          </a:p>
        </p:txBody>
      </p:sp>
    </p:spTree>
    <p:extLst>
      <p:ext uri="{BB962C8B-B14F-4D97-AF65-F5344CB8AC3E}">
        <p14:creationId xmlns:p14="http://schemas.microsoft.com/office/powerpoint/2010/main" val="2000587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403648" y="1124744"/>
            <a:ext cx="7128792" cy="4524315"/>
          </a:xfrm>
          <a:prstGeom prst="rect">
            <a:avLst/>
          </a:prstGeom>
        </p:spPr>
        <p:txBody>
          <a:bodyPr wrap="square">
            <a:spAutoFit/>
          </a:bodyPr>
          <a:lstStyle/>
          <a:p>
            <a:r>
              <a:rPr lang="ru-RU" sz="3200" b="1" dirty="0">
                <a:latin typeface="Times New Roman" pitchFamily="18" charset="0"/>
                <a:cs typeface="Times New Roman" pitchFamily="18" charset="0"/>
              </a:rPr>
              <a:t>Принципы </a:t>
            </a:r>
            <a:r>
              <a:rPr lang="ru-RU" sz="3200" b="1" dirty="0" err="1">
                <a:latin typeface="Times New Roman" pitchFamily="18" charset="0"/>
                <a:cs typeface="Times New Roman" pitchFamily="18" charset="0"/>
              </a:rPr>
              <a:t>деятельностного</a:t>
            </a:r>
            <a:r>
              <a:rPr lang="ru-RU" sz="3200" b="1" dirty="0">
                <a:latin typeface="Times New Roman" pitchFamily="18" charset="0"/>
                <a:cs typeface="Times New Roman" pitchFamily="18" charset="0"/>
              </a:rPr>
              <a:t> подхода</a:t>
            </a:r>
            <a:r>
              <a:rPr lang="ru-RU" sz="3200" b="1"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a:p>
            <a:pPr marL="285750" indent="-285750">
              <a:buFontTx/>
              <a:buChar char="-"/>
            </a:pPr>
            <a:r>
              <a:rPr lang="ru-RU" sz="3200" dirty="0" smtClean="0">
                <a:latin typeface="Times New Roman" pitchFamily="18" charset="0"/>
                <a:cs typeface="Times New Roman" pitchFamily="18" charset="0"/>
              </a:rPr>
              <a:t>принцип деятельности;</a:t>
            </a:r>
          </a:p>
          <a:p>
            <a:pPr marL="285750" indent="-285750">
              <a:buFontTx/>
              <a:buChar char="-"/>
            </a:pPr>
            <a:r>
              <a:rPr lang="ru-RU" sz="3200" dirty="0" smtClean="0">
                <a:latin typeface="Times New Roman" pitchFamily="18" charset="0"/>
                <a:cs typeface="Times New Roman" pitchFamily="18" charset="0"/>
              </a:rPr>
              <a:t>принцип непрерывности;</a:t>
            </a:r>
          </a:p>
          <a:p>
            <a:pPr marL="285750" indent="-285750">
              <a:buFontTx/>
              <a:buChar char="-"/>
            </a:pPr>
            <a:r>
              <a:rPr lang="ru-RU" sz="3200" dirty="0" smtClean="0">
                <a:latin typeface="Times New Roman" pitchFamily="18" charset="0"/>
                <a:cs typeface="Times New Roman" pitchFamily="18" charset="0"/>
              </a:rPr>
              <a:t>принцип целостности;</a:t>
            </a:r>
            <a:endParaRPr lang="ru-RU" sz="3200" dirty="0">
              <a:latin typeface="Times New Roman" pitchFamily="18" charset="0"/>
              <a:cs typeface="Times New Roman" pitchFamily="18" charset="0"/>
            </a:endParaRPr>
          </a:p>
          <a:p>
            <a:pPr marL="285750" indent="-285750">
              <a:buFontTx/>
              <a:buChar char="-"/>
            </a:pPr>
            <a:r>
              <a:rPr lang="ru-RU" sz="3200" dirty="0">
                <a:latin typeface="Times New Roman" pitchFamily="18" charset="0"/>
                <a:cs typeface="Times New Roman" pitchFamily="18" charset="0"/>
              </a:rPr>
              <a:t>п</a:t>
            </a:r>
            <a:r>
              <a:rPr lang="ru-RU" sz="3200" dirty="0" smtClean="0">
                <a:latin typeface="Times New Roman" pitchFamily="18" charset="0"/>
                <a:cs typeface="Times New Roman" pitchFamily="18" charset="0"/>
              </a:rPr>
              <a:t>ринцип минимакса;</a:t>
            </a:r>
            <a:endParaRPr lang="ru-RU" sz="3200" dirty="0">
              <a:latin typeface="Times New Roman" pitchFamily="18" charset="0"/>
              <a:cs typeface="Times New Roman" pitchFamily="18" charset="0"/>
            </a:endParaRPr>
          </a:p>
          <a:p>
            <a:pPr marL="285750" indent="-285750">
              <a:buFontTx/>
              <a:buChar char="-"/>
            </a:pPr>
            <a:r>
              <a:rPr lang="ru-RU" sz="3200" dirty="0">
                <a:latin typeface="Times New Roman" pitchFamily="18" charset="0"/>
                <a:cs typeface="Times New Roman" pitchFamily="18" charset="0"/>
              </a:rPr>
              <a:t>п</a:t>
            </a:r>
            <a:r>
              <a:rPr lang="ru-RU" sz="3200" dirty="0" smtClean="0">
                <a:latin typeface="Times New Roman" pitchFamily="18" charset="0"/>
                <a:cs typeface="Times New Roman" pitchFamily="18" charset="0"/>
              </a:rPr>
              <a:t>ринцип </a:t>
            </a:r>
            <a:r>
              <a:rPr lang="ru-RU" sz="3200" dirty="0">
                <a:latin typeface="Times New Roman" pitchFamily="18" charset="0"/>
                <a:cs typeface="Times New Roman" pitchFamily="18" charset="0"/>
              </a:rPr>
              <a:t>психологической </a:t>
            </a:r>
            <a:r>
              <a:rPr lang="ru-RU" sz="3200" dirty="0" smtClean="0">
                <a:latin typeface="Times New Roman" pitchFamily="18" charset="0"/>
                <a:cs typeface="Times New Roman" pitchFamily="18" charset="0"/>
              </a:rPr>
              <a:t>комфортности;</a:t>
            </a:r>
            <a:endParaRPr lang="ru-RU" sz="3200" dirty="0">
              <a:latin typeface="Times New Roman" pitchFamily="18" charset="0"/>
              <a:cs typeface="Times New Roman" pitchFamily="18" charset="0"/>
            </a:endParaRPr>
          </a:p>
          <a:p>
            <a:pPr marL="285750" indent="-285750">
              <a:buFontTx/>
              <a:buChar char="-"/>
            </a:pPr>
            <a:r>
              <a:rPr lang="ru-RU" sz="3200" dirty="0">
                <a:latin typeface="Times New Roman" pitchFamily="18" charset="0"/>
                <a:cs typeface="Times New Roman" pitchFamily="18" charset="0"/>
              </a:rPr>
              <a:t>п</a:t>
            </a:r>
            <a:r>
              <a:rPr lang="ru-RU" sz="3200" dirty="0" smtClean="0">
                <a:latin typeface="Times New Roman" pitchFamily="18" charset="0"/>
                <a:cs typeface="Times New Roman" pitchFamily="18" charset="0"/>
              </a:rPr>
              <a:t>ринцип вариативности;</a:t>
            </a:r>
            <a:r>
              <a:rPr lang="ru-RU" sz="3200" b="1"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a:p>
            <a:pPr marL="285750" indent="-285750">
              <a:buFontTx/>
              <a:buChar char="-"/>
            </a:pPr>
            <a:r>
              <a:rPr lang="ru-RU" sz="3200" dirty="0">
                <a:latin typeface="Times New Roman" pitchFamily="18" charset="0"/>
                <a:cs typeface="Times New Roman" pitchFamily="18" charset="0"/>
              </a:rPr>
              <a:t>п</a:t>
            </a:r>
            <a:r>
              <a:rPr lang="ru-RU" sz="3200" dirty="0" smtClean="0">
                <a:latin typeface="Times New Roman" pitchFamily="18" charset="0"/>
                <a:cs typeface="Times New Roman" pitchFamily="18" charset="0"/>
              </a:rPr>
              <a:t>ринцип творчества.</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4151888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383850" y="548680"/>
            <a:ext cx="7200800" cy="5632311"/>
          </a:xfrm>
          <a:prstGeom prst="rect">
            <a:avLst/>
          </a:prstGeom>
        </p:spPr>
        <p:txBody>
          <a:bodyPr wrap="square">
            <a:spAutoFit/>
          </a:bodyPr>
          <a:lstStyle/>
          <a:p>
            <a:r>
              <a:rPr lang="ru-RU" sz="2400" b="1" dirty="0">
                <a:latin typeface="Times New Roman" pitchFamily="18" charset="0"/>
                <a:cs typeface="Times New Roman" pitchFamily="18" charset="0"/>
              </a:rPr>
              <a:t>Методические принципы   урока  с позиции </a:t>
            </a:r>
            <a:r>
              <a:rPr lang="ru-RU" sz="2400" b="1" dirty="0" err="1">
                <a:latin typeface="Times New Roman" pitchFamily="18" charset="0"/>
                <a:cs typeface="Times New Roman" pitchFamily="18" charset="0"/>
              </a:rPr>
              <a:t>деятельностного</a:t>
            </a:r>
            <a:r>
              <a:rPr lang="ru-RU" sz="2400" b="1" dirty="0">
                <a:latin typeface="Times New Roman" pitchFamily="18" charset="0"/>
                <a:cs typeface="Times New Roman" pitchFamily="18" charset="0"/>
              </a:rPr>
              <a:t> подхода:</a:t>
            </a:r>
            <a:endParaRPr lang="ru-RU" sz="2400" dirty="0">
              <a:latin typeface="Times New Roman" pitchFamily="18" charset="0"/>
              <a:cs typeface="Times New Roman" pitchFamily="18" charset="0"/>
            </a:endParaRPr>
          </a:p>
          <a:p>
            <a:pPr lvl="0"/>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метапредметность</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(формируются универсальные учебные действия); </a:t>
            </a:r>
          </a:p>
          <a:p>
            <a:pPr lvl="0"/>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деятельностный</a:t>
            </a:r>
            <a:r>
              <a:rPr lang="ru-RU" sz="2400" b="1" i="1" dirty="0" smtClean="0">
                <a:latin typeface="Times New Roman" pitchFamily="18" charset="0"/>
                <a:cs typeface="Times New Roman" pitchFamily="18" charset="0"/>
              </a:rPr>
              <a:t> </a:t>
            </a:r>
            <a:r>
              <a:rPr lang="ru-RU" sz="2400" b="1" i="1" dirty="0">
                <a:latin typeface="Times New Roman" pitchFamily="18" charset="0"/>
                <a:cs typeface="Times New Roman" pitchFamily="18" charset="0"/>
              </a:rPr>
              <a:t>подход</a:t>
            </a:r>
            <a:r>
              <a:rPr lang="ru-RU" sz="2400" dirty="0">
                <a:latin typeface="Times New Roman" pitchFamily="18" charset="0"/>
                <a:cs typeface="Times New Roman" pitchFamily="18" charset="0"/>
              </a:rPr>
              <a:t> (учащиеся самостоятельно добывают знания в ходе  поисковой и исследовательской деятельности); </a:t>
            </a:r>
          </a:p>
          <a:p>
            <a:pPr lvl="0"/>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рефлексивность</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(учащиеся становятся в ситуацию, когда необходимо проанализировать свою деятельность на уроке); </a:t>
            </a:r>
          </a:p>
          <a:p>
            <a:pPr lvl="0"/>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импровизационность</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(учитель должен быть готов к изменениям и коррекции «хода урока» в процессе его проведения</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a:p>
            <a:pPr lvl="0"/>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субъективация</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(ученик становится равноправным участником  образовательного процесса</a:t>
            </a:r>
            <a:r>
              <a:rPr lang="ru-RU" sz="2400" dirty="0" smtClean="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435548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408049" y="692696"/>
            <a:ext cx="7056784" cy="5493812"/>
          </a:xfrm>
          <a:prstGeom prst="rect">
            <a:avLst/>
          </a:prstGeom>
        </p:spPr>
        <p:txBody>
          <a:bodyPr wrap="square">
            <a:spAutoFit/>
          </a:bodyPr>
          <a:lstStyle/>
          <a:p>
            <a:pPr algn="ctr"/>
            <a:r>
              <a:rPr lang="ru-RU" sz="2700" b="1" dirty="0" smtClean="0">
                <a:latin typeface="Times New Roman" pitchFamily="18" charset="0"/>
                <a:cs typeface="Times New Roman" pitchFamily="18" charset="0"/>
              </a:rPr>
              <a:t>Система </a:t>
            </a:r>
            <a:r>
              <a:rPr lang="ru-RU" sz="2700" b="1" dirty="0" err="1" smtClean="0">
                <a:latin typeface="Times New Roman" pitchFamily="18" charset="0"/>
                <a:cs typeface="Times New Roman" pitchFamily="18" charset="0"/>
              </a:rPr>
              <a:t>деятельностных</a:t>
            </a:r>
            <a:r>
              <a:rPr lang="ru-RU" sz="2700" b="1" dirty="0">
                <a:latin typeface="Times New Roman" pitchFamily="18" charset="0"/>
                <a:cs typeface="Times New Roman" pitchFamily="18" charset="0"/>
              </a:rPr>
              <a:t>  </a:t>
            </a:r>
            <a:endParaRPr lang="ru-RU" sz="2700" b="1" dirty="0" smtClean="0">
              <a:latin typeface="Times New Roman" pitchFamily="18" charset="0"/>
              <a:cs typeface="Times New Roman" pitchFamily="18" charset="0"/>
            </a:endParaRPr>
          </a:p>
          <a:p>
            <a:pPr algn="ctr"/>
            <a:r>
              <a:rPr lang="ru-RU" sz="2700" b="1" dirty="0" smtClean="0">
                <a:latin typeface="Times New Roman" pitchFamily="18" charset="0"/>
                <a:cs typeface="Times New Roman" pitchFamily="18" charset="0"/>
              </a:rPr>
              <a:t>методов </a:t>
            </a:r>
            <a:r>
              <a:rPr lang="ru-RU" sz="2700" b="1" dirty="0">
                <a:latin typeface="Times New Roman" pitchFamily="18" charset="0"/>
                <a:cs typeface="Times New Roman" pitchFamily="18" charset="0"/>
              </a:rPr>
              <a:t> обучения:</a:t>
            </a:r>
            <a:endParaRPr lang="ru-RU" sz="2700" dirty="0">
              <a:latin typeface="Times New Roman" pitchFamily="18" charset="0"/>
              <a:cs typeface="Times New Roman" pitchFamily="18" charset="0"/>
            </a:endParaRPr>
          </a:p>
          <a:p>
            <a:pPr lvl="0"/>
            <a:r>
              <a:rPr lang="ru-RU" sz="2700" dirty="0" smtClean="0">
                <a:latin typeface="Times New Roman" pitchFamily="18" charset="0"/>
                <a:cs typeface="Times New Roman" pitchFamily="18" charset="0"/>
              </a:rPr>
              <a:t>- самоопределение </a:t>
            </a:r>
            <a:r>
              <a:rPr lang="ru-RU" sz="2700" dirty="0">
                <a:latin typeface="Times New Roman" pitchFamily="18" charset="0"/>
                <a:cs typeface="Times New Roman" pitchFamily="18" charset="0"/>
              </a:rPr>
              <a:t>к учебной деятельности: создаются условия для возникновения внутренней потребности учащихся включения </a:t>
            </a:r>
            <a:r>
              <a:rPr lang="ru-RU" sz="2700" dirty="0" smtClean="0">
                <a:latin typeface="Times New Roman" pitchFamily="18" charset="0"/>
                <a:cs typeface="Times New Roman" pitchFamily="18" charset="0"/>
              </a:rPr>
              <a:t> в </a:t>
            </a:r>
            <a:r>
              <a:rPr lang="ru-RU" sz="2700" dirty="0">
                <a:latin typeface="Times New Roman" pitchFamily="18" charset="0"/>
                <a:cs typeface="Times New Roman" pitchFamily="18" charset="0"/>
              </a:rPr>
              <a:t>учебную деятельность;</a:t>
            </a:r>
          </a:p>
          <a:p>
            <a:pPr lvl="0"/>
            <a:r>
              <a:rPr lang="ru-RU" sz="2700" dirty="0" smtClean="0">
                <a:latin typeface="Times New Roman" pitchFamily="18" charset="0"/>
                <a:cs typeface="Times New Roman" pitchFamily="18" charset="0"/>
              </a:rPr>
              <a:t>- подготовка </a:t>
            </a:r>
            <a:r>
              <a:rPr lang="ru-RU" sz="2700" dirty="0">
                <a:latin typeface="Times New Roman" pitchFamily="18" charset="0"/>
                <a:cs typeface="Times New Roman" pitchFamily="18" charset="0"/>
              </a:rPr>
              <a:t>и мотивация учащихся к самостоятельному выполнению учебного действия;</a:t>
            </a:r>
          </a:p>
          <a:p>
            <a:pPr lvl="0"/>
            <a:r>
              <a:rPr lang="ru-RU" sz="2700" dirty="0" smtClean="0">
                <a:latin typeface="Times New Roman" pitchFamily="18" charset="0"/>
                <a:cs typeface="Times New Roman" pitchFamily="18" charset="0"/>
              </a:rPr>
              <a:t>- построение </a:t>
            </a:r>
            <a:r>
              <a:rPr lang="ru-RU" sz="2700" dirty="0">
                <a:latin typeface="Times New Roman" pitchFamily="18" charset="0"/>
                <a:cs typeface="Times New Roman" pitchFamily="18" charset="0"/>
              </a:rPr>
              <a:t>проекта выхода из затруднений;</a:t>
            </a:r>
          </a:p>
          <a:p>
            <a:pPr lvl="0"/>
            <a:r>
              <a:rPr lang="ru-RU" sz="2700" dirty="0" smtClean="0">
                <a:latin typeface="Times New Roman" pitchFamily="18" charset="0"/>
                <a:cs typeface="Times New Roman" pitchFamily="18" charset="0"/>
              </a:rPr>
              <a:t>- реализация </a:t>
            </a:r>
            <a:r>
              <a:rPr lang="ru-RU" sz="2700" dirty="0">
                <a:latin typeface="Times New Roman" pitchFamily="18" charset="0"/>
                <a:cs typeface="Times New Roman" pitchFamily="18" charset="0"/>
              </a:rPr>
              <a:t>построенного проекта;</a:t>
            </a:r>
          </a:p>
          <a:p>
            <a:pPr lvl="0"/>
            <a:r>
              <a:rPr lang="ru-RU" sz="2700" dirty="0" smtClean="0">
                <a:latin typeface="Times New Roman" pitchFamily="18" charset="0"/>
                <a:cs typeface="Times New Roman" pitchFamily="18" charset="0"/>
              </a:rPr>
              <a:t>- включение </a:t>
            </a:r>
            <a:r>
              <a:rPr lang="ru-RU" sz="2700" dirty="0">
                <a:latin typeface="Times New Roman" pitchFamily="18" charset="0"/>
                <a:cs typeface="Times New Roman" pitchFamily="18" charset="0"/>
              </a:rPr>
              <a:t>в систему знаний и повторение;</a:t>
            </a:r>
          </a:p>
          <a:p>
            <a:pPr lvl="0"/>
            <a:r>
              <a:rPr lang="ru-RU" sz="2700" dirty="0" smtClean="0">
                <a:latin typeface="Times New Roman" pitchFamily="18" charset="0"/>
                <a:cs typeface="Times New Roman" pitchFamily="18" charset="0"/>
              </a:rPr>
              <a:t>- рефлексия </a:t>
            </a:r>
            <a:r>
              <a:rPr lang="ru-RU" sz="2700" dirty="0">
                <a:latin typeface="Times New Roman" pitchFamily="18" charset="0"/>
                <a:cs typeface="Times New Roman" pitchFamily="18" charset="0"/>
              </a:rPr>
              <a:t>учебной деятельности на уроке.</a:t>
            </a:r>
          </a:p>
        </p:txBody>
      </p:sp>
    </p:spTree>
    <p:extLst>
      <p:ext uri="{BB962C8B-B14F-4D97-AF65-F5344CB8AC3E}">
        <p14:creationId xmlns:p14="http://schemas.microsoft.com/office/powerpoint/2010/main" val="3452082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043608" y="548680"/>
            <a:ext cx="7560840" cy="369332"/>
          </a:xfrm>
          <a:prstGeom prst="rect">
            <a:avLst/>
          </a:prstGeom>
        </p:spPr>
        <p:txBody>
          <a:bodyPr wrap="square">
            <a:spAutoFit/>
          </a:bodyPr>
          <a:lstStyle/>
          <a:p>
            <a:r>
              <a:rPr lang="ru-RU" b="1" dirty="0">
                <a:latin typeface="Times New Roman" pitchFamily="18" charset="0"/>
                <a:cs typeface="Times New Roman" pitchFamily="18" charset="0"/>
              </a:rPr>
              <a:t>Модель  урока,  в основе которого  лежит  </a:t>
            </a:r>
            <a:r>
              <a:rPr lang="ru-RU" b="1" dirty="0" err="1">
                <a:latin typeface="Times New Roman" pitchFamily="18" charset="0"/>
                <a:cs typeface="Times New Roman" pitchFamily="18" charset="0"/>
              </a:rPr>
              <a:t>деятельностный</a:t>
            </a:r>
            <a:r>
              <a:rPr lang="ru-RU" b="1" dirty="0">
                <a:latin typeface="Times New Roman" pitchFamily="18" charset="0"/>
                <a:cs typeface="Times New Roman" pitchFamily="18" charset="0"/>
              </a:rPr>
              <a:t>  подход:</a:t>
            </a:r>
            <a:endParaRPr lang="ru-RU"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835150309"/>
              </p:ext>
            </p:extLst>
          </p:nvPr>
        </p:nvGraphicFramePr>
        <p:xfrm>
          <a:off x="575488" y="1052736"/>
          <a:ext cx="8028960" cy="5257800"/>
        </p:xfrm>
        <a:graphic>
          <a:graphicData uri="http://schemas.openxmlformats.org/drawingml/2006/table">
            <a:tbl>
              <a:tblPr firstRow="1" firstCol="1" bandRow="1">
                <a:tableStyleId>{5C22544A-7EE6-4342-B048-85BDC9FD1C3A}</a:tableStyleId>
              </a:tblPr>
              <a:tblGrid>
                <a:gridCol w="427072"/>
                <a:gridCol w="1281217"/>
                <a:gridCol w="2466770"/>
                <a:gridCol w="3853901"/>
              </a:tblGrid>
              <a:tr h="58779">
                <a:tc>
                  <a:txBody>
                    <a:bodyPr/>
                    <a:lstStyle/>
                    <a:p>
                      <a:pPr algn="ctr" fontAlgn="base">
                        <a:lnSpc>
                          <a:spcPct val="115000"/>
                        </a:lnSpc>
                        <a:spcAft>
                          <a:spcPts val="0"/>
                        </a:spcAft>
                      </a:pPr>
                      <a:r>
                        <a:rPr lang="ru-RU" sz="1200" kern="1200" dirty="0">
                          <a:effectLst/>
                          <a:latin typeface="Times New Roman" pitchFamily="18" charset="0"/>
                          <a:cs typeface="Times New Roman" pitchFamily="18" charset="0"/>
                        </a:rPr>
                        <a:t>№ п/п</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algn="ctr" fontAlgn="base">
                        <a:lnSpc>
                          <a:spcPct val="115000"/>
                        </a:lnSpc>
                        <a:spcAft>
                          <a:spcPts val="0"/>
                        </a:spcAft>
                      </a:pPr>
                      <a:r>
                        <a:rPr lang="ru-RU" sz="1200" kern="1200">
                          <a:effectLst/>
                          <a:latin typeface="Times New Roman" pitchFamily="18" charset="0"/>
                          <a:cs typeface="Times New Roman" pitchFamily="18" charset="0"/>
                        </a:rPr>
                        <a:t>Этапы урока</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algn="ctr" fontAlgn="base">
                        <a:lnSpc>
                          <a:spcPct val="115000"/>
                        </a:lnSpc>
                        <a:spcAft>
                          <a:spcPts val="0"/>
                        </a:spcAft>
                      </a:pPr>
                      <a:r>
                        <a:rPr lang="ru-RU" sz="1200" kern="1200">
                          <a:effectLst/>
                          <a:latin typeface="Times New Roman" pitchFamily="18" charset="0"/>
                          <a:cs typeface="Times New Roman" pitchFamily="18" charset="0"/>
                        </a:rPr>
                        <a:t>Деятельность учителя</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algn="ctr" fontAlgn="base">
                        <a:lnSpc>
                          <a:spcPct val="115000"/>
                        </a:lnSpc>
                        <a:spcAft>
                          <a:spcPts val="0"/>
                        </a:spcAft>
                      </a:pPr>
                      <a:r>
                        <a:rPr lang="ru-RU" sz="1200" kern="1200">
                          <a:effectLst/>
                          <a:latin typeface="Times New Roman" pitchFamily="18" charset="0"/>
                          <a:cs typeface="Times New Roman" pitchFamily="18" charset="0"/>
                        </a:rPr>
                        <a:t>Деятельность обучающихся</a:t>
                      </a:r>
                      <a:endParaRPr lang="ru-RU" sz="1200">
                        <a:effectLst/>
                        <a:latin typeface="Times New Roman" pitchFamily="18" charset="0"/>
                        <a:ea typeface="Times New Roman"/>
                        <a:cs typeface="Times New Roman" pitchFamily="18" charset="0"/>
                      </a:endParaRPr>
                    </a:p>
                  </a:txBody>
                  <a:tcPr marL="19167" marR="19167" marT="0" marB="0"/>
                </a:tc>
              </a:tr>
              <a:tr h="470230">
                <a:tc>
                  <a:txBody>
                    <a:bodyPr/>
                    <a:lstStyle/>
                    <a:p>
                      <a:pPr algn="ctr" fontAlgn="base">
                        <a:lnSpc>
                          <a:spcPct val="115000"/>
                        </a:lnSpc>
                        <a:spcAft>
                          <a:spcPts val="0"/>
                        </a:spcAft>
                      </a:pPr>
                      <a:r>
                        <a:rPr lang="ru-RU" sz="1200" kern="1200" dirty="0">
                          <a:effectLst/>
                          <a:latin typeface="Times New Roman" pitchFamily="18" charset="0"/>
                          <a:cs typeface="Times New Roman" pitchFamily="18" charset="0"/>
                        </a:rPr>
                        <a:t>1</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kern="1200" dirty="0">
                          <a:effectLst/>
                          <a:latin typeface="Times New Roman" pitchFamily="18" charset="0"/>
                          <a:cs typeface="Times New Roman" pitchFamily="18" charset="0"/>
                        </a:rPr>
                        <a:t>Актуализация знаний</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a:effectLst/>
                          <a:latin typeface="Times New Roman" pitchFamily="18" charset="0"/>
                          <a:cs typeface="Times New Roman" pitchFamily="18" charset="0"/>
                        </a:rPr>
                        <a:t>Предоставляет конфликтный материал, создает готовность к предстоящей деятельности.    </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dirty="0">
                          <a:effectLst/>
                          <a:latin typeface="Times New Roman" pitchFamily="18" charset="0"/>
                          <a:cs typeface="Times New Roman" pitchFamily="18" charset="0"/>
                        </a:rPr>
                        <a:t>Проявляют познавательную инициативу. Главное – осознание возникшего интеллектуального затруднения, противоречия, дефицита знаний, формулировка эвристических вопросов, заданий. Осознание цели предстоящей деятельности.</a:t>
                      </a:r>
                      <a:endParaRPr lang="ru-RU" sz="1200" dirty="0">
                        <a:effectLst/>
                        <a:latin typeface="Times New Roman" pitchFamily="18" charset="0"/>
                        <a:ea typeface="Times New Roman"/>
                        <a:cs typeface="Times New Roman" pitchFamily="18" charset="0"/>
                      </a:endParaRPr>
                    </a:p>
                  </a:txBody>
                  <a:tcPr marL="19167" marR="19167" marT="0" marB="0"/>
                </a:tc>
              </a:tr>
              <a:tr h="587787">
                <a:tc>
                  <a:txBody>
                    <a:bodyPr/>
                    <a:lstStyle/>
                    <a:p>
                      <a:pPr algn="ctr" fontAlgn="base">
                        <a:lnSpc>
                          <a:spcPct val="115000"/>
                        </a:lnSpc>
                        <a:spcAft>
                          <a:spcPts val="0"/>
                        </a:spcAft>
                      </a:pPr>
                      <a:r>
                        <a:rPr lang="ru-RU" sz="1200" kern="1200">
                          <a:effectLst/>
                          <a:latin typeface="Times New Roman" pitchFamily="18" charset="0"/>
                          <a:cs typeface="Times New Roman" pitchFamily="18" charset="0"/>
                        </a:rPr>
                        <a:t>2</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kern="1200" dirty="0">
                          <a:effectLst/>
                          <a:latin typeface="Times New Roman" pitchFamily="18" charset="0"/>
                          <a:cs typeface="Times New Roman" pitchFamily="18" charset="0"/>
                        </a:rPr>
                        <a:t>Целеполагание</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a:effectLst/>
                          <a:latin typeface="Times New Roman" pitchFamily="18" charset="0"/>
                          <a:cs typeface="Times New Roman" pitchFamily="18" charset="0"/>
                        </a:rPr>
                        <a:t>Предоставляет достаточное количество материала, побуждающего к высказыванию предложений о способах изучения данного объекта, предложение учащимся самим составить план.</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a:effectLst/>
                          <a:latin typeface="Times New Roman" pitchFamily="18" charset="0"/>
                          <a:cs typeface="Times New Roman" pitchFamily="18" charset="0"/>
                        </a:rPr>
                        <a:t>Работа в парах. Обобщение результатов наблюдения, составление плана предстоящей деятельности, выбор средств, необходимых для открытия нового знания.</a:t>
                      </a:r>
                      <a:endParaRPr lang="ru-RU" sz="1200">
                        <a:effectLst/>
                        <a:latin typeface="Times New Roman" pitchFamily="18" charset="0"/>
                        <a:ea typeface="Times New Roman"/>
                        <a:cs typeface="Times New Roman" pitchFamily="18" charset="0"/>
                      </a:endParaRPr>
                    </a:p>
                  </a:txBody>
                  <a:tcPr marL="19167" marR="19167" marT="0" marB="0"/>
                </a:tc>
              </a:tr>
              <a:tr h="1410690">
                <a:tc>
                  <a:txBody>
                    <a:bodyPr/>
                    <a:lstStyle/>
                    <a:p>
                      <a:pPr algn="ctr" fontAlgn="base">
                        <a:lnSpc>
                          <a:spcPct val="115000"/>
                        </a:lnSpc>
                        <a:spcAft>
                          <a:spcPts val="0"/>
                        </a:spcAft>
                      </a:pPr>
                      <a:r>
                        <a:rPr lang="ru-RU" sz="1200" kern="1200">
                          <a:effectLst/>
                          <a:latin typeface="Times New Roman" pitchFamily="18" charset="0"/>
                          <a:cs typeface="Times New Roman" pitchFamily="18" charset="0"/>
                        </a:rPr>
                        <a:t>3</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algn="just" fontAlgn="base">
                        <a:lnSpc>
                          <a:spcPct val="115000"/>
                        </a:lnSpc>
                        <a:spcAft>
                          <a:spcPts val="0"/>
                        </a:spcAft>
                      </a:pPr>
                      <a:r>
                        <a:rPr lang="ru-RU" sz="1200" kern="1200" dirty="0">
                          <a:effectLst/>
                          <a:latin typeface="Times New Roman" pitchFamily="18" charset="0"/>
                          <a:cs typeface="Times New Roman" pitchFamily="18" charset="0"/>
                        </a:rPr>
                        <a:t>Открытие </a:t>
                      </a:r>
                      <a:r>
                        <a:rPr lang="ru-RU" sz="1200" kern="1200" dirty="0" smtClean="0">
                          <a:effectLst/>
                          <a:latin typeface="Times New Roman" pitchFamily="18" charset="0"/>
                          <a:cs typeface="Times New Roman" pitchFamily="18" charset="0"/>
                        </a:rPr>
                        <a:t>новых</a:t>
                      </a:r>
                      <a:endParaRPr lang="ru-RU" sz="1200" dirty="0">
                        <a:effectLst/>
                        <a:latin typeface="Times New Roman" pitchFamily="18" charset="0"/>
                        <a:cs typeface="Times New Roman" pitchFamily="18" charset="0"/>
                      </a:endParaRPr>
                    </a:p>
                    <a:p>
                      <a:pPr fontAlgn="base">
                        <a:lnSpc>
                          <a:spcPct val="115000"/>
                        </a:lnSpc>
                        <a:spcAft>
                          <a:spcPts val="0"/>
                        </a:spcAft>
                      </a:pPr>
                      <a:r>
                        <a:rPr lang="ru-RU" sz="1200" kern="1200" dirty="0" smtClean="0">
                          <a:effectLst/>
                          <a:latin typeface="Times New Roman" pitchFamily="18" charset="0"/>
                          <a:cs typeface="Times New Roman" pitchFamily="18" charset="0"/>
                        </a:rPr>
                        <a:t>знаний</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dirty="0">
                          <a:effectLst/>
                          <a:latin typeface="Times New Roman" pitchFamily="18" charset="0"/>
                          <a:cs typeface="Times New Roman" pitchFamily="18" charset="0"/>
                        </a:rPr>
                        <a:t>Побуждает обучающихся  к теоретическому объяснению фактов, противоречий между ними. Стимулирует активное участие всех детей в поисковой деятельности. Формулирует обобщенные вопросы: Что мы узнали нового? Отличается ли наш вывод от вывода в учебнике? Выполнение, каких действий приведет нас к решению учебной задачи? Демонстрирует коллективно составленный алгоритм.</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dirty="0">
                          <a:effectLst/>
                          <a:latin typeface="Times New Roman" pitchFamily="18" charset="0"/>
                          <a:cs typeface="Times New Roman" pitchFamily="18" charset="0"/>
                        </a:rPr>
                        <a:t>Обсуждают в парах варианты решения учебной задачи. Обосновывают выбор общего решения или несогласия с мнением других. Представители от групп сообщают о результатах коллективной поисковой работы, отвечают на вопросы учеников из других групп. Фиксируют на бумаге, доске свое открытие. Оценивают правильность своих выводов, решений. Осуществляют самопроверку, самооценку полученных результатов. Обнаруживают закономерности, обобщают результаты наблюдения, составляют план действий – алгоритм. Представляют составленный алгоритм от группы. Выводы о полноте и правильности, сравнение с выводами  в учебнике.</a:t>
                      </a:r>
                      <a:endParaRPr lang="ru-RU" sz="1200" dirty="0">
                        <a:effectLst/>
                        <a:latin typeface="Times New Roman" pitchFamily="18" charset="0"/>
                        <a:ea typeface="Times New Roman"/>
                        <a:cs typeface="Times New Roman" pitchFamily="18" charset="0"/>
                      </a:endParaRPr>
                    </a:p>
                  </a:txBody>
                  <a:tcPr marL="19167" marR="19167" marT="0" marB="0"/>
                </a:tc>
              </a:tr>
            </a:tbl>
          </a:graphicData>
        </a:graphic>
      </p:graphicFrame>
    </p:spTree>
    <p:extLst>
      <p:ext uri="{BB962C8B-B14F-4D97-AF65-F5344CB8AC3E}">
        <p14:creationId xmlns:p14="http://schemas.microsoft.com/office/powerpoint/2010/main" val="2280460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148820" y="573557"/>
            <a:ext cx="7455628" cy="369332"/>
          </a:xfrm>
          <a:prstGeom prst="rect">
            <a:avLst/>
          </a:prstGeom>
        </p:spPr>
        <p:txBody>
          <a:bodyPr wrap="square">
            <a:spAutoFit/>
          </a:bodyPr>
          <a:lstStyle/>
          <a:p>
            <a:r>
              <a:rPr lang="ru-RU" b="1" dirty="0">
                <a:latin typeface="Times New Roman" pitchFamily="18" charset="0"/>
                <a:cs typeface="Times New Roman" pitchFamily="18" charset="0"/>
              </a:rPr>
              <a:t>Модель  урока,  в основе которого  лежит  </a:t>
            </a:r>
            <a:r>
              <a:rPr lang="ru-RU" b="1" dirty="0" err="1">
                <a:latin typeface="Times New Roman" pitchFamily="18" charset="0"/>
                <a:cs typeface="Times New Roman" pitchFamily="18" charset="0"/>
              </a:rPr>
              <a:t>деятельностный</a:t>
            </a:r>
            <a:r>
              <a:rPr lang="ru-RU" b="1" dirty="0">
                <a:latin typeface="Times New Roman" pitchFamily="18" charset="0"/>
                <a:cs typeface="Times New Roman" pitchFamily="18" charset="0"/>
              </a:rPr>
              <a:t>  подход:</a:t>
            </a:r>
            <a:endParaRPr lang="ru-RU"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834851159"/>
              </p:ext>
            </p:extLst>
          </p:nvPr>
        </p:nvGraphicFramePr>
        <p:xfrm>
          <a:off x="683568" y="1196752"/>
          <a:ext cx="7776864" cy="4837176"/>
        </p:xfrm>
        <a:graphic>
          <a:graphicData uri="http://schemas.openxmlformats.org/drawingml/2006/table">
            <a:tbl>
              <a:tblPr firstRow="1" firstCol="1" bandRow="1">
                <a:tableStyleId>{5C22544A-7EE6-4342-B048-85BDC9FD1C3A}</a:tableStyleId>
              </a:tblPr>
              <a:tblGrid>
                <a:gridCol w="413663"/>
                <a:gridCol w="1240989"/>
                <a:gridCol w="3385908"/>
                <a:gridCol w="2736304"/>
              </a:tblGrid>
              <a:tr h="58779">
                <a:tc>
                  <a:txBody>
                    <a:bodyPr/>
                    <a:lstStyle/>
                    <a:p>
                      <a:pPr algn="ctr" fontAlgn="base">
                        <a:lnSpc>
                          <a:spcPct val="115000"/>
                        </a:lnSpc>
                        <a:spcAft>
                          <a:spcPts val="0"/>
                        </a:spcAft>
                      </a:pPr>
                      <a:r>
                        <a:rPr lang="ru-RU" sz="1200" kern="1200" dirty="0">
                          <a:effectLst/>
                          <a:latin typeface="Times New Roman" pitchFamily="18" charset="0"/>
                          <a:cs typeface="Times New Roman" pitchFamily="18" charset="0"/>
                        </a:rPr>
                        <a:t>№ п/п</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algn="ctr" fontAlgn="base">
                        <a:lnSpc>
                          <a:spcPct val="115000"/>
                        </a:lnSpc>
                        <a:spcAft>
                          <a:spcPts val="0"/>
                        </a:spcAft>
                      </a:pPr>
                      <a:r>
                        <a:rPr lang="ru-RU" sz="1200" kern="1200">
                          <a:effectLst/>
                          <a:latin typeface="Times New Roman" pitchFamily="18" charset="0"/>
                          <a:cs typeface="Times New Roman" pitchFamily="18" charset="0"/>
                        </a:rPr>
                        <a:t>Этапы урока</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algn="ctr" fontAlgn="base">
                        <a:lnSpc>
                          <a:spcPct val="115000"/>
                        </a:lnSpc>
                        <a:spcAft>
                          <a:spcPts val="0"/>
                        </a:spcAft>
                      </a:pPr>
                      <a:r>
                        <a:rPr lang="ru-RU" sz="1200" kern="1200">
                          <a:effectLst/>
                          <a:latin typeface="Times New Roman" pitchFamily="18" charset="0"/>
                          <a:cs typeface="Times New Roman" pitchFamily="18" charset="0"/>
                        </a:rPr>
                        <a:t>Деятельность учителя</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algn="ctr" fontAlgn="base">
                        <a:lnSpc>
                          <a:spcPct val="115000"/>
                        </a:lnSpc>
                        <a:spcAft>
                          <a:spcPts val="0"/>
                        </a:spcAft>
                      </a:pPr>
                      <a:r>
                        <a:rPr lang="ru-RU" sz="1200" kern="1200">
                          <a:effectLst/>
                          <a:latin typeface="Times New Roman" pitchFamily="18" charset="0"/>
                          <a:cs typeface="Times New Roman" pitchFamily="18" charset="0"/>
                        </a:rPr>
                        <a:t>Деятельность обучающихся</a:t>
                      </a:r>
                      <a:endParaRPr lang="ru-RU" sz="1200">
                        <a:effectLst/>
                        <a:latin typeface="Times New Roman" pitchFamily="18" charset="0"/>
                        <a:ea typeface="Times New Roman"/>
                        <a:cs typeface="Times New Roman" pitchFamily="18" charset="0"/>
                      </a:endParaRPr>
                    </a:p>
                  </a:txBody>
                  <a:tcPr marL="19167" marR="19167" marT="0" marB="0"/>
                </a:tc>
              </a:tr>
              <a:tr h="1116796">
                <a:tc>
                  <a:txBody>
                    <a:bodyPr/>
                    <a:lstStyle/>
                    <a:p>
                      <a:pPr algn="ctr" fontAlgn="base">
                        <a:lnSpc>
                          <a:spcPct val="115000"/>
                        </a:lnSpc>
                        <a:spcAft>
                          <a:spcPts val="0"/>
                        </a:spcAft>
                      </a:pPr>
                      <a:r>
                        <a:rPr lang="ru-RU" sz="1200" kern="1200" dirty="0">
                          <a:effectLst/>
                          <a:latin typeface="Times New Roman" pitchFamily="18" charset="0"/>
                          <a:cs typeface="Times New Roman" pitchFamily="18" charset="0"/>
                        </a:rPr>
                        <a:t>4</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kern="1200" dirty="0">
                          <a:effectLst/>
                          <a:latin typeface="Times New Roman" pitchFamily="18" charset="0"/>
                          <a:cs typeface="Times New Roman" pitchFamily="18" charset="0"/>
                        </a:rPr>
                        <a:t>Учебные действия по реализации плана</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a:effectLst/>
                          <a:latin typeface="Times New Roman" pitchFamily="18" charset="0"/>
                          <a:cs typeface="Times New Roman" pitchFamily="18" charset="0"/>
                        </a:rPr>
                        <a:t>Предлагает задания на новое знание, побуждает учеников к определению и выбору видов работы по достижению целей урока, помогает комментировать учебные действия ведущему (сильному ученику), поддерживает интерес и познавательную активность учащихся. Создает условия для сотрудничества – работы в парах, группах. Создание ситуации успеха для каждого. Индивидуальная работа по устранению ошибок.</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a:effectLst/>
                          <a:latin typeface="Times New Roman" pitchFamily="18" charset="0"/>
                          <a:cs typeface="Times New Roman" pitchFamily="18" charset="0"/>
                        </a:rPr>
                        <a:t>Проговаривание вслух алгоритма действий в ходе совместного выполнения типовых заданий. Отрабатывают действия, соответствующие мыслительным операциям анализа, синтеза, сравнения, обобщения. Осуществляют работу в малых группах.</a:t>
                      </a:r>
                      <a:endParaRPr lang="ru-RU" sz="1200">
                        <a:effectLst/>
                        <a:latin typeface="Times New Roman" pitchFamily="18" charset="0"/>
                        <a:ea typeface="Times New Roman"/>
                        <a:cs typeface="Times New Roman" pitchFamily="18" charset="0"/>
                      </a:endParaRPr>
                    </a:p>
                  </a:txBody>
                  <a:tcPr marL="19167" marR="19167" marT="0" marB="0"/>
                </a:tc>
              </a:tr>
              <a:tr h="881681">
                <a:tc>
                  <a:txBody>
                    <a:bodyPr/>
                    <a:lstStyle/>
                    <a:p>
                      <a:pPr algn="ctr" fontAlgn="base">
                        <a:lnSpc>
                          <a:spcPct val="115000"/>
                        </a:lnSpc>
                        <a:spcAft>
                          <a:spcPts val="0"/>
                        </a:spcAft>
                      </a:pPr>
                      <a:r>
                        <a:rPr lang="ru-RU" sz="1200" kern="1200">
                          <a:effectLst/>
                          <a:latin typeface="Times New Roman" pitchFamily="18" charset="0"/>
                          <a:cs typeface="Times New Roman" pitchFamily="18" charset="0"/>
                        </a:rPr>
                        <a:t>5</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kern="1200" dirty="0">
                          <a:effectLst/>
                          <a:latin typeface="Times New Roman" pitchFamily="18" charset="0"/>
                          <a:cs typeface="Times New Roman" pitchFamily="18" charset="0"/>
                        </a:rPr>
                        <a:t>Рефлексия </a:t>
                      </a:r>
                      <a:endParaRPr lang="ru-RU" sz="1200" kern="1200" dirty="0" smtClean="0">
                        <a:effectLst/>
                        <a:latin typeface="Times New Roman" pitchFamily="18" charset="0"/>
                        <a:cs typeface="Times New Roman" pitchFamily="18" charset="0"/>
                      </a:endParaRPr>
                    </a:p>
                    <a:p>
                      <a:pPr fontAlgn="base">
                        <a:lnSpc>
                          <a:spcPct val="115000"/>
                        </a:lnSpc>
                        <a:spcAft>
                          <a:spcPts val="0"/>
                        </a:spcAft>
                      </a:pPr>
                      <a:r>
                        <a:rPr lang="ru-RU" sz="1200" kern="1200" dirty="0" smtClean="0">
                          <a:effectLst/>
                          <a:latin typeface="Times New Roman" pitchFamily="18" charset="0"/>
                          <a:cs typeface="Times New Roman" pitchFamily="18" charset="0"/>
                        </a:rPr>
                        <a:t>(</a:t>
                      </a:r>
                      <a:r>
                        <a:rPr lang="ru-RU" sz="1200" kern="1200" dirty="0">
                          <a:effectLst/>
                          <a:latin typeface="Times New Roman" pitchFamily="18" charset="0"/>
                          <a:cs typeface="Times New Roman" pitchFamily="18" charset="0"/>
                        </a:rPr>
                        <a:t>итог урока)</a:t>
                      </a:r>
                      <a:endParaRPr lang="ru-RU" sz="1200" dirty="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a:effectLst/>
                          <a:latin typeface="Times New Roman" pitchFamily="18" charset="0"/>
                          <a:cs typeface="Times New Roman" pitchFamily="18" charset="0"/>
                        </a:rPr>
                        <a:t>Предлагает вспомнить тему и задачи урока, соотнести с планом работы, записанным на доске, и оценить меру своего личного продвижения к цели и успехи класса в целом. Можно предложить ребятам назвать наиболее понравившиеся вопросы, ответы учеников.</a:t>
                      </a:r>
                      <a:endParaRPr lang="ru-RU" sz="1200">
                        <a:effectLst/>
                        <a:latin typeface="Times New Roman" pitchFamily="18" charset="0"/>
                        <a:ea typeface="Times New Roman"/>
                        <a:cs typeface="Times New Roman" pitchFamily="18" charset="0"/>
                      </a:endParaRPr>
                    </a:p>
                  </a:txBody>
                  <a:tcPr marL="19167" marR="19167" marT="0" marB="0"/>
                </a:tc>
                <a:tc>
                  <a:txBody>
                    <a:bodyPr/>
                    <a:lstStyle/>
                    <a:p>
                      <a:pPr fontAlgn="base">
                        <a:lnSpc>
                          <a:spcPct val="115000"/>
                        </a:lnSpc>
                        <a:spcAft>
                          <a:spcPts val="0"/>
                        </a:spcAft>
                      </a:pPr>
                      <a:r>
                        <a:rPr lang="ru-RU" sz="1200" dirty="0">
                          <a:effectLst/>
                          <a:latin typeface="Times New Roman" pitchFamily="18" charset="0"/>
                          <a:cs typeface="Times New Roman" pitchFamily="18" charset="0"/>
                        </a:rPr>
                        <a:t>Определяют степень соответствия поставленной цели и результатов деятельности: называют тему и задачи урока, отмечают наиболее трудные и наиболее понравившиеся эпизоды урока, высказывают оценочные суждения. Определяют степень своего продвижения к цели. Отмечают успешные ответы, интересные вопросы одноклассников, участников группы. Могут отметить продуктивную работу группы.</a:t>
                      </a:r>
                      <a:endParaRPr lang="ru-RU" sz="1200" dirty="0">
                        <a:effectLst/>
                        <a:latin typeface="Times New Roman" pitchFamily="18" charset="0"/>
                        <a:ea typeface="Times New Roman"/>
                        <a:cs typeface="Times New Roman" pitchFamily="18" charset="0"/>
                      </a:endParaRPr>
                    </a:p>
                  </a:txBody>
                  <a:tcPr marL="19167" marR="19167" marT="0" marB="0"/>
                </a:tc>
              </a:tr>
            </a:tbl>
          </a:graphicData>
        </a:graphic>
      </p:graphicFrame>
    </p:spTree>
    <p:extLst>
      <p:ext uri="{BB962C8B-B14F-4D97-AF65-F5344CB8AC3E}">
        <p14:creationId xmlns:p14="http://schemas.microsoft.com/office/powerpoint/2010/main" val="605187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575487" y="6541143"/>
            <a:ext cx="1146667" cy="1440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619672" y="1133069"/>
            <a:ext cx="6840760" cy="5078313"/>
          </a:xfrm>
          <a:prstGeom prst="rect">
            <a:avLst/>
          </a:prstGeom>
        </p:spPr>
        <p:txBody>
          <a:bodyPr wrap="square">
            <a:spAutoFit/>
          </a:bodyPr>
          <a:lstStyle/>
          <a:p>
            <a:pPr marL="342900" indent="-342900" algn="just">
              <a:buAutoNum type="arabicPeriod"/>
            </a:pPr>
            <a:r>
              <a:rPr lang="ru-RU" dirty="0" smtClean="0">
                <a:latin typeface="Times New Roman" pitchFamily="18" charset="0"/>
                <a:cs typeface="Times New Roman" pitchFamily="18" charset="0"/>
              </a:rPr>
              <a:t>Работа </a:t>
            </a:r>
            <a:r>
              <a:rPr lang="ru-RU" dirty="0">
                <a:latin typeface="Times New Roman" pitchFamily="18" charset="0"/>
                <a:cs typeface="Times New Roman" pitchFamily="18" charset="0"/>
              </a:rPr>
              <a:t>с учебной и справочной </a:t>
            </a:r>
            <a:r>
              <a:rPr lang="ru-RU" dirty="0" smtClean="0">
                <a:latin typeface="Times New Roman" pitchFamily="18" charset="0"/>
                <a:cs typeface="Times New Roman" pitchFamily="18" charset="0"/>
              </a:rPr>
              <a:t>литературой, историческими источниками.</a:t>
            </a:r>
          </a:p>
          <a:p>
            <a:pPr marL="342900" indent="-342900" algn="just">
              <a:buAutoNum type="arabicPeriod"/>
            </a:pPr>
            <a:r>
              <a:rPr lang="ru-RU" dirty="0">
                <a:latin typeface="Times New Roman" pitchFamily="18" charset="0"/>
                <a:cs typeface="Times New Roman" pitchFamily="18" charset="0"/>
              </a:rPr>
              <a:t>Составление опорных конспектов в виде плана, схемы, графика, диаграммы, рисунка и т.д. </a:t>
            </a:r>
            <a:endParaRPr lang="ru-RU" dirty="0" smtClean="0">
              <a:latin typeface="Times New Roman" pitchFamily="18" charset="0"/>
              <a:cs typeface="Times New Roman" pitchFamily="18" charset="0"/>
            </a:endParaRPr>
          </a:p>
          <a:p>
            <a:pPr marL="342900" indent="-342900" algn="just">
              <a:buAutoNum type="arabicPeriod"/>
            </a:pPr>
            <a:r>
              <a:rPr lang="ru-RU" dirty="0">
                <a:latin typeface="Times New Roman" pitchFamily="18" charset="0"/>
                <a:cs typeface="Times New Roman" pitchFamily="18" charset="0"/>
              </a:rPr>
              <a:t>Составление биографических справок – характеристик исторических личностей. </a:t>
            </a:r>
            <a:r>
              <a:rPr lang="ru-RU" dirty="0" smtClean="0">
                <a:latin typeface="Times New Roman" pitchFamily="18" charset="0"/>
                <a:cs typeface="Times New Roman" pitchFamily="18" charset="0"/>
              </a:rPr>
              <a:t> </a:t>
            </a:r>
          </a:p>
          <a:p>
            <a:pPr marL="342900" indent="-342900" algn="just">
              <a:buAutoNum type="arabicPeriod"/>
            </a:pPr>
            <a:r>
              <a:rPr lang="ru-RU" dirty="0">
                <a:latin typeface="Times New Roman" pitchFamily="18" charset="0"/>
                <a:cs typeface="Times New Roman" pitchFamily="18" charset="0"/>
              </a:rPr>
              <a:t>Работа с исторической картой. </a:t>
            </a:r>
            <a:endParaRPr lang="ru-RU" dirty="0" smtClean="0">
              <a:latin typeface="Times New Roman" pitchFamily="18" charset="0"/>
              <a:cs typeface="Times New Roman" pitchFamily="18" charset="0"/>
            </a:endParaRPr>
          </a:p>
          <a:p>
            <a:pPr marL="342900" indent="-342900" algn="just">
              <a:buAutoNum type="arabicPeriod"/>
            </a:pPr>
            <a:r>
              <a:rPr lang="ru-RU" dirty="0">
                <a:latin typeface="Times New Roman" pitchFamily="18" charset="0"/>
                <a:cs typeface="Times New Roman" pitchFamily="18" charset="0"/>
              </a:rPr>
              <a:t>Анализ исторических источников (документов). </a:t>
            </a:r>
            <a:endParaRPr lang="ru-RU" dirty="0" smtClean="0">
              <a:latin typeface="Times New Roman" pitchFamily="18" charset="0"/>
              <a:cs typeface="Times New Roman" pitchFamily="18" charset="0"/>
            </a:endParaRPr>
          </a:p>
          <a:p>
            <a:pPr marL="342900" indent="-342900" algn="just">
              <a:buAutoNum type="arabicPeriod"/>
            </a:pPr>
            <a:r>
              <a:rPr lang="ru-RU" dirty="0">
                <a:latin typeface="Times New Roman" pitchFamily="18" charset="0"/>
                <a:cs typeface="Times New Roman" pitchFamily="18" charset="0"/>
              </a:rPr>
              <a:t>Подготовка и оформление сообщения, доклада, реферата</a:t>
            </a:r>
            <a:r>
              <a:rPr lang="ru-RU" dirty="0" smtClean="0">
                <a:latin typeface="Times New Roman" pitchFamily="18" charset="0"/>
                <a:cs typeface="Times New Roman" pitchFamily="18" charset="0"/>
              </a:rPr>
              <a:t>., презентации.</a:t>
            </a:r>
          </a:p>
          <a:p>
            <a:pPr marL="342900" indent="-342900" algn="just">
              <a:buAutoNum type="arabicPeriod"/>
            </a:pPr>
            <a:r>
              <a:rPr lang="ru-RU" dirty="0">
                <a:latin typeface="Times New Roman" pitchFamily="18" charset="0"/>
                <a:cs typeface="Times New Roman" pitchFamily="18" charset="0"/>
              </a:rPr>
              <a:t>Само- и </a:t>
            </a:r>
            <a:r>
              <a:rPr lang="ru-RU" dirty="0" err="1">
                <a:latin typeface="Times New Roman" pitchFamily="18" charset="0"/>
                <a:cs typeface="Times New Roman" pitchFamily="18" charset="0"/>
              </a:rPr>
              <a:t>взаимооценка</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a:t>
            </a:r>
          </a:p>
          <a:p>
            <a:pPr marL="342900" indent="-342900" algn="just">
              <a:buAutoNum type="arabicPeriod"/>
            </a:pPr>
            <a:r>
              <a:rPr lang="ru-RU" dirty="0">
                <a:latin typeface="Times New Roman" pitchFamily="18" charset="0"/>
                <a:cs typeface="Times New Roman" pitchFamily="18" charset="0"/>
              </a:rPr>
              <a:t>Задания на образную реконструкцию исторических </a:t>
            </a:r>
            <a:r>
              <a:rPr lang="ru-RU" dirty="0" smtClean="0">
                <a:latin typeface="Times New Roman" pitchFamily="18" charset="0"/>
                <a:cs typeface="Times New Roman" pitchFamily="18" charset="0"/>
              </a:rPr>
              <a:t>фактов.</a:t>
            </a:r>
          </a:p>
          <a:p>
            <a:pPr marL="342900" indent="-342900" algn="just">
              <a:buAutoNum type="arabicPeriod"/>
            </a:pPr>
            <a:r>
              <a:rPr lang="ru-RU" dirty="0">
                <a:latin typeface="Times New Roman" pitchFamily="18" charset="0"/>
                <a:cs typeface="Times New Roman" pitchFamily="18" charset="0"/>
              </a:rPr>
              <a:t>Задания на формулирование и аргументацию личных оценочных </a:t>
            </a:r>
            <a:r>
              <a:rPr lang="ru-RU" dirty="0" smtClean="0">
                <a:latin typeface="Times New Roman" pitchFamily="18" charset="0"/>
                <a:cs typeface="Times New Roman" pitchFamily="18" charset="0"/>
              </a:rPr>
              <a:t>суждений.</a:t>
            </a:r>
          </a:p>
          <a:p>
            <a:pPr marL="342900" indent="-342900" algn="just">
              <a:buAutoNum type="arabicPeriod"/>
            </a:pPr>
            <a:r>
              <a:rPr lang="ru-RU" dirty="0">
                <a:latin typeface="Times New Roman" pitchFamily="18" charset="0"/>
                <a:cs typeface="Times New Roman" pitchFamily="18" charset="0"/>
              </a:rPr>
              <a:t>Метод «незаконченная тема». </a:t>
            </a:r>
            <a:endParaRPr lang="ru-RU" dirty="0" smtClean="0">
              <a:latin typeface="Times New Roman" pitchFamily="18" charset="0"/>
              <a:cs typeface="Times New Roman" pitchFamily="18" charset="0"/>
            </a:endParaRPr>
          </a:p>
          <a:p>
            <a:pPr marL="342900" indent="-342900" algn="just">
              <a:buFontTx/>
              <a:buAutoNum type="arabicPeriod"/>
            </a:pPr>
            <a:r>
              <a:rPr lang="ru-RU" dirty="0">
                <a:latin typeface="Times New Roman" pitchFamily="18" charset="0"/>
                <a:cs typeface="Times New Roman" pitchFamily="18" charset="0"/>
              </a:rPr>
              <a:t>Раскрытие содержание темы через различные виды творческой деятельности. </a:t>
            </a:r>
            <a:endParaRPr lang="ru-RU" dirty="0" smtClean="0">
              <a:latin typeface="Times New Roman" pitchFamily="18" charset="0"/>
              <a:cs typeface="Times New Roman" pitchFamily="18" charset="0"/>
            </a:endParaRPr>
          </a:p>
          <a:p>
            <a:pPr marL="342900" indent="-342900" algn="just">
              <a:buAutoNum type="arabicPeriod"/>
            </a:pPr>
            <a:endParaRPr lang="ru-RU" dirty="0">
              <a:latin typeface="Times New Roman" pitchFamily="18" charset="0"/>
              <a:cs typeface="Times New Roman" pitchFamily="18" charset="0"/>
            </a:endParaRPr>
          </a:p>
        </p:txBody>
      </p:sp>
      <p:sp>
        <p:nvSpPr>
          <p:cNvPr id="4" name="Прямоугольник 3"/>
          <p:cNvSpPr/>
          <p:nvPr/>
        </p:nvSpPr>
        <p:spPr>
          <a:xfrm>
            <a:off x="2280282" y="573557"/>
            <a:ext cx="4163926" cy="369332"/>
          </a:xfrm>
          <a:prstGeom prst="rect">
            <a:avLst/>
          </a:prstGeom>
        </p:spPr>
        <p:txBody>
          <a:bodyPr wrap="square">
            <a:spAutoFit/>
          </a:bodyPr>
          <a:lstStyle/>
          <a:p>
            <a:pPr algn="ctr"/>
            <a:r>
              <a:rPr lang="ru-RU" b="1" dirty="0" smtClean="0">
                <a:latin typeface="Times New Roman" pitchFamily="18" charset="0"/>
                <a:cs typeface="Times New Roman" pitchFamily="18" charset="0"/>
              </a:rPr>
              <a:t>Формы и методы работы на уроках:</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938828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Другая 75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C000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1113</Words>
  <Application>Microsoft Office PowerPoint</Application>
  <PresentationFormat>Экран (4:3)</PresentationFormat>
  <Paragraphs>185</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Times New Roman</vt:lpstr>
      <vt:lpstr>Calibri</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Геометрические фантазии</dc:title>
  <dc:creator>Фокина Лидия Петровна</dc:creator>
  <cp:keywords>Шаблон презентации</cp:keywords>
  <cp:lastModifiedBy>Наталья Николаевна Гревцева</cp:lastModifiedBy>
  <cp:revision>82</cp:revision>
  <cp:lastPrinted>2018-09-12T04:39:53Z</cp:lastPrinted>
  <dcterms:created xsi:type="dcterms:W3CDTF">2014-07-06T18:18:01Z</dcterms:created>
  <dcterms:modified xsi:type="dcterms:W3CDTF">2018-10-09T10:13:16Z</dcterms:modified>
</cp:coreProperties>
</file>