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31"/>
  </p:notesMasterIdLst>
  <p:handoutMasterIdLst>
    <p:handoutMasterId r:id="rId32"/>
  </p:handoutMasterIdLst>
  <p:sldIdLst>
    <p:sldId id="279" r:id="rId2"/>
    <p:sldId id="261" r:id="rId3"/>
    <p:sldId id="286" r:id="rId4"/>
    <p:sldId id="287" r:id="rId5"/>
    <p:sldId id="298" r:id="rId6"/>
    <p:sldId id="301" r:id="rId7"/>
    <p:sldId id="302" r:id="rId8"/>
    <p:sldId id="303" r:id="rId9"/>
    <p:sldId id="308" r:id="rId10"/>
    <p:sldId id="295" r:id="rId11"/>
    <p:sldId id="324" r:id="rId12"/>
    <p:sldId id="326" r:id="rId13"/>
    <p:sldId id="328" r:id="rId14"/>
    <p:sldId id="329" r:id="rId15"/>
    <p:sldId id="330" r:id="rId16"/>
    <p:sldId id="331" r:id="rId17"/>
    <p:sldId id="332" r:id="rId18"/>
    <p:sldId id="334" r:id="rId19"/>
    <p:sldId id="335" r:id="rId20"/>
    <p:sldId id="336" r:id="rId21"/>
    <p:sldId id="337" r:id="rId22"/>
    <p:sldId id="338" r:id="rId23"/>
    <p:sldId id="292" r:id="rId24"/>
    <p:sldId id="316" r:id="rId25"/>
    <p:sldId id="314" r:id="rId26"/>
    <p:sldId id="296" r:id="rId27"/>
    <p:sldId id="281" r:id="rId28"/>
    <p:sldId id="283" r:id="rId29"/>
    <p:sldId id="320" r:id="rId3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0F1B8DD-A979-4FB4-AD44-79DA9C09D14E}" type="datetimeFigureOut">
              <a:rPr lang="ru-RU"/>
              <a:pPr>
                <a:defRPr/>
              </a:pPr>
              <a:t>31.08.2021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DD1145-0B2E-437E-9874-BBEE9B6234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240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40994C5-5E8A-4CA7-A6A5-9D5BB3028238}" type="datetimeFigureOut">
              <a:rPr lang="ru-RU"/>
              <a:pPr>
                <a:defRPr/>
              </a:pPr>
              <a:t>31.08.2021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BB5E7D9-0294-4486-A2AD-FB367E8258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924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44C9DCC-9389-452E-9CE5-92980822812C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42851-1D76-4EC7-B998-A0A96D336AAD}" type="datetimeFigureOut">
              <a:rPr lang="ru-RU"/>
              <a:pPr>
                <a:defRPr/>
              </a:pPr>
              <a:t>31.08.2021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BCEBD-86F7-4AD6-8605-86B4F5BEDA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0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F6378-28D4-4C91-BFD6-36FD46EF406E}" type="datetimeFigureOut">
              <a:rPr lang="ru-RU"/>
              <a:pPr>
                <a:defRPr/>
              </a:pPr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B4569-7064-4423-BA69-AD22E129EE5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20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07D96-CED3-4F4E-A61C-5A69F53F15C4}" type="datetimeFigureOut">
              <a:rPr lang="ru-RU"/>
              <a:pPr>
                <a:defRPr/>
              </a:pPr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DC4F4-0AF5-49F5-B511-784514CBBC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86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FF41F-50A1-4BA1-AF07-C94D9CF47BAF}" type="datetimeFigureOut">
              <a:rPr lang="ru-RU"/>
              <a:pPr>
                <a:defRPr/>
              </a:pPr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E5690BE-7B38-45AB-91A9-DED6A1480E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76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F2F4A-76DB-40E1-9ECB-F1ED328E963A}" type="datetimeFigureOut">
              <a:rPr lang="ru-RU"/>
              <a:pPr>
                <a:defRPr/>
              </a:pPr>
              <a:t>31.08.2021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6D283-BE56-47D1-A046-A0FEF8D5C98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68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B8FB7-212F-4C0D-8CEB-76466B84BBC3}" type="datetimeFigureOut">
              <a:rPr lang="ru-RU"/>
              <a:pPr>
                <a:defRPr/>
              </a:pPr>
              <a:t>31.08.2021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E2392C5-8369-40A9-9C5C-A914A36FD0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24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8B1B4-3AD4-4674-9B21-E72A2E6321B6}" type="datetimeFigureOut">
              <a:rPr lang="ru-RU"/>
              <a:pPr>
                <a:defRPr/>
              </a:pPr>
              <a:t>31.08.2021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29F4C-C10F-4F08-ACC9-857D1780A61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8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3C8C4-CA89-41DA-B96A-5AF4AA148B93}" type="datetimeFigureOut">
              <a:rPr lang="ru-RU"/>
              <a:pPr>
                <a:defRPr/>
              </a:pPr>
              <a:t>31.08.2021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A72FE-80DA-49A6-8717-A51FB00D4E5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37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91B90-FADE-42F5-BA2E-26B021D96E77}" type="datetimeFigureOut">
              <a:rPr lang="ru-RU"/>
              <a:pPr>
                <a:defRPr/>
              </a:pPr>
              <a:t>31.08.2021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7611A-C0F3-401D-BD0F-F2B71F61799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55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2BEA3-C7EB-4D56-9FA7-086C9438A869}" type="datetimeFigureOut">
              <a:rPr lang="ru-RU"/>
              <a:pPr>
                <a:defRPr/>
              </a:pPr>
              <a:t>31.08.2021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AB6DE-E425-4D12-A67C-6F9D0E2661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81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5F44F-65CE-4D10-A15F-C5DA98665790}" type="datetimeFigureOut">
              <a:rPr lang="ru-RU"/>
              <a:pPr>
                <a:defRPr/>
              </a:pPr>
              <a:t>31.08.2021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066DF-401D-4242-A15C-8239E8BE5CA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7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C013FA-0A00-4822-8897-F7C52E5D4708}" type="datetimeFigureOut">
              <a:rPr lang="ru-RU"/>
              <a:pPr>
                <a:defRPr/>
              </a:pPr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fld id="{CD74E79D-3500-499F-939E-EC7C618EEE5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71" r:id="rId2"/>
    <p:sldLayoutId id="2147484180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81" r:id="rId9"/>
    <p:sldLayoutId id="2147484177" r:id="rId10"/>
    <p:sldLayoutId id="214748417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Подготовка обучающихся</a:t>
            </a:r>
            <a:br>
              <a:rPr lang="ru-RU" sz="6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ЕГЭ </a:t>
            </a:r>
            <a:br>
              <a:rPr lang="ru-RU" sz="6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по истории</a:t>
            </a:r>
            <a:br>
              <a:rPr lang="ru-RU" sz="6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 smtClean="0"/>
          </a:p>
        </p:txBody>
      </p:sp>
      <p:sp>
        <p:nvSpPr>
          <p:cNvPr id="7171" name="Содержимое 2"/>
          <p:cNvSpPr>
            <a:spLocks noGrp="1"/>
          </p:cNvSpPr>
          <p:nvPr>
            <p:ph sz="quarter" idx="13"/>
          </p:nvPr>
        </p:nvSpPr>
        <p:spPr>
          <a:xfrm>
            <a:off x="827088" y="5229225"/>
            <a:ext cx="8229600" cy="1647825"/>
          </a:xfrm>
        </p:spPr>
        <p:txBody>
          <a:bodyPr/>
          <a:lstStyle/>
          <a:p>
            <a:pPr algn="r" eaLnBrk="1" hangingPunct="1">
              <a:buFont typeface="Wingdings 2" pitchFamily="18" charset="2"/>
              <a:buNone/>
            </a:pPr>
            <a:r>
              <a:rPr lang="ru-RU" sz="1800" b="1" smtClean="0"/>
              <a:t>Глухова Ольга Алексеевна,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1800" b="1" smtClean="0"/>
              <a:t>учитель истории и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1800" b="1" smtClean="0"/>
              <a:t>обществознания,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1800" b="1" smtClean="0"/>
              <a:t>МБОУ «СШ № 11»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713788" cy="6264275"/>
          </a:xfrm>
        </p:spPr>
        <p:txBody>
          <a:bodyPr/>
          <a:lstStyle/>
          <a:p>
            <a:pPr marL="46037" indent="0" eaLnBrk="1" hangingPunct="1">
              <a:buFont typeface="Georgia" pitchFamily="18" charset="0"/>
              <a:buNone/>
              <a:defRPr/>
            </a:pPr>
            <a:endParaRPr lang="ru-RU" dirty="0" smtClean="0"/>
          </a:p>
          <a:p>
            <a:pPr marL="46037" indent="0" eaLnBrk="1" hangingPunct="1">
              <a:buFont typeface="Georgia" pitchFamily="18" charset="0"/>
              <a:buNone/>
              <a:defRPr/>
            </a:pPr>
            <a:r>
              <a:rPr lang="ru-RU" sz="3200" b="1" u="sng" dirty="0" smtClean="0">
                <a:solidFill>
                  <a:srgbClr val="FF0000"/>
                </a:solidFill>
              </a:rPr>
              <a:t>АЛГОРИТМ ВЫПОЛНЕНИЯ ЗАДАНИЙ 20-22</a:t>
            </a:r>
            <a:endParaRPr lang="ru-RU" sz="3200" b="1" u="sng" dirty="0" smtClean="0"/>
          </a:p>
          <a:p>
            <a:pPr eaLnBrk="1" hangingPunct="1">
              <a:defRPr/>
            </a:pPr>
            <a:endParaRPr lang="ru-RU" sz="3200" b="1" dirty="0" smtClean="0"/>
          </a:p>
          <a:p>
            <a:pPr eaLnBrk="1" hangingPunct="1">
              <a:defRPr/>
            </a:pPr>
            <a:r>
              <a:rPr lang="ru-RU" sz="3200" b="1" dirty="0" smtClean="0"/>
              <a:t>1. </a:t>
            </a:r>
            <a:r>
              <a:rPr lang="ru-RU" sz="3200" b="1" dirty="0"/>
              <a:t>П</a:t>
            </a:r>
            <a:r>
              <a:rPr lang="ru-RU" sz="3200" b="1" dirty="0" smtClean="0"/>
              <a:t>рочитать задание и требования к его выполнению. </a:t>
            </a:r>
          </a:p>
          <a:p>
            <a:pPr eaLnBrk="1" hangingPunct="1">
              <a:defRPr/>
            </a:pPr>
            <a:r>
              <a:rPr lang="ru-RU" sz="3200" b="1" dirty="0" smtClean="0"/>
              <a:t>2. Внимательно прочитать текст, обратить внимание на название и вид документа </a:t>
            </a:r>
          </a:p>
          <a:p>
            <a:pPr eaLnBrk="1" hangingPunct="1">
              <a:defRPr/>
            </a:pPr>
            <a:r>
              <a:rPr lang="ru-RU" sz="3200" b="1" dirty="0" smtClean="0"/>
              <a:t>3. Выделять маркеры, позволяющие провести атрибуцию источника.</a:t>
            </a:r>
          </a:p>
          <a:p>
            <a:pPr eaLnBrk="1" hangingPunct="1">
              <a:defRPr/>
            </a:pPr>
            <a:endParaRPr lang="ru-RU" sz="2400" b="1" dirty="0" smtClean="0"/>
          </a:p>
          <a:p>
            <a:pPr eaLnBrk="1" hangingPunct="1">
              <a:defRPr/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3200" b="1" u="sng" dirty="0" smtClean="0">
                <a:solidFill>
                  <a:srgbClr val="FF0000"/>
                </a:solidFill>
              </a:rPr>
              <a:t>В задании 20 определить объект атрибуции: </a:t>
            </a:r>
          </a:p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3200" b="1" u="sng" dirty="0" smtClean="0">
                <a:solidFill>
                  <a:srgbClr val="FF0000"/>
                </a:solidFill>
              </a:rPr>
              <a:t>источник или факт, ставший предметом обсуждения</a:t>
            </a:r>
          </a:p>
          <a:p>
            <a:pPr lvl="1"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Выяснить что нужно </a:t>
            </a:r>
            <a:r>
              <a:rPr lang="ru-RU" sz="2800" dirty="0" smtClean="0">
                <a:solidFill>
                  <a:schemeClr val="tx1"/>
                </a:solidFill>
              </a:rPr>
              <a:t>!</a:t>
            </a:r>
          </a:p>
          <a:p>
            <a:pPr lvl="1" eaLnBrk="1" hangingPunct="1">
              <a:defRPr/>
            </a:pPr>
            <a:r>
              <a:rPr lang="ru-RU" sz="2800" b="1" dirty="0" smtClean="0"/>
              <a:t>Выделить  слова и выражения! </a:t>
            </a:r>
          </a:p>
          <a:p>
            <a:pPr lvl="1" eaLnBrk="1" hangingPunct="1">
              <a:defRPr/>
            </a:pPr>
            <a:r>
              <a:rPr lang="ru-RU" sz="2800" b="1" dirty="0" smtClean="0"/>
              <a:t>Проанализировать и обобщить слова-подсказки</a:t>
            </a:r>
          </a:p>
          <a:p>
            <a:pPr lvl="1" eaLnBrk="1" hangingPunct="1">
              <a:defRPr/>
            </a:pPr>
            <a:r>
              <a:rPr lang="ru-RU" sz="2800" b="1" dirty="0"/>
              <a:t>С</a:t>
            </a:r>
            <a:r>
              <a:rPr lang="ru-RU" sz="2800" b="1" dirty="0" smtClean="0"/>
              <a:t>формулировать краткие характеристики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9144000" cy="6048375"/>
          </a:xfrm>
        </p:spPr>
        <p:txBody>
          <a:bodyPr/>
          <a:lstStyle/>
          <a:p>
            <a:pPr marL="44450" indent="0" algn="ctr"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sz="2800" b="1" u="sng" smtClean="0">
                <a:solidFill>
                  <a:srgbClr val="FF0000"/>
                </a:solidFill>
              </a:rPr>
              <a:t>В задании 21 -22 определить, какие сведения и в каком количестве требуется привести в ответе ( можно подчеркнуть в тексте задания и пронумеровать заданные действия)</a:t>
            </a:r>
          </a:p>
          <a:p>
            <a:pPr lvl="1" eaLnBrk="1" hangingPunct="1">
              <a:lnSpc>
                <a:spcPct val="90000"/>
              </a:lnSpc>
            </a:pPr>
            <a:endParaRPr lang="ru-RU" sz="2800" b="1" smtClean="0"/>
          </a:p>
          <a:p>
            <a:pPr lvl="1" eaLnBrk="1" hangingPunct="1">
              <a:lnSpc>
                <a:spcPct val="90000"/>
              </a:lnSpc>
            </a:pPr>
            <a:r>
              <a:rPr lang="ru-RU" sz="2800" b="1" smtClean="0"/>
              <a:t>Выяснить источник информации, обобщить </a:t>
            </a:r>
          </a:p>
          <a:p>
            <a:pPr lvl="1" eaLnBrk="1" hangingPunct="1">
              <a:lnSpc>
                <a:spcPct val="90000"/>
              </a:lnSpc>
            </a:pPr>
            <a:endParaRPr lang="ru-RU" sz="2800" b="1" smtClean="0"/>
          </a:p>
          <a:p>
            <a:pPr lvl="2" eaLnBrk="1" hangingPunct="1">
              <a:lnSpc>
                <a:spcPct val="90000"/>
              </a:lnSpc>
            </a:pPr>
            <a:r>
              <a:rPr lang="ru-RU" sz="2800" b="1" smtClean="0"/>
              <a:t>На основе анализа документа </a:t>
            </a:r>
          </a:p>
          <a:p>
            <a:pPr lvl="2" eaLnBrk="1" hangingPunct="1">
              <a:lnSpc>
                <a:spcPct val="90000"/>
              </a:lnSpc>
            </a:pPr>
            <a:endParaRPr lang="ru-RU" sz="2800" b="1" smtClean="0"/>
          </a:p>
          <a:p>
            <a:pPr lvl="2" eaLnBrk="1" hangingPunct="1">
              <a:lnSpc>
                <a:spcPct val="90000"/>
              </a:lnSpc>
            </a:pPr>
            <a:r>
              <a:rPr lang="ru-RU" sz="2800" b="1" smtClean="0"/>
              <a:t>На основе контекстных знаний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marL="46037" indent="0" eaLnBrk="1" hangingPunct="1">
              <a:buFont typeface="Georgia" pitchFamily="18" charset="0"/>
              <a:buNone/>
              <a:defRPr/>
            </a:pPr>
            <a:r>
              <a:rPr lang="ru-RU" sz="2800" b="1" dirty="0" smtClean="0"/>
              <a:t>Задание 20 </a:t>
            </a:r>
            <a:r>
              <a:rPr lang="ru-RU" dirty="0" smtClean="0"/>
              <a:t>– укажите </a:t>
            </a:r>
            <a:r>
              <a:rPr lang="ru-RU" b="1" u="sng" dirty="0" smtClean="0"/>
              <a:t>хронологические рамки,</a:t>
            </a:r>
            <a:r>
              <a:rPr lang="ru-RU" dirty="0" smtClean="0"/>
              <a:t> </a:t>
            </a:r>
            <a:r>
              <a:rPr lang="ru-RU" b="1" u="sng" dirty="0" smtClean="0"/>
              <a:t>название периода</a:t>
            </a:r>
            <a:r>
              <a:rPr lang="ru-RU" dirty="0" smtClean="0"/>
              <a:t>, когда было принято постановление, </a:t>
            </a:r>
            <a:r>
              <a:rPr lang="ru-RU" b="1" u="sng" dirty="0" smtClean="0"/>
              <a:t>фамилию руководителя СССР</a:t>
            </a:r>
            <a:r>
              <a:rPr lang="ru-RU" dirty="0" smtClean="0"/>
              <a:t> в этот период (тройная атрибуция документа)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25" y="333375"/>
            <a:ext cx="14398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9925" y="2924175"/>
            <a:ext cx="1800225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4365625"/>
            <a:ext cx="230505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2200"/>
              <a:t>Из Постановления ЦК ВКП (б) о журналах «Звезда» и «Ленинград»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/>
              <a:t>В журнале «Звезда» и «Ленинград» за последнее время… появилось много </a:t>
            </a:r>
            <a:r>
              <a:rPr lang="ru-RU" sz="3000" b="1" u="sng"/>
              <a:t>безыдейных, идеологически вредных произведений.</a:t>
            </a:r>
            <a:r>
              <a:rPr lang="ru-RU" sz="3000"/>
              <a:t> Грубой ошибкой «Звезды» является предоставление литературной трибуны писателю </a:t>
            </a:r>
            <a:r>
              <a:rPr lang="ru-RU" sz="3000" b="1" u="sng"/>
              <a:t>Зощенко</a:t>
            </a:r>
            <a:r>
              <a:rPr lang="ru-RU" sz="3000"/>
              <a:t>, произведения которого </a:t>
            </a:r>
            <a:r>
              <a:rPr lang="ru-RU" sz="3000" b="1" u="sng"/>
              <a:t>чужды советской литературе…</a:t>
            </a:r>
            <a:r>
              <a:rPr lang="ru-RU" sz="3000"/>
              <a:t> Известно, что Зощенко давно специализировался на писании пустых, бессодержательных и пошлых вещей, на проповеди </a:t>
            </a:r>
            <a:r>
              <a:rPr lang="ru-RU" sz="3000" b="1" u="sng"/>
              <a:t>гнилой безыдейности, пошлости и аполитичности</a:t>
            </a:r>
            <a:r>
              <a:rPr lang="ru-RU" sz="3000"/>
              <a:t>, рассчитанных на то, чтобы дезорганизовать нашу молодежь и отравить ее сознание.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ru-RU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0" y="765175"/>
            <a:ext cx="8172450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/>
              <a:t>Плохо ведется журнал «Ленинград», который постоянно предоставлял свои страницы для </a:t>
            </a:r>
            <a:r>
              <a:rPr lang="ru-RU" sz="3000" b="1" u="sng"/>
              <a:t>пошлых и клеветнических произведений</a:t>
            </a:r>
            <a:r>
              <a:rPr lang="ru-RU" sz="3000"/>
              <a:t> Зощенко, для пустых и аполитичных стихотворений </a:t>
            </a:r>
            <a:r>
              <a:rPr lang="ru-RU" sz="3000" b="1" u="sng"/>
              <a:t>Ахматовой.</a:t>
            </a:r>
            <a:r>
              <a:rPr lang="ru-RU" sz="3000"/>
              <a:t> Как и редакция «Звезды», редакция «Ленинграда» допустила крупные ошибки, опубликовав ряд произведений, проникнутых </a:t>
            </a:r>
            <a:r>
              <a:rPr lang="ru-RU" sz="3000" b="1" u="sng"/>
              <a:t>духом низкопоклонства по отношению ко всему иностранному</a:t>
            </a:r>
            <a:r>
              <a:rPr lang="ru-RU" sz="3000"/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8913"/>
            <a:ext cx="8229600" cy="5976937"/>
          </a:xfrm>
        </p:spPr>
        <p:txBody>
          <a:bodyPr/>
          <a:lstStyle/>
          <a:p>
            <a:pPr marL="46037" indent="0" eaLnBrk="1" hangingPunct="1">
              <a:buFont typeface="Georgia" pitchFamily="18" charset="0"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Ответ на задание 20</a:t>
            </a:r>
          </a:p>
          <a:p>
            <a:pPr eaLnBrk="1" hangingPunct="1">
              <a:defRPr/>
            </a:pPr>
            <a:r>
              <a:rPr lang="ru-RU" sz="2600" dirty="0" smtClean="0"/>
              <a:t>Хронологические рамки – </a:t>
            </a:r>
            <a:r>
              <a:rPr lang="ru-RU" sz="2600" b="1" u="sng" dirty="0" smtClean="0"/>
              <a:t>1945-1953 </a:t>
            </a:r>
            <a:r>
              <a:rPr lang="ru-RU" sz="2600" dirty="0" smtClean="0"/>
              <a:t>(Постановление было опубликовано  14 августа 1946 г.)</a:t>
            </a:r>
          </a:p>
          <a:p>
            <a:pPr eaLnBrk="1" hangingPunct="1">
              <a:defRPr/>
            </a:pPr>
            <a:r>
              <a:rPr lang="ru-RU" sz="2600" dirty="0" smtClean="0"/>
              <a:t>Название периода:</a:t>
            </a:r>
          </a:p>
          <a:p>
            <a:pPr lvl="1" eaLnBrk="1" hangingPunct="1">
              <a:defRPr/>
            </a:pPr>
            <a:r>
              <a:rPr lang="ru-RU" sz="2200" dirty="0" smtClean="0"/>
              <a:t>Первые годы после окончания ВОВ</a:t>
            </a:r>
          </a:p>
          <a:p>
            <a:pPr lvl="1" eaLnBrk="1" hangingPunct="1">
              <a:defRPr/>
            </a:pPr>
            <a:r>
              <a:rPr lang="ru-RU" sz="2200" u="sng" dirty="0" smtClean="0"/>
              <a:t>Последние годы сталинского правления</a:t>
            </a:r>
          </a:p>
          <a:p>
            <a:pPr lvl="1" eaLnBrk="1" hangingPunct="1">
              <a:defRPr/>
            </a:pPr>
            <a:r>
              <a:rPr lang="ru-RU" sz="2200" dirty="0" smtClean="0"/>
              <a:t>Начальный период «холодной войны»</a:t>
            </a:r>
          </a:p>
          <a:p>
            <a:pPr lvl="1" eaLnBrk="1" hangingPunct="1">
              <a:defRPr/>
            </a:pPr>
            <a:r>
              <a:rPr lang="ru-RU" sz="2200" dirty="0" smtClean="0"/>
              <a:t>Период восстановления народного хозяйства после ВОВ</a:t>
            </a:r>
          </a:p>
          <a:p>
            <a:pPr eaLnBrk="1" hangingPunct="1">
              <a:defRPr/>
            </a:pPr>
            <a:r>
              <a:rPr lang="ru-RU" sz="2600" dirty="0" smtClean="0"/>
              <a:t>Фамилия руководителя- </a:t>
            </a:r>
            <a:r>
              <a:rPr lang="ru-RU" sz="2600" b="1" u="sng" dirty="0" smtClean="0"/>
              <a:t>Сталин И.В.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eaLnBrk="1" hangingPunct="1"/>
            <a:r>
              <a:rPr lang="ru-RU" sz="2800" b="1" smtClean="0"/>
              <a:t>Задание 21 </a:t>
            </a:r>
            <a:r>
              <a:rPr lang="ru-RU" smtClean="0"/>
              <a:t>– какие </a:t>
            </a:r>
            <a:r>
              <a:rPr lang="ru-RU" b="1" u="sng" smtClean="0"/>
              <a:t>обвинения </a:t>
            </a:r>
            <a:r>
              <a:rPr lang="ru-RU" smtClean="0"/>
              <a:t>были выдвинуты в постановлении </a:t>
            </a:r>
            <a:r>
              <a:rPr lang="ru-RU" b="1" u="sng" smtClean="0"/>
              <a:t>редакциям журналов</a:t>
            </a:r>
            <a:r>
              <a:rPr lang="ru-RU" smtClean="0"/>
              <a:t> и </a:t>
            </a:r>
            <a:r>
              <a:rPr lang="ru-RU" b="1" u="sng" smtClean="0"/>
              <a:t>писателям</a:t>
            </a:r>
            <a:r>
              <a:rPr lang="ru-RU" smtClean="0"/>
              <a:t>. Назовите не менее </a:t>
            </a:r>
            <a:r>
              <a:rPr lang="ru-RU" b="1" u="sng" smtClean="0"/>
              <a:t>трех</a:t>
            </a:r>
            <a:r>
              <a:rPr lang="ru-RU" smtClean="0"/>
              <a:t> положений (обвинений).</a:t>
            </a:r>
          </a:p>
          <a:p>
            <a:pPr eaLnBrk="1" hangingPunct="1"/>
            <a:endParaRPr lang="ru-RU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25" y="333375"/>
            <a:ext cx="14398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088" y="4005263"/>
            <a:ext cx="1620837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4375" y="3162300"/>
            <a:ext cx="1258888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2200"/>
              <a:t>Из Постановления ЦК ВКП (б) о журналах «Звезда» и «Ленинград»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/>
              <a:t>В журнале «Звезда» и «Ленинград» за последнее время… появилось много </a:t>
            </a:r>
            <a:r>
              <a:rPr lang="ru-RU" sz="3000">
                <a:solidFill>
                  <a:srgbClr val="660066"/>
                </a:solidFill>
              </a:rPr>
              <a:t>(1)</a:t>
            </a:r>
            <a:r>
              <a:rPr lang="ru-RU" sz="3000"/>
              <a:t> </a:t>
            </a:r>
            <a:r>
              <a:rPr lang="ru-RU" sz="3000" b="1" u="sng"/>
              <a:t>безыдейных, идеологически вредных произведений.</a:t>
            </a:r>
            <a:r>
              <a:rPr lang="ru-RU" sz="3000"/>
              <a:t> Грубой ошибкой «Звезды» является </a:t>
            </a:r>
            <a:r>
              <a:rPr lang="ru-RU" sz="3000">
                <a:solidFill>
                  <a:srgbClr val="660066"/>
                </a:solidFill>
              </a:rPr>
              <a:t>(2)</a:t>
            </a:r>
            <a:r>
              <a:rPr lang="ru-RU" sz="3000"/>
              <a:t> предоставление литературной трибуны писателю </a:t>
            </a:r>
            <a:r>
              <a:rPr lang="ru-RU" sz="3000" b="1" u="sng"/>
              <a:t>Зощенко</a:t>
            </a:r>
            <a:r>
              <a:rPr lang="ru-RU" sz="3000"/>
              <a:t>, произведения которого </a:t>
            </a:r>
            <a:r>
              <a:rPr lang="ru-RU" sz="3000">
                <a:solidFill>
                  <a:srgbClr val="660066"/>
                </a:solidFill>
              </a:rPr>
              <a:t>(3)</a:t>
            </a:r>
            <a:r>
              <a:rPr lang="ru-RU" sz="3000"/>
              <a:t> </a:t>
            </a:r>
            <a:r>
              <a:rPr lang="ru-RU" sz="3000" b="1" u="sng"/>
              <a:t>чужды советской литературе…</a:t>
            </a:r>
            <a:r>
              <a:rPr lang="ru-RU" sz="3000"/>
              <a:t> Известно, что </a:t>
            </a:r>
            <a:r>
              <a:rPr lang="ru-RU" sz="3000">
                <a:solidFill>
                  <a:srgbClr val="660066"/>
                </a:solidFill>
              </a:rPr>
              <a:t>(4)</a:t>
            </a:r>
            <a:r>
              <a:rPr lang="ru-RU" sz="3000"/>
              <a:t> Зощенко давно специализировался на писании пустых, бессодержательных и пошлых вещей, на проповеди </a:t>
            </a:r>
            <a:r>
              <a:rPr lang="ru-RU" sz="3000" b="1" u="sng"/>
              <a:t>гнилой безыдейности, пошлости и аполитичности</a:t>
            </a:r>
            <a:r>
              <a:rPr lang="ru-RU" sz="3000"/>
              <a:t>, рассчитанных на то, чтобы </a:t>
            </a:r>
            <a:r>
              <a:rPr lang="ru-RU" sz="3000">
                <a:solidFill>
                  <a:srgbClr val="660066"/>
                </a:solidFill>
              </a:rPr>
              <a:t>(5)</a:t>
            </a:r>
            <a:r>
              <a:rPr lang="ru-RU" sz="3000"/>
              <a:t> дезорганизовать нашу молодежь и отравить ее сознание.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ru-RU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765175"/>
            <a:ext cx="8172450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ru-RU" sz="3000"/>
              <a:t>Плохо ведется журнал «Ленинград», который </a:t>
            </a:r>
            <a:r>
              <a:rPr lang="ru-RU" sz="3000">
                <a:solidFill>
                  <a:srgbClr val="660066"/>
                </a:solidFill>
              </a:rPr>
              <a:t>(6)</a:t>
            </a:r>
            <a:r>
              <a:rPr lang="ru-RU" sz="3000"/>
              <a:t> постоянно предоставлял свои страницы для </a:t>
            </a:r>
            <a:r>
              <a:rPr lang="ru-RU" sz="3000">
                <a:solidFill>
                  <a:srgbClr val="660066"/>
                </a:solidFill>
              </a:rPr>
              <a:t>(7)</a:t>
            </a:r>
            <a:r>
              <a:rPr lang="ru-RU" sz="3000"/>
              <a:t> </a:t>
            </a:r>
            <a:r>
              <a:rPr lang="ru-RU" sz="3000" b="1" u="sng"/>
              <a:t>пошлых и клеветнических произведений</a:t>
            </a:r>
            <a:r>
              <a:rPr lang="ru-RU" sz="3000"/>
              <a:t> Зощенко, для </a:t>
            </a:r>
            <a:r>
              <a:rPr lang="ru-RU" sz="3000">
                <a:solidFill>
                  <a:srgbClr val="660066"/>
                </a:solidFill>
              </a:rPr>
              <a:t>(8)</a:t>
            </a:r>
            <a:r>
              <a:rPr lang="ru-RU" sz="3000"/>
              <a:t> пустых и аполитичных стихотворений </a:t>
            </a:r>
            <a:r>
              <a:rPr lang="ru-RU" sz="3000" b="1" u="sng"/>
              <a:t>Ахматовой.</a:t>
            </a:r>
            <a:r>
              <a:rPr lang="ru-RU" sz="3000"/>
              <a:t> Как и редакция «Звезды», редакция «Ленинграда» допустила крупные ошибки, </a:t>
            </a:r>
            <a:r>
              <a:rPr lang="ru-RU" sz="3000">
                <a:solidFill>
                  <a:srgbClr val="660066"/>
                </a:solidFill>
              </a:rPr>
              <a:t>(9)</a:t>
            </a:r>
            <a:r>
              <a:rPr lang="ru-RU" sz="3000"/>
              <a:t> опубликовав ряд произведений, проникнутых </a:t>
            </a:r>
            <a:r>
              <a:rPr lang="ru-RU" sz="3000" b="1" u="sng"/>
              <a:t>духом низкопоклонства по отношению ко всему иностранному</a:t>
            </a:r>
            <a:r>
              <a:rPr lang="ru-RU" sz="3000"/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u="sng" dirty="0" smtClean="0">
                <a:solidFill>
                  <a:srgbClr val="FF0000"/>
                </a:solidFill>
              </a:rPr>
              <a:t>Этапы работы:</a:t>
            </a:r>
            <a:r>
              <a:rPr lang="ru-RU" u="sng" dirty="0" smtClean="0">
                <a:solidFill>
                  <a:srgbClr val="FF0000"/>
                </a:solidFill>
              </a:rPr>
              <a:t/>
            </a:r>
            <a:br>
              <a:rPr lang="ru-RU" u="sng" dirty="0" smtClean="0">
                <a:solidFill>
                  <a:srgbClr val="FF0000"/>
                </a:solidFill>
              </a:rPr>
            </a:br>
            <a:r>
              <a:rPr lang="ru-RU" u="sng" dirty="0" smtClean="0"/>
              <a:t/>
            </a:r>
            <a:br>
              <a:rPr lang="ru-RU" u="sng" dirty="0" smtClean="0"/>
            </a:br>
            <a:endParaRPr lang="ru-RU" u="sng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13"/>
          </p:nvPr>
        </p:nvSpPr>
        <p:spPr>
          <a:xfrm>
            <a:off x="107950" y="908050"/>
            <a:ext cx="8928100" cy="5761038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b="1" i="1" u="sng" dirty="0" smtClean="0"/>
              <a:t>I </a:t>
            </a:r>
            <a:r>
              <a:rPr lang="ru-RU" b="1" i="1" u="sng" dirty="0" smtClean="0"/>
              <a:t>Блок: </a:t>
            </a:r>
            <a:r>
              <a:rPr lang="ru-RU" b="1" u="sng" dirty="0" smtClean="0"/>
              <a:t>Информационный</a:t>
            </a:r>
          </a:p>
          <a:p>
            <a:pPr eaLnBrk="1" hangingPunct="1">
              <a:defRPr/>
            </a:pPr>
            <a:r>
              <a:rPr lang="ru-RU" b="1" dirty="0" smtClean="0"/>
              <a:t>1 этап</a:t>
            </a:r>
            <a:r>
              <a:rPr lang="ru-RU" dirty="0" smtClean="0"/>
              <a:t>:  форма проведения, время, ресурсы </a:t>
            </a:r>
          </a:p>
          <a:p>
            <a:pPr eaLnBrk="1" hangingPunct="1">
              <a:defRPr/>
            </a:pPr>
            <a:r>
              <a:rPr lang="ru-RU" sz="2000" b="1" i="1" dirty="0" smtClean="0">
                <a:cs typeface="Times New Roman" pitchFamily="18" charset="0"/>
              </a:rPr>
              <a:t>2  </a:t>
            </a:r>
            <a:r>
              <a:rPr lang="ru-RU" sz="2000" b="1" i="1" dirty="0">
                <a:cs typeface="Times New Roman" pitchFamily="18" charset="0"/>
              </a:rPr>
              <a:t>этап</a:t>
            </a:r>
            <a:r>
              <a:rPr lang="ru-RU" sz="2000" dirty="0">
                <a:cs typeface="Times New Roman" pitchFamily="18" charset="0"/>
              </a:rPr>
              <a:t>: </a:t>
            </a:r>
            <a:r>
              <a:rPr lang="ru-RU" sz="2000" b="1" dirty="0"/>
              <a:t>к</a:t>
            </a:r>
            <a:r>
              <a:rPr lang="ru-RU" sz="2000" b="1" dirty="0" smtClean="0"/>
              <a:t>одификатор, спецификация, Демонстрационный </a:t>
            </a:r>
            <a:r>
              <a:rPr lang="ru-RU" sz="2000" b="1" dirty="0"/>
              <a:t>вариант </a:t>
            </a:r>
            <a:endParaRPr lang="ru-RU" sz="2000" b="1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000" b="1" i="1" dirty="0">
                <a:cs typeface="Times New Roman" pitchFamily="18" charset="0"/>
              </a:rPr>
              <a:t>3 этап</a:t>
            </a:r>
            <a:r>
              <a:rPr lang="ru-RU" sz="2000" dirty="0">
                <a:cs typeface="Times New Roman" pitchFamily="18" charset="0"/>
              </a:rPr>
              <a:t>: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конкретизация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II</a:t>
            </a:r>
            <a:r>
              <a:rPr lang="ru-RU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блок Практический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4 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этап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: практическая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работа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Georgia" pitchFamily="18" charset="0"/>
              <a:buNone/>
              <a:defRPr/>
            </a:pPr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5 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этап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: к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онтроль,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критерии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оценивания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6 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этап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: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проверка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самоанализ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, работа над ошибками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.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en-US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III</a:t>
            </a:r>
            <a:r>
              <a:rPr lang="ru-RU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блок Контроль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7 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этап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: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пробный экзамен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8</a:t>
            </a:r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этап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: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повторный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пробный экзамен, сравнительный анализ, выявление пробелов по блокам, видам заданий.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9</a:t>
            </a:r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этап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:  к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онсультация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по ликвидации пробелов знаний.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46037" indent="0" eaLnBrk="1" hangingPunct="1">
              <a:buFont typeface="Georgia" pitchFamily="18" charset="0"/>
              <a:buNone/>
              <a:defRPr/>
            </a:pPr>
            <a:endParaRPr lang="ru-RU" sz="2000" b="1" dirty="0" smtClean="0"/>
          </a:p>
          <a:p>
            <a:pPr eaLnBrk="1" hangingPunct="1">
              <a:defRPr/>
            </a:pPr>
            <a:endParaRPr lang="ru-RU" sz="2000" b="1" dirty="0"/>
          </a:p>
          <a:p>
            <a:pPr eaLnBrk="1" hangingPunct="1">
              <a:defRPr/>
            </a:pPr>
            <a:endParaRPr lang="ru-RU" dirty="0" smtClean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404813"/>
            <a:ext cx="8642350" cy="6119812"/>
          </a:xfrm>
        </p:spPr>
        <p:txBody>
          <a:bodyPr/>
          <a:lstStyle/>
          <a:p>
            <a:pPr marL="46037" indent="0" eaLnBrk="1" hangingPunct="1">
              <a:lnSpc>
                <a:spcPct val="90000"/>
              </a:lnSpc>
              <a:buFont typeface="Georgia" pitchFamily="18" charset="0"/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Ответ на задание 21 </a:t>
            </a:r>
            <a:r>
              <a:rPr lang="ru-RU" sz="2800" b="1" dirty="0" smtClean="0"/>
              <a:t>–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Обвинение в адрес писателей – (3, 4, 7, 8) произведения аполитичны, безыдейны, пусты и бессодержательны, клевещут на действительность, чужды советской литературе.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Обвинение в адрес журналов – (1, 2, 6, 9) постоянно «предоставляли трибуну», печатали произведения «вредных писателей»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Обвинения и писателям и журналам – (5) отравляли сознание советской молодежи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1075"/>
            <a:ext cx="8229600" cy="5761038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</a:rPr>
              <a:t>Задание 22 </a:t>
            </a:r>
            <a:r>
              <a:rPr lang="ru-RU" sz="2800" smtClean="0"/>
              <a:t>– На основе текста и знаний по истории назовите не менее </a:t>
            </a:r>
            <a:r>
              <a:rPr lang="ru-RU" sz="2800" b="1" u="sng" smtClean="0"/>
              <a:t>двух причин принятия данного постановления</a:t>
            </a:r>
            <a:r>
              <a:rPr lang="ru-RU" sz="2800" smtClean="0"/>
              <a:t>.</a:t>
            </a:r>
          </a:p>
          <a:p>
            <a:pPr eaLnBrk="1" hangingPunct="1"/>
            <a:endParaRPr lang="ru-RU" sz="2800" smtClean="0"/>
          </a:p>
        </p:txBody>
      </p:sp>
      <p:pic>
        <p:nvPicPr>
          <p:cNvPr id="28675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750" y="2501900"/>
            <a:ext cx="1258888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5516563"/>
            <a:ext cx="1620837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404813"/>
            <a:ext cx="8507412" cy="6264275"/>
          </a:xfrm>
        </p:spPr>
        <p:txBody>
          <a:bodyPr/>
          <a:lstStyle/>
          <a:p>
            <a:pPr marL="46037" indent="0"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Ответ на задание 22 –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200" dirty="0" smtClean="0"/>
              <a:t>Писатели-антисоветчики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200" dirty="0" smtClean="0"/>
              <a:t>Их рассказы и стихи клевещут на советскую действительность, способствуют Западу в растлении советской молодежи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200" dirty="0" smtClean="0"/>
              <a:t>В редакциях журналов сидят политически близорукие люди, не понимающие враждебной сущности творчества указанных писателей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200" dirty="0" smtClean="0"/>
              <a:t>В мире разгорается новая война и нужно быть бдительными к проискам врагов.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3400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260350"/>
            <a:ext cx="8424863" cy="6264275"/>
          </a:xfrm>
        </p:spPr>
        <p:txBody>
          <a:bodyPr/>
          <a:lstStyle/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2000" b="1" u="sng" dirty="0" smtClean="0">
                <a:solidFill>
                  <a:srgbClr val="FF0000"/>
                </a:solidFill>
              </a:rPr>
              <a:t>Методика работы с историческим источником на уроках должна быть сосредоточена на формировании умений:  </a:t>
            </a:r>
          </a:p>
          <a:p>
            <a:pPr eaLnBrk="1" hangingPunct="1">
              <a:defRPr/>
            </a:pPr>
            <a:r>
              <a:rPr lang="ru-RU" sz="1600" b="1" dirty="0" smtClean="0"/>
              <a:t>Определять главную идею текста. </a:t>
            </a:r>
          </a:p>
          <a:p>
            <a:pPr eaLnBrk="1" hangingPunct="1">
              <a:defRPr/>
            </a:pPr>
            <a:r>
              <a:rPr lang="ru-RU" sz="1600" b="1" dirty="0" smtClean="0"/>
              <a:t>Определять главные вопросы содержания первоисточника (план текста). </a:t>
            </a:r>
          </a:p>
          <a:p>
            <a:pPr eaLnBrk="1" hangingPunct="1">
              <a:defRPr/>
            </a:pPr>
            <a:r>
              <a:rPr lang="ru-RU" sz="1600" b="1" dirty="0" smtClean="0"/>
              <a:t>Делать выводы о его информационной ценности: определить, как его целесообразно изучать - целиком или выборочно.  </a:t>
            </a:r>
          </a:p>
          <a:p>
            <a:pPr eaLnBrk="1" hangingPunct="1">
              <a:defRPr/>
            </a:pPr>
            <a:r>
              <a:rPr lang="ru-RU" sz="1600" b="1" dirty="0" smtClean="0"/>
              <a:t>Формулировать свои цели обращения к источнику. </a:t>
            </a:r>
          </a:p>
          <a:p>
            <a:pPr eaLnBrk="1" hangingPunct="1">
              <a:defRPr/>
            </a:pPr>
            <a:r>
              <a:rPr lang="ru-RU" sz="1600" b="1" dirty="0" smtClean="0"/>
              <a:t>Формулировать круг вопросов, которые порождает источник </a:t>
            </a:r>
          </a:p>
          <a:p>
            <a:pPr eaLnBrk="1" hangingPunct="1">
              <a:defRPr/>
            </a:pPr>
            <a:r>
              <a:rPr lang="ru-RU" sz="1600" b="1" dirty="0" smtClean="0"/>
              <a:t>Анализа содержания текста (внутренняя критика источника): А) оценивать излагаемые факты: их полноту, конкретность, объективность, достоверность; Б) делать выводы о степени доверия к источнику; В) анализа приводимых автором оценок (выводов): их обоснованности, всесторонности, объективности, полноты, глубины; Г) выражать свое отношение к оценкам автора источника, Д) обосновывать свое мнение  </a:t>
            </a:r>
          </a:p>
          <a:p>
            <a:pPr eaLnBrk="1" hangingPunct="1">
              <a:defRPr/>
            </a:pPr>
            <a:r>
              <a:rPr lang="ru-RU" sz="1600" b="1" dirty="0" smtClean="0"/>
              <a:t>Определять значение источника: при изучении каких проблем истории он может быть использован; какова, степень уникальности и достоверности приводимых сведений; где и как можно его использовать в своей учебной деятельности (на уроках, при подготовке докладов, рефератов и т.д.). </a:t>
            </a:r>
          </a:p>
          <a:p>
            <a:pPr eaLnBrk="1" hangingPunct="1">
              <a:defRPr/>
            </a:pPr>
            <a:r>
              <a:rPr lang="ru-RU" sz="1600" b="1" dirty="0" smtClean="0"/>
              <a:t>Делать выписки из текста или составлять конспект изученного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260350"/>
            <a:ext cx="8280400" cy="6192838"/>
          </a:xfrm>
        </p:spPr>
        <p:txBody>
          <a:bodyPr/>
          <a:lstStyle/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2800" b="1" u="sng" dirty="0" smtClean="0">
                <a:solidFill>
                  <a:srgbClr val="FF0000"/>
                </a:solidFill>
              </a:rPr>
              <a:t>Алгоритм работы с документом</a:t>
            </a:r>
          </a:p>
          <a:p>
            <a:pPr marL="46037" indent="0" eaLnBrk="1" hangingPunct="1">
              <a:buFont typeface="Georgia" pitchFamily="18" charset="0"/>
              <a:buNone/>
              <a:defRPr/>
            </a:pPr>
            <a:endParaRPr lang="ru-RU" sz="2400" b="1" u="sng" dirty="0"/>
          </a:p>
          <a:p>
            <a:pPr eaLnBrk="1" hangingPunct="1">
              <a:defRPr/>
            </a:pPr>
            <a:r>
              <a:rPr lang="ru-RU" sz="2400" b="1" dirty="0" smtClean="0"/>
              <a:t>1)чтение и пересказ документа, </a:t>
            </a:r>
          </a:p>
          <a:p>
            <a:pPr eaLnBrk="1" hangingPunct="1">
              <a:defRPr/>
            </a:pPr>
            <a:r>
              <a:rPr lang="ru-RU" sz="2400" b="1" dirty="0" smtClean="0"/>
              <a:t>2) составление по документу плана; </a:t>
            </a:r>
          </a:p>
          <a:p>
            <a:pPr eaLnBrk="1" hangingPunct="1">
              <a:defRPr/>
            </a:pPr>
            <a:r>
              <a:rPr lang="ru-RU" sz="2400" b="1" dirty="0" smtClean="0"/>
              <a:t>3) объяснительное чтение с предварительной и заключительной беседой; </a:t>
            </a:r>
          </a:p>
          <a:p>
            <a:pPr eaLnBrk="1" hangingPunct="1">
              <a:defRPr/>
            </a:pPr>
            <a:r>
              <a:rPr lang="ru-RU" sz="2400" b="1" dirty="0" smtClean="0"/>
              <a:t>4) самостоятельный разбор документа и ответы на вопросы к нему; </a:t>
            </a:r>
          </a:p>
          <a:p>
            <a:pPr eaLnBrk="1" hangingPunct="1">
              <a:defRPr/>
            </a:pPr>
            <a:r>
              <a:rPr lang="ru-RU" sz="2400" b="1" dirty="0" smtClean="0"/>
              <a:t>5) сравнительное сопоставление двух дополняющих друг друга документов, характеризующих одно и то же событие;</a:t>
            </a:r>
          </a:p>
          <a:p>
            <a:pPr eaLnBrk="1" hangingPunct="1">
              <a:defRPr/>
            </a:pPr>
            <a:r>
              <a:rPr lang="ru-RU" sz="2400" b="1" dirty="0" smtClean="0"/>
              <a:t>6) критическая оценка документа.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553200"/>
          </a:xfrm>
        </p:spPr>
        <p:txBody>
          <a:bodyPr/>
          <a:lstStyle/>
          <a:p>
            <a:pPr marL="46037" indent="0" eaLnBrk="1" hangingPunct="1">
              <a:buFont typeface="Georgia" pitchFamily="18" charset="0"/>
              <a:buNone/>
              <a:defRPr/>
            </a:pPr>
            <a:endParaRPr lang="ru-RU" dirty="0" smtClean="0"/>
          </a:p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2800" b="1" u="sng" dirty="0" smtClean="0">
                <a:solidFill>
                  <a:srgbClr val="FF0000"/>
                </a:solidFill>
              </a:rPr>
              <a:t>МЕТОДИКА РАБОТЫ С ИСТОРИЧЕСКИМИ ИСТОЧНИКАМИ</a:t>
            </a:r>
          </a:p>
          <a:p>
            <a:pPr eaLnBrk="1" hangingPunct="1">
              <a:defRPr/>
            </a:pPr>
            <a:r>
              <a:rPr lang="ru-RU" sz="2800" dirty="0" smtClean="0"/>
              <a:t>1)учитель дает образец разбора документа; </a:t>
            </a:r>
          </a:p>
          <a:p>
            <a:pPr eaLnBrk="1" hangingPunct="1">
              <a:defRPr/>
            </a:pPr>
            <a:r>
              <a:rPr lang="ru-RU" sz="2800" dirty="0" smtClean="0"/>
              <a:t>2) ученики анализируют документ под руководством учителя; </a:t>
            </a:r>
          </a:p>
          <a:p>
            <a:pPr eaLnBrk="1" hangingPunct="1">
              <a:defRPr/>
            </a:pPr>
            <a:r>
              <a:rPr lang="ru-RU" sz="2800" dirty="0" smtClean="0"/>
              <a:t>3) ученики работают под руководством учителя и самостоятельно; </a:t>
            </a:r>
          </a:p>
          <a:p>
            <a:pPr eaLnBrk="1" hangingPunct="1">
              <a:defRPr/>
            </a:pPr>
            <a:r>
              <a:rPr lang="ru-RU" sz="2800" dirty="0" smtClean="0"/>
              <a:t>4) ученики самостоятельно изучают документ в классе и дома (готовят небольшие сообщения, описания на основе документа, текста и иллюстрации учебника, творческие сочинения).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750" y="333375"/>
            <a:ext cx="8424863" cy="6191250"/>
          </a:xfrm>
        </p:spPr>
        <p:txBody>
          <a:bodyPr/>
          <a:lstStyle/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2800" b="1" u="sng" dirty="0" smtClean="0">
                <a:solidFill>
                  <a:srgbClr val="FF0000"/>
                </a:solidFill>
              </a:rPr>
              <a:t>ПЛАН РАБОТЫ С ИСТОРИЧЕСКИМИ ДОКУМЕНТАМИ </a:t>
            </a:r>
          </a:p>
          <a:p>
            <a:pPr eaLnBrk="1" hangingPunct="1">
              <a:defRPr/>
            </a:pPr>
            <a:r>
              <a:rPr lang="ru-RU" sz="2800" b="1" dirty="0" smtClean="0"/>
              <a:t>1. Чтение и пересказ документа. </a:t>
            </a:r>
          </a:p>
          <a:p>
            <a:pPr eaLnBrk="1" hangingPunct="1">
              <a:defRPr/>
            </a:pPr>
            <a:r>
              <a:rPr lang="ru-RU" sz="2800" b="1" dirty="0" smtClean="0"/>
              <a:t>2. Составление плана документа. </a:t>
            </a:r>
          </a:p>
          <a:p>
            <a:pPr eaLnBrk="1" hangingPunct="1">
              <a:defRPr/>
            </a:pPr>
            <a:r>
              <a:rPr lang="ru-RU" sz="2800" b="1" dirty="0" smtClean="0"/>
              <a:t>3. Объяснительное чтение с предварительной и заключительной беседой. </a:t>
            </a:r>
          </a:p>
          <a:p>
            <a:pPr eaLnBrk="1" hangingPunct="1">
              <a:defRPr/>
            </a:pPr>
            <a:r>
              <a:rPr lang="ru-RU" sz="2800" b="1" dirty="0" smtClean="0"/>
              <a:t>4. Самостоятельный разбор документа и ответы на вопросы к нему. </a:t>
            </a:r>
          </a:p>
          <a:p>
            <a:pPr eaLnBrk="1" hangingPunct="1">
              <a:defRPr/>
            </a:pPr>
            <a:r>
              <a:rPr lang="ru-RU" sz="2800" b="1" dirty="0" smtClean="0"/>
              <a:t>5. Сравнительное сопоставление документов. </a:t>
            </a:r>
          </a:p>
          <a:p>
            <a:pPr eaLnBrk="1" hangingPunct="1">
              <a:defRPr/>
            </a:pPr>
            <a:r>
              <a:rPr lang="ru-RU" sz="2800" b="1" dirty="0" smtClean="0"/>
              <a:t>6. Критическая оценка документа.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50" y="188913"/>
            <a:ext cx="8712200" cy="6408737"/>
          </a:xfrm>
        </p:spPr>
        <p:txBody>
          <a:bodyPr/>
          <a:lstStyle/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3200" b="1" u="sng" dirty="0" smtClean="0">
                <a:solidFill>
                  <a:srgbClr val="FF0000"/>
                </a:solidFill>
              </a:rPr>
              <a:t>Общие методические рекомендации по организации подготовки к ЕГЭ по истории в 2018 году</a:t>
            </a:r>
          </a:p>
          <a:p>
            <a:pPr marL="46037" indent="0" algn="ctr" eaLnBrk="1" hangingPunct="1">
              <a:buFont typeface="Georgia" pitchFamily="18" charset="0"/>
              <a:buNone/>
              <a:defRPr/>
            </a:pPr>
            <a:endParaRPr lang="ru-RU" sz="3200" b="1" u="sng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«</a:t>
            </a:r>
            <a:r>
              <a:rPr lang="ru-RU" sz="2800" b="1" dirty="0" smtClean="0">
                <a:solidFill>
                  <a:schemeClr val="tx1"/>
                </a:solidFill>
              </a:rPr>
              <a:t>Методические рекомендации для учителей, подготовленные на основе анализа типичных ошибок участников ЕГЭ 2017 года по ИСТОРИИ» И.А. </a:t>
            </a:r>
            <a:r>
              <a:rPr lang="ru-RU" sz="2800" b="1" dirty="0" err="1" smtClean="0">
                <a:solidFill>
                  <a:schemeClr val="tx1"/>
                </a:solidFill>
              </a:rPr>
              <a:t>Артасов</a:t>
            </a:r>
            <a:r>
              <a:rPr lang="ru-RU" sz="2800" b="1" dirty="0" smtClean="0">
                <a:solidFill>
                  <a:schemeClr val="tx1"/>
                </a:solidFill>
              </a:rPr>
              <a:t>., М.2017 г. (ФИПИ)».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ъект 2"/>
          <p:cNvSpPr>
            <a:spLocks noGrp="1"/>
          </p:cNvSpPr>
          <p:nvPr>
            <p:ph sz="quarter" idx="13"/>
          </p:nvPr>
        </p:nvSpPr>
        <p:spPr>
          <a:xfrm>
            <a:off x="179388" y="260350"/>
            <a:ext cx="8785225" cy="63373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1"/>
                </a:solidFill>
              </a:rPr>
              <a:t>учитывать характеристики </a:t>
            </a:r>
          </a:p>
          <a:p>
            <a:pPr eaLnBrk="1" hangingPunct="1"/>
            <a:r>
              <a:rPr lang="ru-RU" sz="2800" b="1" smtClean="0">
                <a:solidFill>
                  <a:schemeClr val="tx1"/>
                </a:solidFill>
              </a:rPr>
              <a:t>необходимо обеспечивать баланс </a:t>
            </a:r>
          </a:p>
          <a:p>
            <a:pPr eaLnBrk="1" hangingPunct="1"/>
            <a:r>
              <a:rPr lang="ru-RU" sz="2800" b="1" smtClean="0">
                <a:solidFill>
                  <a:schemeClr val="tx1"/>
                </a:solidFill>
              </a:rPr>
              <a:t>единство </a:t>
            </a:r>
          </a:p>
          <a:p>
            <a:pPr eaLnBrk="1" hangingPunct="1"/>
            <a:r>
              <a:rPr lang="ru-RU" sz="2800" b="1" smtClean="0">
                <a:solidFill>
                  <a:schemeClr val="tx1"/>
                </a:solidFill>
              </a:rPr>
              <a:t>повышение уровня познавательной активности</a:t>
            </a:r>
          </a:p>
          <a:p>
            <a:pPr eaLnBrk="1" hangingPunct="1"/>
            <a:r>
              <a:rPr lang="ru-RU" sz="2800" b="1" smtClean="0"/>
              <a:t>раз</a:t>
            </a:r>
            <a:r>
              <a:rPr lang="ru-RU" sz="2800" b="1" smtClean="0">
                <a:solidFill>
                  <a:schemeClr val="tx1"/>
                </a:solidFill>
              </a:rPr>
              <a:t>личные формы</a:t>
            </a:r>
          </a:p>
          <a:p>
            <a:pPr eaLnBrk="1" hangingPunct="1"/>
            <a:r>
              <a:rPr lang="ru-RU" sz="2800" b="1" smtClean="0"/>
              <a:t>обратиться к </a:t>
            </a:r>
            <a:r>
              <a:rPr lang="ru-RU" sz="2800" b="1" smtClean="0">
                <a:solidFill>
                  <a:schemeClr val="tx1"/>
                </a:solidFill>
              </a:rPr>
              <a:t>Историко-культурному стандарту (ИКС). </a:t>
            </a:r>
          </a:p>
          <a:p>
            <a:pPr eaLnBrk="1" hangingPunct="1"/>
            <a:r>
              <a:rPr lang="ru-RU" sz="2800" b="1" smtClean="0">
                <a:solidFill>
                  <a:schemeClr val="tx1"/>
                </a:solidFill>
              </a:rPr>
              <a:t>работа с историческими источниками </a:t>
            </a:r>
          </a:p>
          <a:p>
            <a:pPr eaLnBrk="1" hangingPunct="1"/>
            <a:r>
              <a:rPr lang="ru-RU" sz="2800" b="1" smtClean="0"/>
              <a:t>выполнять задания не только с кратким ответом, но и с развернутым ответом из части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188913"/>
            <a:ext cx="8640763" cy="6335712"/>
          </a:xfrm>
        </p:spPr>
        <p:txBody>
          <a:bodyPr/>
          <a:lstStyle/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2800" b="1" u="sng" dirty="0" smtClean="0">
                <a:solidFill>
                  <a:srgbClr val="FF0000"/>
                </a:solidFill>
              </a:rPr>
              <a:t>АЛГОРИТМ ПОДГОТОВКИ УЧИТЕЛЯ К РАБОТЕ С ТЕКСТОВЫМИ ИСТОЧНИКАМИ НА УРОКЕ</a:t>
            </a:r>
          </a:p>
          <a:p>
            <a:pPr eaLnBrk="1" hangingPunct="1">
              <a:defRPr/>
            </a:pPr>
            <a:r>
              <a:rPr lang="ru-RU" sz="2800" b="1" dirty="0" smtClean="0"/>
              <a:t>1) предварительно отобрать источники (в соответствии с темой, возрастными особенностями, целями урока); </a:t>
            </a:r>
          </a:p>
          <a:p>
            <a:pPr eaLnBrk="1" hangingPunct="1">
              <a:defRPr/>
            </a:pPr>
            <a:r>
              <a:rPr lang="ru-RU" sz="2800" b="1" dirty="0" smtClean="0"/>
              <a:t>2) педагогически обработать источники (выбрать содержание, используемое на уроке); </a:t>
            </a:r>
          </a:p>
          <a:p>
            <a:pPr eaLnBrk="1" hangingPunct="1">
              <a:defRPr/>
            </a:pPr>
            <a:r>
              <a:rPr lang="ru-RU" sz="2800" b="1" dirty="0" smtClean="0"/>
              <a:t>3) разработать задания по работе с документом; </a:t>
            </a:r>
          </a:p>
          <a:p>
            <a:pPr eaLnBrk="1" hangingPunct="1">
              <a:defRPr/>
            </a:pPr>
            <a:r>
              <a:rPr lang="ru-RU" sz="2800" b="1" dirty="0" smtClean="0"/>
              <a:t>4) составить вопросы для работы с данным видом исторических документов.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45224"/>
            <a:ext cx="9143999" cy="1296144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Полное правильное выполнение заданий </a:t>
            </a:r>
            <a:br>
              <a:rPr lang="ru-RU" sz="2400" dirty="0" smtClean="0"/>
            </a:br>
            <a:r>
              <a:rPr lang="ru-RU" sz="2400" dirty="0" smtClean="0"/>
              <a:t>20, 21, 22 оценивается по </a:t>
            </a:r>
            <a:br>
              <a:rPr lang="ru-RU" sz="2400" dirty="0" smtClean="0"/>
            </a:br>
            <a:r>
              <a:rPr lang="ru-RU" sz="2400" dirty="0" smtClean="0"/>
              <a:t>2 балла каждое.</a:t>
            </a:r>
            <a:br>
              <a:rPr lang="ru-RU" sz="24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44450"/>
            <a:ext cx="9144000" cy="5256213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Задания 20-22 представляют собой </a:t>
            </a:r>
          </a:p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комплекс заданий. </a:t>
            </a:r>
          </a:p>
          <a:p>
            <a:pPr algn="just" eaLnBrk="1" hangingPunct="1">
              <a:defRPr/>
            </a:pPr>
            <a:r>
              <a:rPr lang="ru-RU" sz="2800" b="1" dirty="0" smtClean="0"/>
              <a:t>Данные задания связаны с анализом исторического источника и предполагают проведение учеником атрибуции источника; </a:t>
            </a:r>
          </a:p>
          <a:p>
            <a:pPr algn="just" eaLnBrk="1" hangingPunct="1">
              <a:defRPr/>
            </a:pPr>
            <a:r>
              <a:rPr lang="ru-RU" sz="2800" b="1" dirty="0" smtClean="0"/>
              <a:t>извлечение из него информации; </a:t>
            </a:r>
          </a:p>
          <a:p>
            <a:pPr algn="just" eaLnBrk="1" hangingPunct="1">
              <a:defRPr/>
            </a:pPr>
            <a:r>
              <a:rPr lang="ru-RU" sz="2800" b="1" dirty="0" smtClean="0"/>
              <a:t>применение исторических знаний для анализа проблематики источника, позиции автора.  </a:t>
            </a:r>
            <a:br>
              <a:rPr lang="ru-RU" sz="2800" b="1" dirty="0" smtClean="0"/>
            </a:b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sz="quarter" idx="13"/>
          </p:nvPr>
        </p:nvSpPr>
        <p:spPr>
          <a:xfrm>
            <a:off x="323850" y="731838"/>
            <a:ext cx="8569325" cy="4929187"/>
          </a:xfrm>
        </p:spPr>
        <p:txBody>
          <a:bodyPr/>
          <a:lstStyle/>
          <a:p>
            <a:pPr eaLnBrk="1" hangingPunct="1"/>
            <a:r>
              <a:rPr lang="ru-RU" sz="2800" b="1" u="sng" smtClean="0"/>
              <a:t>Задание 20. </a:t>
            </a:r>
            <a:r>
              <a:rPr lang="ru-RU" sz="2800" b="1" smtClean="0"/>
              <a:t>Характеристика авторства, времени, обстоятельств и целей создания источника. </a:t>
            </a:r>
          </a:p>
          <a:p>
            <a:pPr eaLnBrk="1" hangingPunct="1"/>
            <a:r>
              <a:rPr lang="ru-RU" sz="2800" b="1" u="sng" smtClean="0"/>
              <a:t>Задание 21. </a:t>
            </a:r>
            <a:r>
              <a:rPr lang="ru-RU" sz="2800" b="1" smtClean="0"/>
              <a:t>Умение проводить поиск исторической информации в источниках разного типа. </a:t>
            </a:r>
          </a:p>
          <a:p>
            <a:pPr eaLnBrk="1" hangingPunct="1"/>
            <a:r>
              <a:rPr lang="ru-RU" sz="2800" b="1" u="sng" smtClean="0"/>
              <a:t>Задание 22. </a:t>
            </a:r>
            <a:r>
              <a:rPr lang="ru-RU" sz="2800" b="1" smtClean="0"/>
              <a:t>Умение использовать принципы структурно-функционального, временного и пространственного анализа при работе с источником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15888"/>
            <a:ext cx="8785225" cy="6481762"/>
          </a:xfrm>
        </p:spPr>
        <p:txBody>
          <a:bodyPr/>
          <a:lstStyle/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Система оценивания выполнения заданий с развернутым ответом 20–22</a:t>
            </a:r>
            <a:endParaRPr lang="ru-RU" sz="3200" b="1" dirty="0" smtClean="0"/>
          </a:p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3200" b="1" dirty="0" smtClean="0"/>
              <a:t>критерии </a:t>
            </a:r>
          </a:p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3200" b="1" dirty="0" smtClean="0"/>
              <a:t>оценивание </a:t>
            </a:r>
          </a:p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3200" b="1" dirty="0" smtClean="0"/>
              <a:t>положения </a:t>
            </a:r>
          </a:p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3200" b="1" dirty="0" smtClean="0"/>
              <a:t>эксперт </a:t>
            </a:r>
          </a:p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3200" b="1" dirty="0" smtClean="0"/>
              <a:t>возможные варианты ответов выпускников </a:t>
            </a:r>
          </a:p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3200" b="1" dirty="0" smtClean="0"/>
              <a:t>(логике, возможных направлениях рассуждений и т.п.)</a:t>
            </a:r>
          </a:p>
          <a:p>
            <a:pPr eaLnBrk="1" hangingPunct="1">
              <a:defRPr/>
            </a:pP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476250"/>
            <a:ext cx="8713787" cy="5905500"/>
          </a:xfrm>
        </p:spPr>
        <p:txBody>
          <a:bodyPr/>
          <a:lstStyle/>
          <a:p>
            <a:pPr eaLnBrk="1" hangingPunct="1">
              <a:defRPr/>
            </a:pPr>
            <a:endParaRPr lang="ru-RU" sz="2400" b="1" dirty="0" smtClean="0"/>
          </a:p>
          <a:p>
            <a:pPr marL="46037" indent="0" eaLnBrk="1" hangingPunct="1">
              <a:buFont typeface="Georgia" pitchFamily="18" charset="0"/>
              <a:buNone/>
              <a:defRPr/>
            </a:pPr>
            <a:r>
              <a:rPr lang="ru-RU" sz="3600" b="1" u="sng" dirty="0" smtClean="0">
                <a:solidFill>
                  <a:srgbClr val="FF0000"/>
                </a:solidFill>
              </a:rPr>
              <a:t>При оценивании задания 20</a:t>
            </a:r>
            <a:endParaRPr lang="ru-RU" sz="3600" b="1" dirty="0"/>
          </a:p>
          <a:p>
            <a:pPr marL="46037" indent="0" eaLnBrk="1" hangingPunct="1">
              <a:buFont typeface="Georgia" pitchFamily="18" charset="0"/>
              <a:buNone/>
              <a:defRPr/>
            </a:pPr>
            <a:endParaRPr lang="ru-RU" sz="2400" b="1" dirty="0" smtClean="0"/>
          </a:p>
          <a:p>
            <a:pPr marL="46037" indent="0" eaLnBrk="1" hangingPunct="1">
              <a:buFont typeface="Georgia" pitchFamily="18" charset="0"/>
              <a:buNone/>
              <a:defRPr/>
            </a:pPr>
            <a:r>
              <a:rPr lang="ru-RU" sz="2800" b="1" u="sng" dirty="0" smtClean="0"/>
              <a:t>СУТЬ: </a:t>
            </a:r>
            <a:r>
              <a:rPr lang="ru-RU" sz="2800" b="1" dirty="0" smtClean="0"/>
              <a:t>атрибуция источника</a:t>
            </a:r>
          </a:p>
          <a:p>
            <a:pPr marL="46037" indent="0" eaLnBrk="1" hangingPunct="1">
              <a:buFont typeface="Georgia" pitchFamily="18" charset="0"/>
              <a:buNone/>
              <a:defRPr/>
            </a:pPr>
            <a:r>
              <a:rPr lang="ru-RU" sz="2800" b="1" dirty="0" smtClean="0"/>
              <a:t>          точность формулировок. </a:t>
            </a:r>
          </a:p>
          <a:p>
            <a:pPr eaLnBrk="1" hangingPunct="1">
              <a:defRPr/>
            </a:pPr>
            <a:r>
              <a:rPr lang="ru-RU" sz="2800" b="1" dirty="0" smtClean="0"/>
              <a:t>Если, например, ответ «революция 1905– 1907 гг.» будет признан правильным, то ответ на тот же вопрос «революция» (без указания годов или более полного названия революции) правильным не является.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2"/>
          <p:cNvSpPr>
            <a:spLocks noGrp="1"/>
          </p:cNvSpPr>
          <p:nvPr>
            <p:ph sz="quarter" idx="13"/>
          </p:nvPr>
        </p:nvSpPr>
        <p:spPr>
          <a:xfrm>
            <a:off x="323850" y="333375"/>
            <a:ext cx="8569325" cy="6119813"/>
          </a:xfrm>
        </p:spPr>
        <p:txBody>
          <a:bodyPr/>
          <a:lstStyle/>
          <a:p>
            <a:pPr eaLnBrk="1" hangingPunct="1"/>
            <a:r>
              <a:rPr lang="ru-RU" sz="3600" b="1" u="sng" smtClean="0">
                <a:solidFill>
                  <a:srgbClr val="FF0000"/>
                </a:solidFill>
              </a:rPr>
              <a:t>При оценивании задания 21 </a:t>
            </a:r>
          </a:p>
          <a:p>
            <a:pPr eaLnBrk="1" hangingPunct="1"/>
            <a:r>
              <a:rPr lang="ru-RU" sz="2800" b="1" u="sng" smtClean="0">
                <a:solidFill>
                  <a:schemeClr val="tx1"/>
                </a:solidFill>
              </a:rPr>
              <a:t>Суть: </a:t>
            </a:r>
            <a:r>
              <a:rPr lang="ru-RU" sz="2800" b="1" smtClean="0"/>
              <a:t>поиск в источнике информации, представленной в явном виде. </a:t>
            </a:r>
          </a:p>
          <a:p>
            <a:pPr eaLnBrk="1" hangingPunct="1"/>
            <a:r>
              <a:rPr lang="ru-RU" sz="2400" b="1" smtClean="0"/>
              <a:t>соответствие формулировок, содержанию вопроса</a:t>
            </a:r>
          </a:p>
          <a:p>
            <a:pPr eaLnBrk="1" hangingPunct="1"/>
            <a:r>
              <a:rPr lang="ru-RU" sz="2400" b="1" smtClean="0"/>
              <a:t>не предъявляется требование точного переписывания соответствующих фрагментов текста, поэтому формулировки ответов выпускника могут не совпадать с позициями, приведёнными в критериях. </a:t>
            </a:r>
          </a:p>
          <a:p>
            <a:pPr eaLnBrk="1" hangingPunct="1"/>
            <a:r>
              <a:rPr lang="ru-RU" sz="2400" b="1" smtClean="0"/>
              <a:t>в таких случаях каждая формулировка, приведённая выпускником, нуждается в тщательном анализе, целью которого является определение её соответствия требованиям задания.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260350"/>
            <a:ext cx="8569325" cy="6048375"/>
          </a:xfrm>
        </p:spPr>
        <p:txBody>
          <a:bodyPr/>
          <a:lstStyle/>
          <a:p>
            <a:pPr marL="46037" indent="0" eaLnBrk="1" hangingPunct="1">
              <a:buFont typeface="Georgia" pitchFamily="18" charset="0"/>
              <a:buNone/>
              <a:defRPr/>
            </a:pPr>
            <a:r>
              <a:rPr lang="ru-RU" sz="2400" b="1" u="sng" dirty="0" smtClean="0">
                <a:solidFill>
                  <a:srgbClr val="FF0000"/>
                </a:solidFill>
              </a:rPr>
              <a:t>При оценивании задания 22 </a:t>
            </a:r>
          </a:p>
          <a:p>
            <a:pPr marL="46037" indent="0" eaLnBrk="1" hangingPunct="1">
              <a:buFont typeface="Georgia" pitchFamily="18" charset="0"/>
              <a:buNone/>
              <a:defRPr/>
            </a:pPr>
            <a:r>
              <a:rPr lang="ru-RU" sz="2400" b="1" u="sng" dirty="0" smtClean="0">
                <a:solidFill>
                  <a:schemeClr val="tx1"/>
                </a:solidFill>
              </a:rPr>
              <a:t>Суть: </a:t>
            </a:r>
            <a:r>
              <a:rPr lang="ru-RU" sz="2000" b="1" dirty="0" smtClean="0"/>
              <a:t>способности выпускников привлечь контекстные исторические знания для анализа проблематики источника, позиции автора, для ответа на вопросы, требующие обобщения исторического материала, установления причинно-следственных связей. </a:t>
            </a:r>
          </a:p>
          <a:p>
            <a:pPr eaLnBrk="1" hangingPunct="1">
              <a:defRPr/>
            </a:pPr>
            <a:r>
              <a:rPr lang="ru-RU" sz="2000" b="1" dirty="0" smtClean="0"/>
              <a:t>допускается несовпадение ответов выпускников с ответами, данными в критериях. </a:t>
            </a:r>
          </a:p>
          <a:p>
            <a:pPr eaLnBrk="1" hangingPunct="1">
              <a:defRPr/>
            </a:pPr>
            <a:r>
              <a:rPr lang="ru-RU" sz="2000" b="1" dirty="0" smtClean="0"/>
              <a:t>В этом случае эксперт должен критически проанализировать ответы экзаменуемого. </a:t>
            </a:r>
          </a:p>
          <a:p>
            <a:pPr eaLnBrk="1" hangingPunct="1">
              <a:defRPr/>
            </a:pPr>
            <a:r>
              <a:rPr lang="ru-RU" sz="2000" b="1" dirty="0" smtClean="0"/>
              <a:t>орфографические и пунктуационные ошибки, допущенные выпускником, не являются основанием для снижения оценки. </a:t>
            </a:r>
          </a:p>
          <a:p>
            <a:pPr eaLnBrk="1" hangingPunct="1">
              <a:defRPr/>
            </a:pPr>
            <a:r>
              <a:rPr lang="ru-RU" sz="2000" b="1" dirty="0"/>
              <a:t>д</a:t>
            </a:r>
            <a:r>
              <a:rPr lang="ru-RU" sz="2000" b="1" dirty="0" smtClean="0"/>
              <a:t>опущенные исторические неточности также не ведут к специальному снижению балла. </a:t>
            </a:r>
          </a:p>
          <a:p>
            <a:pPr eaLnBrk="1" hangingPunct="1">
              <a:defRPr/>
            </a:pPr>
            <a:r>
              <a:rPr lang="ru-RU" sz="2000" b="1" dirty="0" smtClean="0"/>
              <a:t>Однако в случае существенного искажения смысла ответа ошибочная позиция просто не засчитывается выпускнику.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188913"/>
            <a:ext cx="8569325" cy="6264275"/>
          </a:xfrm>
        </p:spPr>
        <p:txBody>
          <a:bodyPr/>
          <a:lstStyle/>
          <a:p>
            <a:pPr marL="46037" indent="0" algn="ctr" eaLnBrk="1" hangingPunct="1">
              <a:buFont typeface="Georgia" pitchFamily="18" charset="0"/>
              <a:buNone/>
              <a:defRPr/>
            </a:pPr>
            <a:r>
              <a:rPr lang="ru-RU" sz="2800" b="1" u="sng" dirty="0" smtClean="0">
                <a:solidFill>
                  <a:srgbClr val="FF0000"/>
                </a:solidFill>
              </a:rPr>
              <a:t>ТИПИЧНЫЕ ОШИБКИ УЧАЩИХСЯ ПРИ ВЫПОЛНЕНИИ ЗАДАНИЙ С ТЕКСТОВЫМИ ИСТОЧНИКАМИ</a:t>
            </a:r>
          </a:p>
          <a:p>
            <a:pPr eaLnBrk="1" hangingPunct="1">
              <a:defRPr/>
            </a:pPr>
            <a:r>
              <a:rPr lang="ru-RU" sz="2800" b="1" dirty="0" smtClean="0"/>
              <a:t>неправильная атрибуция </a:t>
            </a:r>
          </a:p>
          <a:p>
            <a:pPr eaLnBrk="1" hangingPunct="1">
              <a:defRPr/>
            </a:pPr>
            <a:r>
              <a:rPr lang="ru-RU" sz="2800" b="1" dirty="0" smtClean="0"/>
              <a:t>неумение выделять в документе отдельные содержательные элементы </a:t>
            </a:r>
          </a:p>
          <a:p>
            <a:pPr eaLnBrk="1" hangingPunct="1">
              <a:defRPr/>
            </a:pPr>
            <a:r>
              <a:rPr lang="ru-RU" sz="2800" b="1" dirty="0" smtClean="0"/>
              <a:t>непонимание общего смысла исторического документа</a:t>
            </a:r>
          </a:p>
          <a:p>
            <a:pPr eaLnBrk="1" hangingPunct="1">
              <a:defRPr/>
            </a:pPr>
            <a:r>
              <a:rPr lang="ru-RU" sz="2800" b="1" dirty="0" smtClean="0"/>
              <a:t>отсутствие конкретного ответа, размытость и формальность предъявляемого содержания</a:t>
            </a:r>
          </a:p>
          <a:p>
            <a:pPr eaLnBrk="1" hangingPunct="1">
              <a:defRPr/>
            </a:pPr>
            <a:r>
              <a:rPr lang="ru-RU" sz="2800" b="1" dirty="0" smtClean="0"/>
              <a:t>авторская мысль (правильный ответ) не выражена полностью</a:t>
            </a:r>
          </a:p>
          <a:p>
            <a:pPr eaLnBrk="1" hangingPunct="1">
              <a:defRPr/>
            </a:pP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1038</TotalTime>
  <Words>1625</Words>
  <Application>Microsoft Office PowerPoint</Application>
  <PresentationFormat>Экран (4:3)</PresentationFormat>
  <Paragraphs>156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Воздушный поток</vt:lpstr>
      <vt:lpstr>Подготовка обучающихся к  ЕГЭ  по истории   </vt:lpstr>
      <vt:lpstr>Этапы работы:  </vt:lpstr>
      <vt:lpstr>Полное правильное выполнение заданий  20, 21, 22 оценивается по  2 балла каждое.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по истории России.   ЕГЭ по истории России.</dc:title>
  <dc:creator>Мама</dc:creator>
  <cp:lastModifiedBy>Admin</cp:lastModifiedBy>
  <cp:revision>70</cp:revision>
  <dcterms:created xsi:type="dcterms:W3CDTF">2008-04-07T03:26:16Z</dcterms:created>
  <dcterms:modified xsi:type="dcterms:W3CDTF">2021-08-31T07:35:04Z</dcterms:modified>
</cp:coreProperties>
</file>