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4"/>
  </p:notesMasterIdLst>
  <p:sldIdLst>
    <p:sldId id="292" r:id="rId2"/>
    <p:sldId id="257" r:id="rId3"/>
    <p:sldId id="258" r:id="rId4"/>
    <p:sldId id="260" r:id="rId5"/>
    <p:sldId id="262" r:id="rId6"/>
    <p:sldId id="275" r:id="rId7"/>
    <p:sldId id="264" r:id="rId8"/>
    <p:sldId id="278" r:id="rId9"/>
    <p:sldId id="291" r:id="rId10"/>
    <p:sldId id="273" r:id="rId11"/>
    <p:sldId id="272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60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E11E0-936A-419A-A342-663195C369DD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2313B-89A2-4A2F-88B2-ED600A919C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819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F9FE-9487-4864-9EB4-1663128C95ED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0B7C-4C6A-4AD9-A8EA-347B64A31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F9FE-9487-4864-9EB4-1663128C95ED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0B7C-4C6A-4AD9-A8EA-347B64A31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1B2BE-A3D0-4ADB-B76D-07C7A2C37C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A9EB6A-25AB-4E3D-ADD2-ACA0D509D7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F9FE-9487-4864-9EB4-1663128C95ED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0B7C-4C6A-4AD9-A8EA-347B64A31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F9FE-9487-4864-9EB4-1663128C95ED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0B7C-4C6A-4AD9-A8EA-347B64A31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F9FE-9487-4864-9EB4-1663128C95ED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0B7C-4C6A-4AD9-A8EA-347B64A31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F9FE-9487-4864-9EB4-1663128C95ED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0B7C-4C6A-4AD9-A8EA-347B64A31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F9FE-9487-4864-9EB4-1663128C95ED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0B7C-4C6A-4AD9-A8EA-347B64A31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F9FE-9487-4864-9EB4-1663128C95ED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0B7C-4C6A-4AD9-A8EA-347B64A31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F9FE-9487-4864-9EB4-1663128C95ED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0B7C-4C6A-4AD9-A8EA-347B64A31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F9FE-9487-4864-9EB4-1663128C95ED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0B7C-4C6A-4AD9-A8EA-347B64A31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F9FE-9487-4864-9EB4-1663128C95ED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0B7C-4C6A-4AD9-A8EA-347B64A31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25EF9FE-9487-4864-9EB4-1663128C95ED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FFC0B7C-4C6A-4AD9-A8EA-347B64A311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 оценивания планируемых результатов учебной деятельности школьников  в процессе изучения курса ОРКСЭ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Каменских Виктория Аркадьевна, </a:t>
            </a:r>
          </a:p>
          <a:p>
            <a:pPr marL="0" indent="0" algn="r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ОРКСЭ МБОУ «СШ №5»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Для преподавателей ОРКСЭ</a:t>
            </a:r>
            <a:br>
              <a:rPr lang="ru-RU" b="1" dirty="0">
                <a:solidFill>
                  <a:srgbClr val="002060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3034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Самооценка в конце урока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" y="2969419"/>
            <a:ext cx="3822700" cy="2867025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5025" y="2969419"/>
            <a:ext cx="3822700" cy="2867025"/>
          </a:xfrm>
        </p:spPr>
      </p:pic>
    </p:spTree>
    <p:extLst>
      <p:ext uri="{BB962C8B-B14F-4D97-AF65-F5344CB8AC3E}">
        <p14:creationId xmlns:p14="http://schemas.microsoft.com/office/powerpoint/2010/main" val="334580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Самооценка в конце урока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6275" y="2969419"/>
            <a:ext cx="3822700" cy="2867025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5025" y="2969419"/>
            <a:ext cx="3822700" cy="2867025"/>
          </a:xfrm>
        </p:spPr>
      </p:pic>
    </p:spTree>
    <p:extLst>
      <p:ext uri="{BB962C8B-B14F-4D97-AF65-F5344CB8AC3E}">
        <p14:creationId xmlns:p14="http://schemas.microsoft.com/office/powerpoint/2010/main" val="420369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033203"/>
              </p:ext>
            </p:extLst>
          </p:nvPr>
        </p:nvGraphicFramePr>
        <p:xfrm>
          <a:off x="1475656" y="1412776"/>
          <a:ext cx="6077585" cy="46634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038475"/>
                <a:gridCol w="303911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Критерии результатов усвоения курса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Инструментарий 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Предметные </a:t>
                      </a:r>
                      <a:r>
                        <a:rPr lang="ru-RU" sz="1800" dirty="0" smtClean="0">
                          <a:effectLst/>
                        </a:rPr>
                        <a:t>результаты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 - тесты,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 - составление словарей терминов и понятий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 -  самостоятельная  работа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 - защита проектов</a:t>
                      </a: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Метапредметные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smtClean="0">
                          <a:effectLst/>
                        </a:rPr>
                        <a:t>результаты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 </a:t>
                      </a:r>
                      <a:r>
                        <a:rPr lang="ru-RU" sz="1800" dirty="0" smtClean="0">
                          <a:effectLst/>
                        </a:rPr>
                        <a:t>- творческие работы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  - ролевые игры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  </a:t>
                      </a:r>
                      <a:r>
                        <a:rPr lang="ru-RU" sz="1800" smtClean="0">
                          <a:effectLst/>
                        </a:rPr>
                        <a:t>- тесты </a:t>
                      </a:r>
                      <a:endParaRPr lang="ru-RU" sz="1800" dirty="0" smtClea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Личностные </a:t>
                      </a:r>
                      <a:r>
                        <a:rPr lang="ru-RU" sz="1800" dirty="0" smtClean="0">
                          <a:effectLst/>
                        </a:rPr>
                        <a:t>качества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 </a:t>
                      </a:r>
                      <a:r>
                        <a:rPr lang="ru-RU" sz="1800" dirty="0" smtClean="0">
                          <a:effectLst/>
                        </a:rPr>
                        <a:t>- карта наблюдений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  - </a:t>
                      </a:r>
                      <a:r>
                        <a:rPr lang="ru-RU" sz="1800" dirty="0" err="1" smtClean="0">
                          <a:effectLst/>
                        </a:rPr>
                        <a:t>портфолио</a:t>
                      </a:r>
                      <a:endParaRPr lang="ru-RU" sz="1800" dirty="0" smtClea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074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Содержимое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eaLnBrk="1" hangingPunct="1"/>
            <a:r>
              <a:rPr lang="ru-RU" sz="2800" smtClean="0"/>
              <a:t>Формализованные требования (отметка) по оценке успеваемости по результатам освоения курса не предусматривается. Уроки по курсу ОРКСЭ - уроки безотметочные.</a:t>
            </a:r>
          </a:p>
          <a:p>
            <a:pPr eaLnBrk="1" hangingPunct="1"/>
            <a:r>
              <a:rPr lang="ru-RU" sz="2800" smtClean="0"/>
              <a:t>Объектом оценивания становится нравственная   и культурологическая компетентность ученика, рассматриваемые как способность человека понимать значение нравственных норм, правил морали, веры и религии в жизни человека, семьи, общества.</a:t>
            </a:r>
          </a:p>
        </p:txBody>
      </p:sp>
      <p:sp>
        <p:nvSpPr>
          <p:cNvPr id="8089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1531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mtClean="0"/>
              <a:t>Безотметочность курса</a:t>
            </a: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12484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Содержимое 2"/>
          <p:cNvSpPr>
            <a:spLocks noGrp="1"/>
          </p:cNvSpPr>
          <p:nvPr>
            <p:ph idx="1"/>
          </p:nvPr>
        </p:nvSpPr>
        <p:spPr>
          <a:xfrm>
            <a:off x="214313" y="1285875"/>
            <a:ext cx="8715375" cy="5214938"/>
          </a:xfrm>
        </p:spPr>
        <p:txBody>
          <a:bodyPr/>
          <a:lstStyle/>
          <a:p>
            <a:pPr eaLnBrk="1" hangingPunct="1"/>
            <a:r>
              <a:rPr lang="ru-RU" dirty="0" smtClean="0"/>
              <a:t>подведение итогов работы;</a:t>
            </a:r>
          </a:p>
          <a:p>
            <a:pPr eaLnBrk="1" hangingPunct="1"/>
            <a:r>
              <a:rPr lang="ru-RU" dirty="0" smtClean="0"/>
              <a:t>сравнение (с самим собой как личность и духовность)</a:t>
            </a:r>
          </a:p>
          <a:p>
            <a:pPr eaLnBrk="1" hangingPunct="1"/>
            <a:r>
              <a:rPr lang="ru-RU" dirty="0" smtClean="0"/>
              <a:t>оценивание предметных, индивидуальных и личностных результатов;</a:t>
            </a:r>
          </a:p>
          <a:p>
            <a:pPr eaLnBrk="1" hangingPunct="1">
              <a:buFont typeface="Times New Roman" pitchFamily="18" charset="0"/>
              <a:buNone/>
            </a:pPr>
            <a:r>
              <a:rPr lang="ru-RU" dirty="0" smtClean="0"/>
              <a:t>Следует предусмотреть проверку:</a:t>
            </a:r>
          </a:p>
          <a:p>
            <a:pPr eaLnBrk="1" hangingPunct="1"/>
            <a:r>
              <a:rPr lang="ru-RU" dirty="0" smtClean="0"/>
              <a:t>достижения каждым учеником уровня обязательной подготовки по предмету,</a:t>
            </a:r>
          </a:p>
          <a:p>
            <a:pPr eaLnBrk="1" hangingPunct="1"/>
            <a:r>
              <a:rPr lang="ru-RU" dirty="0" smtClean="0"/>
              <a:t>глубину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 (усвоенных) , а также полученных знаний (умений)</a:t>
            </a:r>
          </a:p>
          <a:p>
            <a:pPr eaLnBrk="1" hangingPunct="1">
              <a:buFont typeface="Times New Roman" pitchFamily="18" charset="0"/>
              <a:buNone/>
            </a:pPr>
            <a:endParaRPr lang="ru-RU" dirty="0" smtClean="0"/>
          </a:p>
          <a:p>
            <a:pPr eaLnBrk="1" hangingPunct="1"/>
            <a:endParaRPr lang="ru-RU" dirty="0" smtClean="0"/>
          </a:p>
        </p:txBody>
      </p:sp>
      <p:sp>
        <p:nvSpPr>
          <p:cNvPr id="82946" name="Заголовок 1"/>
          <p:cNvSpPr>
            <a:spLocks noGrp="1"/>
          </p:cNvSpPr>
          <p:nvPr>
            <p:ph type="title"/>
          </p:nvPr>
        </p:nvSpPr>
        <p:spPr>
          <a:xfrm>
            <a:off x="0" y="-357188"/>
            <a:ext cx="9144000" cy="157162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Оценка должна решать основные задачи: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96400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Содержимое 2"/>
          <p:cNvSpPr>
            <a:spLocks noGrp="1"/>
          </p:cNvSpPr>
          <p:nvPr>
            <p:ph idx="1"/>
          </p:nvPr>
        </p:nvSpPr>
        <p:spPr>
          <a:xfrm>
            <a:off x="0" y="1214438"/>
            <a:ext cx="9144000" cy="5643562"/>
          </a:xfrm>
        </p:spPr>
        <p:txBody>
          <a:bodyPr/>
          <a:lstStyle/>
          <a:p>
            <a:pPr eaLnBrk="1" hangingPunct="1"/>
            <a:r>
              <a:rPr lang="ru-RU" dirty="0" smtClean="0"/>
              <a:t>систематизированные упражнения, тестовые задания разных типов;</a:t>
            </a:r>
          </a:p>
          <a:p>
            <a:pPr eaLnBrk="1" hangingPunct="1"/>
            <a:r>
              <a:rPr lang="ru-RU" dirty="0" smtClean="0"/>
              <a:t>оценивание по системе  «</a:t>
            </a:r>
            <a:r>
              <a:rPr lang="ru-RU" dirty="0" err="1" smtClean="0"/>
              <a:t>зачет-незачет</a:t>
            </a:r>
            <a:r>
              <a:rPr lang="ru-RU" dirty="0" smtClean="0"/>
              <a:t>»;</a:t>
            </a:r>
          </a:p>
          <a:p>
            <a:pPr eaLnBrk="1" hangingPunct="1"/>
            <a:r>
              <a:rPr lang="ru-RU" dirty="0" smtClean="0"/>
              <a:t>технологии портфолио;</a:t>
            </a:r>
          </a:p>
          <a:p>
            <a:pPr eaLnBrk="1" hangingPunct="1"/>
            <a:r>
              <a:rPr lang="ru-RU" dirty="0" smtClean="0"/>
              <a:t>самооценка своей деятельности; </a:t>
            </a:r>
          </a:p>
          <a:p>
            <a:pPr eaLnBrk="1" hangingPunct="1"/>
            <a:r>
              <a:rPr lang="ru-RU" dirty="0" smtClean="0"/>
              <a:t>самопроверка своих действий по овладению учебным материалом;</a:t>
            </a:r>
          </a:p>
          <a:p>
            <a:pPr eaLnBrk="1" hangingPunct="1"/>
            <a:r>
              <a:rPr lang="ru-RU" dirty="0" smtClean="0"/>
              <a:t>анализ достижения (или </a:t>
            </a:r>
            <a:r>
              <a:rPr lang="ru-RU" dirty="0" err="1" smtClean="0"/>
              <a:t>недостижения</a:t>
            </a:r>
            <a:r>
              <a:rPr lang="ru-RU" dirty="0" smtClean="0"/>
              <a:t>) в конце урока, темы предполагаемых результатов;</a:t>
            </a:r>
          </a:p>
          <a:p>
            <a:pPr eaLnBrk="1" hangingPunct="1"/>
            <a:r>
              <a:rPr lang="ru-RU" dirty="0" smtClean="0"/>
              <a:t>различные формы рефлексии</a:t>
            </a:r>
          </a:p>
        </p:txBody>
      </p:sp>
      <p:sp>
        <p:nvSpPr>
          <p:cNvPr id="83970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715375" cy="121443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smtClean="0"/>
              <a:t>    Для оперативного контроля знаний и умений </a:t>
            </a:r>
            <a:br>
              <a:rPr lang="ru-RU" sz="2800" smtClean="0"/>
            </a:br>
            <a:r>
              <a:rPr lang="ru-RU" sz="2800" smtClean="0"/>
              <a:t>               по курсу можно использовать </a:t>
            </a:r>
          </a:p>
        </p:txBody>
      </p:sp>
    </p:spTree>
    <p:extLst>
      <p:ext uri="{BB962C8B-B14F-4D97-AF65-F5344CB8AC3E}">
        <p14:creationId xmlns:p14="http://schemas.microsoft.com/office/powerpoint/2010/main" val="144486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Педагогическое наблюдение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1997839"/>
            <a:ext cx="7056784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 </a:t>
            </a:r>
            <a:r>
              <a:rPr lang="ru-RU" sz="2800" b="1" dirty="0">
                <a:solidFill>
                  <a:srgbClr val="0070C0"/>
                </a:solidFill>
              </a:rPr>
              <a:t>Качество усвоения знаний и умений  может </a:t>
            </a:r>
            <a:r>
              <a:rPr lang="ru-RU" sz="2800" b="1" dirty="0"/>
              <a:t>оценивается следующими видами оценочных суждений:</a:t>
            </a:r>
          </a:p>
          <a:p>
            <a:r>
              <a:rPr lang="ru-RU" sz="2400" b="1" i="1" dirty="0"/>
              <a:t>         «+» - понимает, применяет (сформированы умения и навыки);</a:t>
            </a:r>
          </a:p>
          <a:p>
            <a:r>
              <a:rPr lang="ru-RU" sz="2400" b="1" i="1" dirty="0"/>
              <a:t>         «/» - различает, запоминает, не всегда воспроизводит;</a:t>
            </a:r>
          </a:p>
          <a:p>
            <a:r>
              <a:rPr lang="ru-RU" sz="2400" b="1" i="1" dirty="0"/>
              <a:t>         «-» - не различает, не запоминает, не воспроизводит.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075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Мониторинговый лист </a:t>
            </a:r>
            <a:r>
              <a:rPr lang="ru-RU" dirty="0" smtClean="0"/>
              <a:t>оценивания тестов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-9397552" y="1792968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346638"/>
              </p:ext>
            </p:extLst>
          </p:nvPr>
        </p:nvGraphicFramePr>
        <p:xfrm>
          <a:off x="251521" y="1772816"/>
          <a:ext cx="8784973" cy="4536510"/>
        </p:xfrm>
        <a:graphic>
          <a:graphicData uri="http://schemas.openxmlformats.org/drawingml/2006/table">
            <a:tbl>
              <a:tblPr firstRow="1" firstCol="1" bandRow="1"/>
              <a:tblGrid>
                <a:gridCol w="930347"/>
                <a:gridCol w="262049"/>
                <a:gridCol w="262822"/>
                <a:gridCol w="262822"/>
                <a:gridCol w="262822"/>
                <a:gridCol w="262822"/>
                <a:gridCol w="260498"/>
                <a:gridCol w="261272"/>
                <a:gridCol w="262822"/>
                <a:gridCol w="260498"/>
                <a:gridCol w="242076"/>
                <a:gridCol w="329500"/>
                <a:gridCol w="329500"/>
                <a:gridCol w="329500"/>
                <a:gridCol w="330273"/>
                <a:gridCol w="329500"/>
                <a:gridCol w="329500"/>
                <a:gridCol w="329500"/>
                <a:gridCol w="330273"/>
                <a:gridCol w="329500"/>
                <a:gridCol w="329500"/>
                <a:gridCol w="329500"/>
                <a:gridCol w="330273"/>
                <a:gridCol w="329500"/>
                <a:gridCol w="242076"/>
                <a:gridCol w="242076"/>
                <a:gridCol w="242076"/>
                <a:gridCol w="242076"/>
              </a:tblGrid>
              <a:tr h="4592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Номер теста/ ФИ ученика</a:t>
                      </a:r>
                      <a:endParaRPr lang="ru-RU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К1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К2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Абдулаев Муслим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3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Гаджиев Ислам 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3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Гарная Елена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3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Годжаева Эльнара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3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Данилов Андрей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3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Даудова Марйам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3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Дыжина Елена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3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Коурова Елена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3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Кулагин Фёдор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3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Магомедов Магомед</a:t>
                      </a:r>
                      <a:endParaRPr lang="ru-RU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3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Мазаева Милана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3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Митирева Елизавета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3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Мусаев Немат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3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Негматов Алишер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3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Николаева Анастасия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3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Романова Сабрина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3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Суркова Екатерина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3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Темрюков Александр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3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Титова Мария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3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Хафизова Муслима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3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Шпатарь Дмитрий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3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Янушайте</a:t>
                      </a:r>
                      <a:r>
                        <a:rPr lang="ru-RU" sz="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Полина</a:t>
                      </a:r>
                      <a:endParaRPr lang="ru-RU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4" marR="2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1980728" y="1772816"/>
            <a:ext cx="121479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	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7370" y="6309320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err="1"/>
              <a:t>Желтый</a:t>
            </a:r>
            <a:r>
              <a:rPr lang="ru-RU" sz="800" i="1" dirty="0"/>
              <a:t>		-	полностью выполнил задание</a:t>
            </a:r>
            <a:endParaRPr lang="ru-RU" sz="800" dirty="0"/>
          </a:p>
          <a:p>
            <a:r>
              <a:rPr lang="ru-RU" sz="800" i="1" dirty="0" err="1"/>
              <a:t>Зеленый</a:t>
            </a:r>
            <a:r>
              <a:rPr lang="ru-RU" sz="800" i="1" dirty="0"/>
              <a:t>		-	допустил ошибки при выполнении задания</a:t>
            </a:r>
            <a:endParaRPr lang="ru-RU" sz="800" dirty="0"/>
          </a:p>
          <a:p>
            <a:r>
              <a:rPr lang="ru-RU" sz="800" i="1" dirty="0"/>
              <a:t>Красный		-	с заданием справиться не смог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292792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19256" cy="648072"/>
          </a:xfrm>
        </p:spPr>
        <p:txBody>
          <a:bodyPr>
            <a:noAutofit/>
          </a:bodyPr>
          <a:lstStyle/>
          <a:p>
            <a:r>
              <a:rPr lang="ru-RU" sz="3200" dirty="0" smtClean="0"/>
              <a:t> </a:t>
            </a:r>
            <a:r>
              <a:rPr lang="ru-RU" sz="3200" dirty="0"/>
              <a:t>Самооценка учащихся по результатам урока (или внеурочного мероприятия).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6525" y="1663700"/>
            <a:ext cx="6329363" cy="191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582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8064896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910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Лист самооценки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33" y="2132856"/>
            <a:ext cx="8598247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771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375</Words>
  <Application>Microsoft Office PowerPoint</Application>
  <PresentationFormat>Экран (4:3)</PresentationFormat>
  <Paragraphs>707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Для преподавателей ОРКСЭ </vt:lpstr>
      <vt:lpstr>Безотметочность курса</vt:lpstr>
      <vt:lpstr> Оценка должна решать основные задачи: </vt:lpstr>
      <vt:lpstr>    Для оперативного контроля знаний и умений                 по курсу можно использовать </vt:lpstr>
      <vt:lpstr> Педагогическое наблюдение </vt:lpstr>
      <vt:lpstr>Мониторинговый лист оценивания тестов</vt:lpstr>
      <vt:lpstr> Самооценка учащихся по результатам урока (или внеурочного мероприятия). </vt:lpstr>
      <vt:lpstr> </vt:lpstr>
      <vt:lpstr>Лист самооценки</vt:lpstr>
      <vt:lpstr>Самооценка в конце урока</vt:lpstr>
      <vt:lpstr>Самооценка в конце урока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Для преподавателей ОРКСЭ </dc:title>
  <dc:creator>Админ</dc:creator>
  <cp:lastModifiedBy>Admin</cp:lastModifiedBy>
  <cp:revision>6</cp:revision>
  <dcterms:modified xsi:type="dcterms:W3CDTF">2021-09-10T12:28:19Z</dcterms:modified>
</cp:coreProperties>
</file>