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0" r:id="rId3"/>
    <p:sldId id="257" r:id="rId4"/>
    <p:sldId id="269" r:id="rId5"/>
    <p:sldId id="27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456" y="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043FBB-8F69-4699-9339-1E6817C8134E}" type="doc">
      <dgm:prSet loTypeId="urn:microsoft.com/office/officeart/2005/8/layout/chevron2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DD9F9B51-65A8-410E-A962-731E54329BE7}">
      <dgm:prSet phldrT="[Текст]"/>
      <dgm:spPr/>
      <dgm:t>
        <a:bodyPr/>
        <a:lstStyle/>
        <a:p>
          <a:r>
            <a:rPr lang="en-US" dirty="0" smtClean="0"/>
            <a:t>I </a:t>
          </a:r>
          <a:r>
            <a:rPr lang="ru-RU" dirty="0" smtClean="0"/>
            <a:t>этап</a:t>
          </a:r>
          <a:endParaRPr lang="ru-RU" dirty="0"/>
        </a:p>
      </dgm:t>
    </dgm:pt>
    <dgm:pt modelId="{83BF6BED-CFBE-472A-BAC1-27306FD28062}" type="parTrans" cxnId="{87EA3177-13C4-40D7-9465-3529874976D3}">
      <dgm:prSet/>
      <dgm:spPr/>
      <dgm:t>
        <a:bodyPr/>
        <a:lstStyle/>
        <a:p>
          <a:endParaRPr lang="ru-RU"/>
        </a:p>
      </dgm:t>
    </dgm:pt>
    <dgm:pt modelId="{A0D38A8F-24C0-4DD9-A262-5A54C21DD9BB}" type="sibTrans" cxnId="{87EA3177-13C4-40D7-9465-3529874976D3}">
      <dgm:prSet/>
      <dgm:spPr/>
      <dgm:t>
        <a:bodyPr/>
        <a:lstStyle/>
        <a:p>
          <a:endParaRPr lang="ru-RU"/>
        </a:p>
      </dgm:t>
    </dgm:pt>
    <dgm:pt modelId="{EAF117F4-846E-4A08-8632-ECE80C131C7E}">
      <dgm:prSet phldrT="[Текст]"/>
      <dgm:spPr/>
      <dgm:t>
        <a:bodyPr/>
        <a:lstStyle/>
        <a:p>
          <a:r>
            <a:rPr lang="ru-RU" dirty="0" smtClean="0"/>
            <a:t>Предварительная работа (чтение художественной литературы, рассматривание иллюстраций, фотографий, экскурсии, беседы, отгадывание загадок и т.п.)</a:t>
          </a:r>
          <a:endParaRPr lang="ru-RU" dirty="0"/>
        </a:p>
      </dgm:t>
    </dgm:pt>
    <dgm:pt modelId="{17FC708D-0C05-435C-B274-FEA5B0148E9E}" type="parTrans" cxnId="{1C6208D6-EDFB-4478-A217-652E4EF88346}">
      <dgm:prSet/>
      <dgm:spPr/>
      <dgm:t>
        <a:bodyPr/>
        <a:lstStyle/>
        <a:p>
          <a:endParaRPr lang="ru-RU"/>
        </a:p>
      </dgm:t>
    </dgm:pt>
    <dgm:pt modelId="{0BFA356B-BF11-4C7D-A06A-BA9771B78AF3}" type="sibTrans" cxnId="{1C6208D6-EDFB-4478-A217-652E4EF88346}">
      <dgm:prSet/>
      <dgm:spPr/>
      <dgm:t>
        <a:bodyPr/>
        <a:lstStyle/>
        <a:p>
          <a:endParaRPr lang="ru-RU"/>
        </a:p>
      </dgm:t>
    </dgm:pt>
    <dgm:pt modelId="{E907BEE8-9241-46C8-B4C3-838A5294DBA5}">
      <dgm:prSet phldrT="[Текст]"/>
      <dgm:spPr/>
      <dgm:t>
        <a:bodyPr/>
        <a:lstStyle/>
        <a:p>
          <a:r>
            <a:rPr lang="en-US" dirty="0" smtClean="0"/>
            <a:t>II </a:t>
          </a:r>
          <a:r>
            <a:rPr lang="ru-RU" dirty="0" smtClean="0"/>
            <a:t>этап</a:t>
          </a:r>
          <a:endParaRPr lang="ru-RU" dirty="0"/>
        </a:p>
      </dgm:t>
    </dgm:pt>
    <dgm:pt modelId="{1B9409AB-A08E-452C-AE61-C6FF39E403FF}" type="parTrans" cxnId="{230A2E2D-73A6-46A3-BDBE-E9657D1CE7A6}">
      <dgm:prSet/>
      <dgm:spPr/>
      <dgm:t>
        <a:bodyPr/>
        <a:lstStyle/>
        <a:p>
          <a:endParaRPr lang="ru-RU"/>
        </a:p>
      </dgm:t>
    </dgm:pt>
    <dgm:pt modelId="{CE2B6D84-DD19-4997-980C-06A5847E6F79}" type="sibTrans" cxnId="{230A2E2D-73A6-46A3-BDBE-E9657D1CE7A6}">
      <dgm:prSet/>
      <dgm:spPr/>
      <dgm:t>
        <a:bodyPr/>
        <a:lstStyle/>
        <a:p>
          <a:endParaRPr lang="ru-RU"/>
        </a:p>
      </dgm:t>
    </dgm:pt>
    <dgm:pt modelId="{6891A0D7-4805-4F8E-B83C-EA468F325609}">
      <dgm:prSet phldrT="[Текст]"/>
      <dgm:spPr/>
      <dgm:t>
        <a:bodyPr/>
        <a:lstStyle/>
        <a:p>
          <a:r>
            <a:rPr lang="ru-RU" dirty="0" smtClean="0"/>
            <a:t>Создание игровой обстановки, внесение атрибутов, новых игрушек и предметов, предметов-заместителей, рассматривание их, изготовление детьми предметов-заместителей</a:t>
          </a:r>
          <a:endParaRPr lang="ru-RU" dirty="0"/>
        </a:p>
      </dgm:t>
    </dgm:pt>
    <dgm:pt modelId="{5797F8AB-5849-48B6-B0D5-3C3F875E2850}" type="parTrans" cxnId="{3034F1FE-A050-41F4-B9ED-D6DC04E13742}">
      <dgm:prSet/>
      <dgm:spPr/>
      <dgm:t>
        <a:bodyPr/>
        <a:lstStyle/>
        <a:p>
          <a:endParaRPr lang="ru-RU"/>
        </a:p>
      </dgm:t>
    </dgm:pt>
    <dgm:pt modelId="{51F57A75-A93D-4E3F-8EBD-7A353F3CBF6F}" type="sibTrans" cxnId="{3034F1FE-A050-41F4-B9ED-D6DC04E13742}">
      <dgm:prSet/>
      <dgm:spPr/>
      <dgm:t>
        <a:bodyPr/>
        <a:lstStyle/>
        <a:p>
          <a:endParaRPr lang="ru-RU"/>
        </a:p>
      </dgm:t>
    </dgm:pt>
    <dgm:pt modelId="{E4D01A34-7A90-44A5-9A0C-135B08CE66F2}">
      <dgm:prSet phldrT="[Текст]"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 этап</a:t>
          </a:r>
          <a:endParaRPr lang="ru-RU" dirty="0"/>
        </a:p>
      </dgm:t>
    </dgm:pt>
    <dgm:pt modelId="{901A6BFE-A7F0-4A96-AC96-F9FB40959361}" type="parTrans" cxnId="{0A1A9DEE-C5C4-4811-B132-FEB7CEFF8C4B}">
      <dgm:prSet/>
      <dgm:spPr/>
      <dgm:t>
        <a:bodyPr/>
        <a:lstStyle/>
        <a:p>
          <a:endParaRPr lang="ru-RU"/>
        </a:p>
      </dgm:t>
    </dgm:pt>
    <dgm:pt modelId="{B711619A-E0BE-4B7F-B251-AB049A8FC004}" type="sibTrans" cxnId="{0A1A9DEE-C5C4-4811-B132-FEB7CEFF8C4B}">
      <dgm:prSet/>
      <dgm:spPr/>
      <dgm:t>
        <a:bodyPr/>
        <a:lstStyle/>
        <a:p>
          <a:endParaRPr lang="ru-RU"/>
        </a:p>
      </dgm:t>
    </dgm:pt>
    <dgm:pt modelId="{065F422C-2686-4806-86DA-7ED2CF11AD78}">
      <dgm:prSet phldrT="[Текст]"/>
      <dgm:spPr/>
      <dgm:t>
        <a:bodyPr/>
        <a:lstStyle/>
        <a:p>
          <a:r>
            <a:rPr lang="ru-RU" dirty="0" smtClean="0"/>
            <a:t>Обучение ролевым действиям, ролевому диалогу, распределение ролей, разыгрывание игровых эпизодов</a:t>
          </a:r>
          <a:endParaRPr lang="ru-RU" dirty="0"/>
        </a:p>
      </dgm:t>
    </dgm:pt>
    <dgm:pt modelId="{4D5BBAB4-3EA1-4100-961D-2E4B36860B2F}" type="parTrans" cxnId="{178FDE0B-8873-450F-8873-36CACEEB930A}">
      <dgm:prSet/>
      <dgm:spPr/>
      <dgm:t>
        <a:bodyPr/>
        <a:lstStyle/>
        <a:p>
          <a:endParaRPr lang="ru-RU"/>
        </a:p>
      </dgm:t>
    </dgm:pt>
    <dgm:pt modelId="{2B856232-FEB9-40E4-9B23-4ADA9E665623}" type="sibTrans" cxnId="{178FDE0B-8873-450F-8873-36CACEEB930A}">
      <dgm:prSet/>
      <dgm:spPr/>
      <dgm:t>
        <a:bodyPr/>
        <a:lstStyle/>
        <a:p>
          <a:endParaRPr lang="ru-RU"/>
        </a:p>
      </dgm:t>
    </dgm:pt>
    <dgm:pt modelId="{C8111C0D-2B77-4971-93CD-9B6155F9EEA1}" type="pres">
      <dgm:prSet presAssocID="{4D043FBB-8F69-4699-9339-1E6817C8134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EE7179E-B5A2-4C8D-B509-552C6EAEFCB9}" type="pres">
      <dgm:prSet presAssocID="{DD9F9B51-65A8-410E-A962-731E54329BE7}" presName="composite" presStyleCnt="0"/>
      <dgm:spPr/>
    </dgm:pt>
    <dgm:pt modelId="{E347A46B-49BE-4335-BB84-07940DD4BAC6}" type="pres">
      <dgm:prSet presAssocID="{DD9F9B51-65A8-410E-A962-731E54329BE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C5FD4C-FF12-4FEA-9C88-2448BCE16003}" type="pres">
      <dgm:prSet presAssocID="{DD9F9B51-65A8-410E-A962-731E54329BE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FA4C3-FC45-4116-B302-1974DA327D0B}" type="pres">
      <dgm:prSet presAssocID="{A0D38A8F-24C0-4DD9-A262-5A54C21DD9BB}" presName="sp" presStyleCnt="0"/>
      <dgm:spPr/>
    </dgm:pt>
    <dgm:pt modelId="{B9A7384A-6980-447E-80B5-779A09338C3F}" type="pres">
      <dgm:prSet presAssocID="{E907BEE8-9241-46C8-B4C3-838A5294DBA5}" presName="composite" presStyleCnt="0"/>
      <dgm:spPr/>
    </dgm:pt>
    <dgm:pt modelId="{178768A7-7219-4DCC-8400-82CEFE40B87F}" type="pres">
      <dgm:prSet presAssocID="{E907BEE8-9241-46C8-B4C3-838A5294DBA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30A8DD-6996-4739-8F8A-97180803CFF5}" type="pres">
      <dgm:prSet presAssocID="{E907BEE8-9241-46C8-B4C3-838A5294DBA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53369D-4501-4C4F-9E53-1D0A3B88CFA5}" type="pres">
      <dgm:prSet presAssocID="{CE2B6D84-DD19-4997-980C-06A5847E6F79}" presName="sp" presStyleCnt="0"/>
      <dgm:spPr/>
    </dgm:pt>
    <dgm:pt modelId="{C0B1F05E-BA75-45E0-B243-D55A4F17D02D}" type="pres">
      <dgm:prSet presAssocID="{E4D01A34-7A90-44A5-9A0C-135B08CE66F2}" presName="composite" presStyleCnt="0"/>
      <dgm:spPr/>
    </dgm:pt>
    <dgm:pt modelId="{B9DC932E-0810-4A56-B021-4ABF2871481F}" type="pres">
      <dgm:prSet presAssocID="{E4D01A34-7A90-44A5-9A0C-135B08CE66F2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F94F0-435B-40ED-B0AB-3743A17D8252}" type="pres">
      <dgm:prSet presAssocID="{E4D01A34-7A90-44A5-9A0C-135B08CE66F2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AB49C3-E8F0-47B7-A06E-B1F8CDDC2075}" type="presOf" srcId="{EAF117F4-846E-4A08-8632-ECE80C131C7E}" destId="{FCC5FD4C-FF12-4FEA-9C88-2448BCE16003}" srcOrd="0" destOrd="0" presId="urn:microsoft.com/office/officeart/2005/8/layout/chevron2"/>
    <dgm:cxn modelId="{87EA3177-13C4-40D7-9465-3529874976D3}" srcId="{4D043FBB-8F69-4699-9339-1E6817C8134E}" destId="{DD9F9B51-65A8-410E-A962-731E54329BE7}" srcOrd="0" destOrd="0" parTransId="{83BF6BED-CFBE-472A-BAC1-27306FD28062}" sibTransId="{A0D38A8F-24C0-4DD9-A262-5A54C21DD9BB}"/>
    <dgm:cxn modelId="{51255119-49F6-4823-9E0D-E96AAC168CB3}" type="presOf" srcId="{E4D01A34-7A90-44A5-9A0C-135B08CE66F2}" destId="{B9DC932E-0810-4A56-B021-4ABF2871481F}" srcOrd="0" destOrd="0" presId="urn:microsoft.com/office/officeart/2005/8/layout/chevron2"/>
    <dgm:cxn modelId="{230A2E2D-73A6-46A3-BDBE-E9657D1CE7A6}" srcId="{4D043FBB-8F69-4699-9339-1E6817C8134E}" destId="{E907BEE8-9241-46C8-B4C3-838A5294DBA5}" srcOrd="1" destOrd="0" parTransId="{1B9409AB-A08E-452C-AE61-C6FF39E403FF}" sibTransId="{CE2B6D84-DD19-4997-980C-06A5847E6F79}"/>
    <dgm:cxn modelId="{DBA5E9A1-B898-4879-9763-29F3C0C80D02}" type="presOf" srcId="{065F422C-2686-4806-86DA-7ED2CF11AD78}" destId="{B64F94F0-435B-40ED-B0AB-3743A17D8252}" srcOrd="0" destOrd="0" presId="urn:microsoft.com/office/officeart/2005/8/layout/chevron2"/>
    <dgm:cxn modelId="{1C6208D6-EDFB-4478-A217-652E4EF88346}" srcId="{DD9F9B51-65A8-410E-A962-731E54329BE7}" destId="{EAF117F4-846E-4A08-8632-ECE80C131C7E}" srcOrd="0" destOrd="0" parTransId="{17FC708D-0C05-435C-B274-FEA5B0148E9E}" sibTransId="{0BFA356B-BF11-4C7D-A06A-BA9771B78AF3}"/>
    <dgm:cxn modelId="{3034F1FE-A050-41F4-B9ED-D6DC04E13742}" srcId="{E907BEE8-9241-46C8-B4C3-838A5294DBA5}" destId="{6891A0D7-4805-4F8E-B83C-EA468F325609}" srcOrd="0" destOrd="0" parTransId="{5797F8AB-5849-48B6-B0D5-3C3F875E2850}" sibTransId="{51F57A75-A93D-4E3F-8EBD-7A353F3CBF6F}"/>
    <dgm:cxn modelId="{F8C91328-90C3-45F0-B027-4CCC75BA65FE}" type="presOf" srcId="{E907BEE8-9241-46C8-B4C3-838A5294DBA5}" destId="{178768A7-7219-4DCC-8400-82CEFE40B87F}" srcOrd="0" destOrd="0" presId="urn:microsoft.com/office/officeart/2005/8/layout/chevron2"/>
    <dgm:cxn modelId="{0A1A9DEE-C5C4-4811-B132-FEB7CEFF8C4B}" srcId="{4D043FBB-8F69-4699-9339-1E6817C8134E}" destId="{E4D01A34-7A90-44A5-9A0C-135B08CE66F2}" srcOrd="2" destOrd="0" parTransId="{901A6BFE-A7F0-4A96-AC96-F9FB40959361}" sibTransId="{B711619A-E0BE-4B7F-B251-AB049A8FC004}"/>
    <dgm:cxn modelId="{8BB50C3D-541A-4AFB-98EC-8D83606BB584}" type="presOf" srcId="{DD9F9B51-65A8-410E-A962-731E54329BE7}" destId="{E347A46B-49BE-4335-BB84-07940DD4BAC6}" srcOrd="0" destOrd="0" presId="urn:microsoft.com/office/officeart/2005/8/layout/chevron2"/>
    <dgm:cxn modelId="{D40173F1-C4EC-4C94-8EA0-FA2153096446}" type="presOf" srcId="{4D043FBB-8F69-4699-9339-1E6817C8134E}" destId="{C8111C0D-2B77-4971-93CD-9B6155F9EEA1}" srcOrd="0" destOrd="0" presId="urn:microsoft.com/office/officeart/2005/8/layout/chevron2"/>
    <dgm:cxn modelId="{178FDE0B-8873-450F-8873-36CACEEB930A}" srcId="{E4D01A34-7A90-44A5-9A0C-135B08CE66F2}" destId="{065F422C-2686-4806-86DA-7ED2CF11AD78}" srcOrd="0" destOrd="0" parTransId="{4D5BBAB4-3EA1-4100-961D-2E4B36860B2F}" sibTransId="{2B856232-FEB9-40E4-9B23-4ADA9E665623}"/>
    <dgm:cxn modelId="{410A932A-175E-45B4-82C7-0FBC4E152D59}" type="presOf" srcId="{6891A0D7-4805-4F8E-B83C-EA468F325609}" destId="{6830A8DD-6996-4739-8F8A-97180803CFF5}" srcOrd="0" destOrd="0" presId="urn:microsoft.com/office/officeart/2005/8/layout/chevron2"/>
    <dgm:cxn modelId="{10670319-73AA-411A-B3AD-24EED9D65674}" type="presParOf" srcId="{C8111C0D-2B77-4971-93CD-9B6155F9EEA1}" destId="{4EE7179E-B5A2-4C8D-B509-552C6EAEFCB9}" srcOrd="0" destOrd="0" presId="urn:microsoft.com/office/officeart/2005/8/layout/chevron2"/>
    <dgm:cxn modelId="{18E48330-1CEB-425D-895E-4C1366FFF7B1}" type="presParOf" srcId="{4EE7179E-B5A2-4C8D-B509-552C6EAEFCB9}" destId="{E347A46B-49BE-4335-BB84-07940DD4BAC6}" srcOrd="0" destOrd="0" presId="urn:microsoft.com/office/officeart/2005/8/layout/chevron2"/>
    <dgm:cxn modelId="{5545321A-1107-43C6-AD10-A7C4858612D6}" type="presParOf" srcId="{4EE7179E-B5A2-4C8D-B509-552C6EAEFCB9}" destId="{FCC5FD4C-FF12-4FEA-9C88-2448BCE16003}" srcOrd="1" destOrd="0" presId="urn:microsoft.com/office/officeart/2005/8/layout/chevron2"/>
    <dgm:cxn modelId="{E091BE03-FF2A-48BF-BE87-3448F3ACC3A1}" type="presParOf" srcId="{C8111C0D-2B77-4971-93CD-9B6155F9EEA1}" destId="{D10FA4C3-FC45-4116-B302-1974DA327D0B}" srcOrd="1" destOrd="0" presId="urn:microsoft.com/office/officeart/2005/8/layout/chevron2"/>
    <dgm:cxn modelId="{0DFDFAE7-F4ED-49A7-B635-68177C4D3506}" type="presParOf" srcId="{C8111C0D-2B77-4971-93CD-9B6155F9EEA1}" destId="{B9A7384A-6980-447E-80B5-779A09338C3F}" srcOrd="2" destOrd="0" presId="urn:microsoft.com/office/officeart/2005/8/layout/chevron2"/>
    <dgm:cxn modelId="{2BCBCC6E-B1D3-449A-92DD-F0F3DF6C066B}" type="presParOf" srcId="{B9A7384A-6980-447E-80B5-779A09338C3F}" destId="{178768A7-7219-4DCC-8400-82CEFE40B87F}" srcOrd="0" destOrd="0" presId="urn:microsoft.com/office/officeart/2005/8/layout/chevron2"/>
    <dgm:cxn modelId="{69113C46-358D-4E70-A906-8A7175A07D9F}" type="presParOf" srcId="{B9A7384A-6980-447E-80B5-779A09338C3F}" destId="{6830A8DD-6996-4739-8F8A-97180803CFF5}" srcOrd="1" destOrd="0" presId="urn:microsoft.com/office/officeart/2005/8/layout/chevron2"/>
    <dgm:cxn modelId="{3DD42A0C-CC01-4379-BE7E-70CF6449DB20}" type="presParOf" srcId="{C8111C0D-2B77-4971-93CD-9B6155F9EEA1}" destId="{BB53369D-4501-4C4F-9E53-1D0A3B88CFA5}" srcOrd="3" destOrd="0" presId="urn:microsoft.com/office/officeart/2005/8/layout/chevron2"/>
    <dgm:cxn modelId="{953D9AD2-B8E3-477D-8DF4-1F7E1B7A4A24}" type="presParOf" srcId="{C8111C0D-2B77-4971-93CD-9B6155F9EEA1}" destId="{C0B1F05E-BA75-45E0-B243-D55A4F17D02D}" srcOrd="4" destOrd="0" presId="urn:microsoft.com/office/officeart/2005/8/layout/chevron2"/>
    <dgm:cxn modelId="{776189CD-85E7-417B-B512-6B41D5BB9A86}" type="presParOf" srcId="{C0B1F05E-BA75-45E0-B243-D55A4F17D02D}" destId="{B9DC932E-0810-4A56-B021-4ABF2871481F}" srcOrd="0" destOrd="0" presId="urn:microsoft.com/office/officeart/2005/8/layout/chevron2"/>
    <dgm:cxn modelId="{2D1199B4-358A-4154-8B5E-1A7547AECC74}" type="presParOf" srcId="{C0B1F05E-BA75-45E0-B243-D55A4F17D02D}" destId="{B64F94F0-435B-40ED-B0AB-3743A17D825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A60D5-CCFD-4150-93B0-EB7DB6F7BC05}" type="datetimeFigureOut">
              <a:rPr lang="ru-RU" smtClean="0"/>
              <a:pPr/>
              <a:t>23.06.2021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C36F4-6BA8-4D67-BD8A-C572FCD9EF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894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5C36F4-6BA8-4D67-BD8A-C572FCD9EF4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92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6/23/2021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19600" y="4648200"/>
            <a:ext cx="4419600" cy="91440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Воспитатель </a:t>
            </a:r>
            <a:br>
              <a:rPr lang="ru-RU" sz="1800" dirty="0" smtClean="0"/>
            </a:br>
            <a:r>
              <a:rPr lang="ru-RU" sz="1800" dirty="0" smtClean="0"/>
              <a:t>МБДОУ ДСКВ № 2 «Калинка»  Селищева Е.В.</a:t>
            </a: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3835" y="1600200"/>
            <a:ext cx="828944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СЮЖЕТНО-РОЛЕВАЯ ИГРА </a:t>
            </a:r>
          </a:p>
          <a:p>
            <a:pPr algn="ctr"/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КАК СРЕДСТВО ФОРМИРОВАНИЯ</a:t>
            </a:r>
          </a:p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</a:rPr>
              <a:t>МЕЖЛИЧНОСТНЫХ ОТНОШЕНИЙ СО СВЕРСТНИКАМИ </a:t>
            </a:r>
          </a:p>
          <a:p>
            <a:pPr algn="ctr"/>
            <a:r>
              <a:rPr lang="ru-RU" sz="2000" b="1" dirty="0" smtClean="0">
                <a:ln/>
                <a:solidFill>
                  <a:schemeClr val="accent3"/>
                </a:solidFill>
              </a:rPr>
              <a:t>В СООТВЕТСТВИИ С ФГОС ДО</a:t>
            </a:r>
            <a:r>
              <a:rPr lang="ru-RU" sz="20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endParaRPr lang="ru-RU" sz="2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Селищевой\фото игра  аэропорт\IMG_043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3505200" cy="24695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1" name="Picture 3" descr="H:\Селищевой\фото игра  аэропорт\IMG_04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8200" y="3200400"/>
            <a:ext cx="3886200" cy="29146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4391025" y="914400"/>
            <a:ext cx="3810000" cy="1981200"/>
          </a:xfrm>
          <a:prstGeom prst="wedgeRoundRectCallout">
            <a:avLst>
              <a:gd name="adj1" fmla="val -59343"/>
              <a:gd name="adj2" fmla="val 801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Дети берут куклу за руки и идут в турагентство. В турагентстве встречает менеджер Лера.</a:t>
            </a:r>
          </a:p>
          <a:p>
            <a:pPr algn="just"/>
            <a:r>
              <a:rPr lang="ru-RU" dirty="0" smtClean="0"/>
              <a:t>– Здравствуйте, чем я могу Вам помочь?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457200" y="3581400"/>
            <a:ext cx="3962400" cy="2362200"/>
          </a:xfrm>
          <a:prstGeom prst="wedgeRoundRectCallout">
            <a:avLst>
              <a:gd name="adj1" fmla="val 56705"/>
              <a:gd name="adj2" fmla="val 6342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09600" y="3610690"/>
            <a:ext cx="3657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– Мы хотим узнать, какие экскурсии проходят  сейчас в нашем городе, что мы можем показать и рассказать о нашем Нижневартовске.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– Я  предлагаю вам экскурсию в 12.00 по городу, по интересным, красочным местам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«Мой любимый Нижневартовск».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ая прямоугольная выноска 4"/>
          <p:cNvSpPr/>
          <p:nvPr/>
        </p:nvSpPr>
        <p:spPr>
          <a:xfrm>
            <a:off x="2971800" y="4114800"/>
            <a:ext cx="4267200" cy="1981200"/>
          </a:xfrm>
          <a:prstGeom prst="wedgeRoundRectCallout">
            <a:avLst>
              <a:gd name="adj1" fmla="val -13558"/>
              <a:gd name="adj2" fmla="val -90684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София  взяла куклу и стала ее озвучивать.</a:t>
            </a:r>
          </a:p>
          <a:p>
            <a:pPr lvl="0" algn="just"/>
            <a:r>
              <a:rPr lang="ru-RU" dirty="0" smtClean="0"/>
              <a:t>– Хорошо, я согласна,  есть время сходить в кафе или столовую, я очень сильно проголодалась.</a:t>
            </a:r>
          </a:p>
          <a:p>
            <a:pPr algn="just"/>
            <a:r>
              <a:rPr lang="ru-RU" dirty="0" smtClean="0"/>
              <a:t>Дети предлагают зайти в кафе прямо  в аэропорту.</a:t>
            </a:r>
          </a:p>
          <a:p>
            <a:pPr algn="just"/>
            <a:r>
              <a:rPr lang="ru-RU" dirty="0" smtClean="0"/>
              <a:t> </a:t>
            </a:r>
          </a:p>
        </p:txBody>
      </p:sp>
      <p:pic>
        <p:nvPicPr>
          <p:cNvPr id="22531" name="Picture 3" descr="H:\Селищевой\фото игра  аэропорт\IMG_047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3733800" cy="27212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32" name="Picture 4" descr="H:\Селищевой\фото игра  аэропорт\IMG_04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381000"/>
            <a:ext cx="3917290" cy="28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304800" y="228600"/>
            <a:ext cx="3962400" cy="1600200"/>
          </a:xfrm>
          <a:prstGeom prst="wedgeRoundRectCallout">
            <a:avLst>
              <a:gd name="adj1" fmla="val -28147"/>
              <a:gd name="adj2" fmla="val 7414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57200" y="427910"/>
            <a:ext cx="37338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Соня</a:t>
            </a:r>
            <a:r>
              <a:rPr kumimoji="0" lang="ru-RU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закричала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 что у ее мамы день рождения и ей нужно послать телеграмму. Дети провожают куклу на почту, где почтальон Петя помогает выслать телеграмму.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3555" name="Picture 3" descr="H:\Селищевой\фото игра  аэропорт\IMG_04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3860800" cy="2895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H:\Селищевой\фото игра  аэропорт\IMG_043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52950" y="228600"/>
            <a:ext cx="3905250" cy="3124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Скругленная прямоугольная выноска 9"/>
          <p:cNvSpPr/>
          <p:nvPr/>
        </p:nvSpPr>
        <p:spPr>
          <a:xfrm>
            <a:off x="4495800" y="3657600"/>
            <a:ext cx="4114800" cy="1981200"/>
          </a:xfrm>
          <a:prstGeom prst="wedgeRoundRectCallout">
            <a:avLst>
              <a:gd name="adj1" fmla="val 6725"/>
              <a:gd name="adj2" fmla="val -6929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810000"/>
            <a:ext cx="4038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(Соня) Екатерине захотелось  привести себя в порядок, и дети проводили ее в парикмахерскую. В парикмахерской парикмахер Настя  предлагает вымыть голову и сделать укладку.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ая прямоугольная выноска 13"/>
          <p:cNvSpPr/>
          <p:nvPr/>
        </p:nvSpPr>
        <p:spPr>
          <a:xfrm>
            <a:off x="381000" y="4495800"/>
            <a:ext cx="4114800" cy="2133600"/>
          </a:xfrm>
          <a:prstGeom prst="wedgeRoundRectCallout">
            <a:avLst>
              <a:gd name="adj1" fmla="val 40373"/>
              <a:gd name="adj2" fmla="val 5557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11" name="Скругленная прямоугольная выноска 10"/>
          <p:cNvSpPr/>
          <p:nvPr/>
        </p:nvSpPr>
        <p:spPr>
          <a:xfrm>
            <a:off x="4876800" y="3810000"/>
            <a:ext cx="3581400" cy="1371600"/>
          </a:xfrm>
          <a:prstGeom prst="wedgeRoundRectCallout">
            <a:avLst>
              <a:gd name="adj1" fmla="val 6725"/>
              <a:gd name="adj2" fmla="val -6929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04800" y="533400"/>
            <a:ext cx="3962400" cy="990600"/>
          </a:xfrm>
          <a:prstGeom prst="wedgeRoundRectCallout">
            <a:avLst>
              <a:gd name="adj1" fmla="val -28147"/>
              <a:gd name="adj2" fmla="val 7414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533400"/>
            <a:ext cx="381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– Ой, я очень люблю, когда пахнет свежим хлебом, давайте купим хлеб и свежих булочек. </a:t>
            </a:r>
            <a:endParaRPr lang="ru-RU" dirty="0"/>
          </a:p>
        </p:txBody>
      </p:sp>
      <p:pic>
        <p:nvPicPr>
          <p:cNvPr id="24579" name="Picture 3" descr="H:\Селищевой\фото игра  аэропорт\IMG_044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3581400" cy="26860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876800" y="3810000"/>
            <a:ext cx="358102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 smtClean="0">
                <a:latin typeface="+mj-lt"/>
                <a:ea typeface="Calibri" pitchFamily="34" charset="0"/>
                <a:cs typeface="Calibri" pitchFamily="34" charset="0"/>
              </a:rPr>
              <a:t>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друг Кате  становиться  плохо, у нее закружилась голова.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Calibri" pitchFamily="34" charset="0"/>
              </a:rPr>
              <a:t>  Дети провожают Катю в мед пункт, где их  встречает медсестра Алина.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24581" name="Picture 5" descr="H:\Селищевой\фото игра  аэропорт\IMG_04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57200"/>
            <a:ext cx="4272115" cy="28177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533400" y="4572000"/>
            <a:ext cx="3962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Алина  меряет кукле давление.  Смотрит на аппарат и говорит, что давление повышено, и нужно выпить  таблетку,  дает таблетку и воду. Кате становится хорошо, и все вместе идут на остановку к аэропорту.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ая прямоугольная выноска 7"/>
          <p:cNvSpPr/>
          <p:nvPr/>
        </p:nvSpPr>
        <p:spPr>
          <a:xfrm>
            <a:off x="4572000" y="1295400"/>
            <a:ext cx="4114800" cy="1295400"/>
          </a:xfrm>
          <a:prstGeom prst="wedgeRoundRectCallout">
            <a:avLst>
              <a:gd name="adj1" fmla="val 3508"/>
              <a:gd name="adj2" fmla="val 9567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28600" y="3810000"/>
            <a:ext cx="4114800" cy="2133600"/>
          </a:xfrm>
          <a:prstGeom prst="wedgeRoundRectCallout">
            <a:avLst>
              <a:gd name="adj1" fmla="val -16322"/>
              <a:gd name="adj2" fmla="val -76688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3886200"/>
            <a:ext cx="411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– Здравствуйте, я ваш экскурсовод Лена, буду рассказывать вам о нашем городе Нижневартовске. Заходите все в автобус, и будем отправляться в наше путешествие (обыгрываем экскурсию с  помощью  слайдов на экране.) </a:t>
            </a:r>
            <a:endParaRPr lang="ru-RU" dirty="0"/>
          </a:p>
        </p:txBody>
      </p:sp>
      <p:pic>
        <p:nvPicPr>
          <p:cNvPr id="25602" name="Picture 2" descr="H:\Селищевой\фото игра  аэропорт\IMG_04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4312024" cy="2819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4648200" y="1447800"/>
            <a:ext cx="4038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Игра заканчивается, дети провожают Катю домой в Москву. Катя благодарит всех и приглашает к себе в гости.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25604" name="Picture 4" descr="H:\Селищевой\фото игра  аэропорт\IMG_048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3505200"/>
            <a:ext cx="4419600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467600" cy="60960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Список литературы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733246"/>
            <a:ext cx="73152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Михайленко</a:t>
            </a:r>
            <a:r>
              <a:rPr lang="ru-RU" dirty="0" smtClean="0"/>
              <a:t> Н. Я., Короткова Н. А. Как играть с ребенком. — М.: Педагогика, 1990.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Михайленко</a:t>
            </a:r>
            <a:r>
              <a:rPr lang="ru-RU" dirty="0" smtClean="0"/>
              <a:t> Н. Я., Короткова Н. А. Игра с правилами в школьном возрасте. — М.: Онега, 1994.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Проблемы дошкольной игры: психолого-педагогический аспект / Под ред. Н. Н. </a:t>
            </a:r>
            <a:r>
              <a:rPr lang="ru-RU" dirty="0" err="1" smtClean="0"/>
              <a:t>Поддьякова</a:t>
            </a:r>
            <a:r>
              <a:rPr lang="ru-RU" dirty="0" smtClean="0"/>
              <a:t>, Н. Я. </a:t>
            </a:r>
            <a:r>
              <a:rPr lang="ru-RU" dirty="0" err="1" smtClean="0"/>
              <a:t>Михайленко</a:t>
            </a:r>
            <a:r>
              <a:rPr lang="ru-RU" dirty="0" smtClean="0"/>
              <a:t>. — М.: Педагогика, 1987.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Пропп</a:t>
            </a:r>
            <a:r>
              <a:rPr lang="ru-RU" dirty="0" smtClean="0"/>
              <a:t> В. Я. Морфология сказки. — М.: Наука, 1969.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err="1" smtClean="0"/>
              <a:t>Родари</a:t>
            </a:r>
            <a:r>
              <a:rPr lang="ru-RU" dirty="0" smtClean="0"/>
              <a:t> Дж. Грамматика фантазии. — М.: Прогресс, 1990.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Чуковский К. И. От двух до пяти. — М.: Педагогика, 1991.</a:t>
            </a:r>
          </a:p>
          <a:p>
            <a:pPr marL="342900" indent="-342900"/>
            <a:r>
              <a:rPr lang="ru-RU" dirty="0" smtClean="0"/>
              <a:t>     </a:t>
            </a:r>
            <a:r>
              <a:rPr lang="ru-RU" dirty="0" err="1" smtClean="0"/>
              <a:t>Эльконин</a:t>
            </a:r>
            <a:r>
              <a:rPr lang="ru-RU" dirty="0" smtClean="0"/>
              <a:t> Д. Б. Психология игры. — М.: Педагогика, 1978. Перспективный план руководства сюжетно-ролевой игры (по материалам лекции Пименовой Л.В., Князевой </a:t>
            </a:r>
            <a:r>
              <a:rPr lang="ru-RU" smtClean="0"/>
              <a:t>Л.П.).</a:t>
            </a:r>
            <a:endParaRPr lang="ru-RU" dirty="0" smtClean="0"/>
          </a:p>
          <a:p>
            <a:pPr marL="342900" indent="-342900"/>
            <a:r>
              <a:rPr lang="ru-RU" dirty="0" smtClean="0"/>
              <a:t>7.  Солнцева О.В. Дошкольник  в  мире  сюжетно-ролевых  игр. Сопровождение сюжетных игр детей. Издательство «Речь»,  2010 г. </a:t>
            </a:r>
          </a:p>
          <a:p>
            <a:pPr marL="342900" lvl="0" indent="-342900"/>
            <a:r>
              <a:rPr lang="ru-RU" dirty="0" smtClean="0"/>
              <a:t>8.  Веракса Н.Е., Комарова Т.С.,  Васильева М.А. Программа «От рождения до школы».</a:t>
            </a:r>
          </a:p>
          <a:p>
            <a:r>
              <a:rPr lang="ru-RU" sz="3200" dirty="0" smtClean="0"/>
              <a:t> 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064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Проблема развития межличностных отношений детей дошкольного возраста актуальна тем, что это многообразная и относительно устойчивая система эмоциональных отношений, ядром которых являются направленные на другого человека чувства. Они находят, как правило, свое выражение в общении и совместной деятельности, во взаимооценках членов группы, а также в их переживаниях, носящих избирательный характер.</a:t>
            </a:r>
          </a:p>
          <a:p>
            <a:pPr algn="just">
              <a:buNone/>
            </a:pPr>
            <a:r>
              <a:rPr lang="ru-RU" dirty="0" smtClean="0"/>
              <a:t>   Игра, являясь ведущим видом деятельности дошкольника, а следовательно и наиболее эффективным средством воспитательно-образовательной работы, позволяет сформировать положительные межличностные отношения в детском коллективе.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533400"/>
            <a:ext cx="214193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Актуальность: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.smyshljonyshi.ru/u/7e/675262b02f11e38f625a0c4019a22d/-/%D0%A0%D0%B8%D1%81%D1%83%D0%BD%D0%BE%D0%BA3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81153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Признаки сюжетно-ролевой игры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32120" y="533400"/>
            <a:ext cx="94449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Цель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01000" cy="1143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2200" dirty="0" smtClean="0"/>
              <a:t>Формирование положительных взаимоотношений детей старшего дошкольного возраста со сверстниками при косвенном и прямом участии педагога.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19325" y="2667000"/>
            <a:ext cx="12394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Задачи</a:t>
            </a:r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609600" y="3276600"/>
            <a:ext cx="7924800" cy="2286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воспитание желания и умения совместно играть;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воспитание навыков коллективной игры;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dirty="0" smtClean="0"/>
              <a:t>воспитание доброжелательного отношения к людям, желания и готовности сделать им полезное и приятное</a:t>
            </a:r>
            <a:r>
              <a:rPr lang="ru-RU" sz="2000" dirty="0" smtClean="0"/>
              <a:t>.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90600" y="1963579"/>
            <a:ext cx="75438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Участие воспитателя в игре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Использование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многоперсонажного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сюжета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Внесение кукольного персонажа,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постановка    правил поведения от его лица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Обновление игровых уголков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Изменение игровой среды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Наблюдение, экскурсия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Создание воображаемой ситуации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19200" y="1066800"/>
            <a:ext cx="187743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Приемы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ru-RU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90600" y="381000"/>
            <a:ext cx="648286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МОДЕЛЬ СТРУКТУРЫ ТВОРЧЕСКОЙ ИГРЫ</a:t>
            </a:r>
          </a:p>
          <a:p>
            <a:pPr algn="ctr"/>
            <a:r>
              <a:rPr lang="ru-RU" sz="2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(МОДЕЛЬ ИГРОВОЙ ДЕЯТЕЛЬНОСТИ)</a:t>
            </a:r>
            <a:endParaRPr lang="ru-RU" sz="2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62000" y="1219200"/>
            <a:ext cx="32004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Для ребенка</a:t>
            </a:r>
            <a:endParaRPr lang="ru-RU" sz="24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8200" y="1219200"/>
            <a:ext cx="3276600" cy="6096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Для воспитателя</a:t>
            </a:r>
            <a:endParaRPr lang="ru-RU" sz="24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62000" y="23622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ЗАДУМКА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24400" y="22860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ЦЕЛЬ ДЕЯТЕЛЬНОСТИ РЕБЕНКА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2000" y="32004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ТЕМА</a:t>
            </a:r>
          </a:p>
          <a:p>
            <a:pPr algn="ctr"/>
            <a:r>
              <a:rPr lang="ru-RU" dirty="0" smtClean="0"/>
              <a:t>(во что, кем я буду)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24400" y="41148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СРЕДСТВА ИЗОБРАЖЕНИЯ В ИГРЕ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24400" y="32004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ПРЕДМЕТ ДЕЯТЕЛЬНОСТИ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62000" y="41148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ЧЕМ ИГРАТЬ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2000" y="49530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КАК ИГРАТЬ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24400" y="48768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ДЕЙСТВИЕ В ИГРЕ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2000" y="57912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ПОНРАВИЛАСЬ ЛИ, ПОЛУЧИЛАСЬ ЛИ ИГРА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24400" y="5791200"/>
            <a:ext cx="3200400" cy="533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88906" y="381000"/>
            <a:ext cx="4886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СЮЖЕТНО-РОЛЕВОЙ ИГРЫ</a:t>
            </a:r>
          </a:p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ДЕТЕЙ ДОШКОЛЬНОГО ВОЗРАСТА</a:t>
            </a:r>
            <a:endParaRPr lang="ru-RU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08640942"/>
              </p:ext>
            </p:extLst>
          </p:nvPr>
        </p:nvGraphicFramePr>
        <p:xfrm>
          <a:off x="609600" y="1524000"/>
          <a:ext cx="7696200" cy="391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676400" y="5181600"/>
            <a:ext cx="6629400" cy="990600"/>
            <a:chOff x="1039018" y="2578507"/>
            <a:chExt cx="5056981" cy="964803"/>
          </a:xfrm>
        </p:grpSpPr>
        <p:sp>
          <p:nvSpPr>
            <p:cNvPr id="7" name="Прямоугольник с двумя скругленными соседними углами 6"/>
            <p:cNvSpPr/>
            <p:nvPr/>
          </p:nvSpPr>
          <p:spPr>
            <a:xfrm rot="5400000">
              <a:off x="3085107" y="532418"/>
              <a:ext cx="964803" cy="5056981"/>
            </a:xfrm>
            <a:prstGeom prst="round2SameRect">
              <a:avLst/>
            </a:prstGeom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Прямоугольник 7"/>
            <p:cNvSpPr/>
            <p:nvPr/>
          </p:nvSpPr>
          <p:spPr>
            <a:xfrm>
              <a:off x="1039018" y="2625605"/>
              <a:ext cx="5009883" cy="8706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800" kern="1200"/>
            </a:p>
            <a:p>
              <a:pPr marL="285750" lvl="1" indent="-28575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ru-RU" sz="2800" kern="120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609600" y="5181600"/>
            <a:ext cx="1039018" cy="1484312"/>
            <a:chOff x="-838199" y="2197507"/>
            <a:chExt cx="1039018" cy="1484312"/>
          </a:xfrm>
        </p:grpSpPr>
        <p:sp>
          <p:nvSpPr>
            <p:cNvPr id="10" name="Нашивка 9"/>
            <p:cNvSpPr/>
            <p:nvPr/>
          </p:nvSpPr>
          <p:spPr>
            <a:xfrm rot="5400000">
              <a:off x="-1060846" y="2420154"/>
              <a:ext cx="1484312" cy="1039018"/>
            </a:xfrm>
            <a:prstGeom prst="chevron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</p:sp>
        <p:sp>
          <p:nvSpPr>
            <p:cNvPr id="11" name="Нашивка 4"/>
            <p:cNvSpPr/>
            <p:nvPr/>
          </p:nvSpPr>
          <p:spPr>
            <a:xfrm>
              <a:off x="-838199" y="2730907"/>
              <a:ext cx="1039018" cy="4452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970" tIns="13970" rIns="13970" bIns="13970" numCol="1" spcCol="1270" anchor="ctr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/>
                <a:t>IV</a:t>
              </a:r>
              <a:r>
                <a:rPr lang="ru-RU" sz="2000" kern="1200" dirty="0" smtClean="0"/>
                <a:t> этап</a:t>
              </a:r>
              <a:endParaRPr lang="ru-RU" sz="2000" kern="1200" dirty="0"/>
            </a:p>
          </p:txBody>
        </p:sp>
      </p:grpSp>
      <p:sp>
        <p:nvSpPr>
          <p:cNvPr id="12" name="Нашивка 4"/>
          <p:cNvSpPr/>
          <p:nvPr/>
        </p:nvSpPr>
        <p:spPr>
          <a:xfrm>
            <a:off x="1752600" y="5410200"/>
            <a:ext cx="6400800" cy="4452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3970" tIns="13970" rIns="13970" bIns="13970" numCol="1" spcCol="1270" anchor="ctr" anchorCtr="0">
            <a:noAutofit/>
          </a:bodyPr>
          <a:lstStyle/>
          <a:p>
            <a:pPr lvl="0" algn="just" defTabSz="9779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600" dirty="0" smtClean="0">
                <a:solidFill>
                  <a:schemeClr val="tx1"/>
                </a:solidFill>
              </a:rPr>
              <a:t>Самостоятельная игра детей, расширение сюжета игры</a:t>
            </a:r>
            <a:endParaRPr lang="ru-RU" sz="1600" kern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84064" y="152400"/>
            <a:ext cx="595066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СЮЖЕТНО-РОЛЕВАЯ  ИГРА </a:t>
            </a:r>
          </a:p>
          <a:p>
            <a:pPr algn="ctr"/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«АЭРОПОРТ»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 descr="C:\Users\Admin\Desktop\Селищевой\фото игра  аэропорт\IMG_04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3478696" cy="228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Admin\Desktop\Селищевой\фото игра  аэропорт\IMG_04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3498574" cy="2438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381000" y="4191000"/>
            <a:ext cx="3657600" cy="2057400"/>
          </a:xfrm>
          <a:prstGeom prst="wedgeRoundRectCallout">
            <a:avLst>
              <a:gd name="adj1" fmla="val 56705"/>
              <a:gd name="adj2" fmla="val 63423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 smtClean="0"/>
              <a:t>Дети выбирают водителя –  </a:t>
            </a:r>
            <a:r>
              <a:rPr lang="ru-RU" dirty="0" err="1" smtClean="0"/>
              <a:t>Заура</a:t>
            </a:r>
            <a:r>
              <a:rPr lang="ru-RU" dirty="0" smtClean="0"/>
              <a:t>, он надевает костюм таксиста и берет руль, дети встают за ним, и </a:t>
            </a:r>
            <a:r>
              <a:rPr lang="ru-RU" dirty="0" err="1" smtClean="0"/>
              <a:t>топотушками</a:t>
            </a:r>
            <a:r>
              <a:rPr lang="ru-RU" dirty="0" smtClean="0"/>
              <a:t>  перемещаемся  в музыкальный зал.</a:t>
            </a:r>
            <a:endParaRPr lang="ru-RU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4419600" y="1295400"/>
            <a:ext cx="3886200" cy="2362200"/>
          </a:xfrm>
          <a:prstGeom prst="wedgeRoundRectCallout">
            <a:avLst>
              <a:gd name="adj1" fmla="val -58886"/>
              <a:gd name="adj2" fmla="val 1181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/>
          </a:p>
          <a:p>
            <a:pPr algn="just"/>
            <a:r>
              <a:rPr lang="ru-RU" sz="1600" dirty="0" smtClean="0"/>
              <a:t>В группу принесли телеграмму:  «Срочно  встречайте, прилетаю 27 октября, в 12.00 часов.  Катя </a:t>
            </a:r>
            <a:r>
              <a:rPr lang="ru-RU" sz="1600" dirty="0" err="1" smtClean="0"/>
              <a:t>Ситникова</a:t>
            </a:r>
            <a:r>
              <a:rPr lang="ru-RU" sz="1600" dirty="0" smtClean="0"/>
              <a:t>, ваша подруга из Москвы». Лера обрадовалась и закричала:  «Ура! Снова поеду в аэропорт.    На маршрутном такси».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Селищевой\фото игра  аэропорт\IMG_04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4038600" cy="3028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H:\Селищевой\фото игра  аэропорт\IMG_043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24400" y="381000"/>
            <a:ext cx="4064000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Скругленная прямоугольная выноска 5"/>
          <p:cNvSpPr/>
          <p:nvPr/>
        </p:nvSpPr>
        <p:spPr>
          <a:xfrm>
            <a:off x="2438400" y="3886200"/>
            <a:ext cx="4343400" cy="1981200"/>
          </a:xfrm>
          <a:prstGeom prst="wedgeRoundRectCallout">
            <a:avLst>
              <a:gd name="adj1" fmla="val 31993"/>
              <a:gd name="adj2" fmla="val -67775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 smtClean="0"/>
          </a:p>
          <a:p>
            <a:pPr algn="just"/>
            <a:r>
              <a:rPr lang="ru-RU" dirty="0" smtClean="0"/>
              <a:t>– Здравствуйте ребята, я москвичка, приехала к Вам из Москвы. Хочу посмотреть Ваш город и узнать, как вы живете. 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672</TotalTime>
  <Words>828</Words>
  <Application>Microsoft Office PowerPoint</Application>
  <PresentationFormat>Экран (4:3)</PresentationFormat>
  <Paragraphs>88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Воспитатель  МБДОУ ДСКВ № 2 «Калинка»  Селищева Е.В.</vt:lpstr>
      <vt:lpstr>Презентация PowerPoint</vt:lpstr>
      <vt:lpstr>Признаки сюжетно-ролевой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 МБДОУ ДСКВ №2 «Калинка»:  Селищева Е.В.</dc:title>
  <dc:creator>Юлия</dc:creator>
  <cp:lastModifiedBy>Admin</cp:lastModifiedBy>
  <cp:revision>28</cp:revision>
  <dcterms:created xsi:type="dcterms:W3CDTF">2014-11-12T17:49:14Z</dcterms:created>
  <dcterms:modified xsi:type="dcterms:W3CDTF">2021-06-23T12:37:51Z</dcterms:modified>
</cp:coreProperties>
</file>