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2" r:id="rId3"/>
    <p:sldId id="257" r:id="rId4"/>
    <p:sldId id="260" r:id="rId5"/>
    <p:sldId id="275" r:id="rId6"/>
    <p:sldId id="274" r:id="rId7"/>
    <p:sldId id="276" r:id="rId8"/>
    <p:sldId id="261" r:id="rId9"/>
    <p:sldId id="264" r:id="rId10"/>
    <p:sldId id="288" r:id="rId11"/>
    <p:sldId id="263" r:id="rId12"/>
    <p:sldId id="267" r:id="rId13"/>
    <p:sldId id="285" r:id="rId14"/>
    <p:sldId id="270" r:id="rId15"/>
    <p:sldId id="277" r:id="rId16"/>
    <p:sldId id="289" r:id="rId17"/>
    <p:sldId id="271" r:id="rId18"/>
    <p:sldId id="266" r:id="rId19"/>
    <p:sldId id="286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50" y="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otanik-olg.blogspot.ru/p/blog-page_7730.html" TargetMode="External"/><Relationship Id="rId7" Type="http://schemas.openxmlformats.org/officeDocument/2006/relationships/hyperlink" Target="http://botanik-olg.blogspot.ru/p/blog-page_8.html" TargetMode="External"/><Relationship Id="rId2" Type="http://schemas.openxmlformats.org/officeDocument/2006/relationships/hyperlink" Target="http://botanik-olg.blogspo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tanik-olg.blogspot.ru/p/blog-page_4106.html" TargetMode="External"/><Relationship Id="rId5" Type="http://schemas.openxmlformats.org/officeDocument/2006/relationships/hyperlink" Target="http://botanik-olg.blogspot.ru/p/b-1.html" TargetMode="External"/><Relationship Id="rId4" Type="http://schemas.openxmlformats.org/officeDocument/2006/relationships/hyperlink" Target="http://botanik-olg.blogspot.ru/p/blog-page_2389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://botanik-olg.blogspot.ru/p/blog-page_12.html" TargetMode="External"/><Relationship Id="rId3" Type="http://schemas.openxmlformats.org/officeDocument/2006/relationships/hyperlink" Target="http://spadilo.ru/sochineniya/" TargetMode="External"/><Relationship Id="rId7" Type="http://schemas.openxmlformats.org/officeDocument/2006/relationships/hyperlink" Target="http://spadilo.ru/ege/" TargetMode="External"/><Relationship Id="rId12" Type="http://schemas.openxmlformats.org/officeDocument/2006/relationships/hyperlink" Target="http://botanik-olg.blogspot.ru/p/blog-page_22.html" TargetMode="External"/><Relationship Id="rId2" Type="http://schemas.openxmlformats.org/officeDocument/2006/relationships/hyperlink" Target="http://spadilo.ru/kratkie-soderzhaniya/" TargetMode="External"/><Relationship Id="rId16" Type="http://schemas.openxmlformats.org/officeDocument/2006/relationships/hyperlink" Target="http://botanik-olg.blogspot.ru/p/blog-page_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adilo.ru/oge/" TargetMode="External"/><Relationship Id="rId11" Type="http://schemas.openxmlformats.org/officeDocument/2006/relationships/hyperlink" Target="http://botanik-olg.blogspot.ru/p/blog-page_19.html" TargetMode="External"/><Relationship Id="rId5" Type="http://schemas.openxmlformats.org/officeDocument/2006/relationships/hyperlink" Target="http://spadilo.ru/vpr/" TargetMode="External"/><Relationship Id="rId15" Type="http://schemas.openxmlformats.org/officeDocument/2006/relationships/hyperlink" Target="http://botanik-olg.blogspot.ru/p/blog-page_25.html" TargetMode="External"/><Relationship Id="rId10" Type="http://schemas.openxmlformats.org/officeDocument/2006/relationships/hyperlink" Target="http://botanik-olg.blogspot.ru/p/1_16.html" TargetMode="External"/><Relationship Id="rId4" Type="http://schemas.openxmlformats.org/officeDocument/2006/relationships/hyperlink" Target="http://spadilo.ru/reshebniki-i-gdz/" TargetMode="External"/><Relationship Id="rId9" Type="http://schemas.openxmlformats.org/officeDocument/2006/relationships/hyperlink" Target="http://botanik-olg.blogspot.ru/p/blog-page_16.html" TargetMode="External"/><Relationship Id="rId14" Type="http://schemas.openxmlformats.org/officeDocument/2006/relationships/hyperlink" Target="http://botanik-olg.blogspot.ru/p/blog-page_4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ge.yandex.ru/?ncrnd=4488" TargetMode="External"/><Relationship Id="rId3" Type="http://schemas.openxmlformats.org/officeDocument/2006/relationships/hyperlink" Target="http://gia.edu.ru/" TargetMode="External"/><Relationship Id="rId7" Type="http://schemas.openxmlformats.org/officeDocument/2006/relationships/hyperlink" Target="http://bio.sdamgia.ru/" TargetMode="External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rtal.kuz-edu.ru/index.php?option=com_content&amp;view=article&amp;id=272&amp;Itemid=111" TargetMode="External"/><Relationship Id="rId5" Type="http://schemas.openxmlformats.org/officeDocument/2006/relationships/hyperlink" Target="http://4ege.ru/" TargetMode="External"/><Relationship Id="rId10" Type="http://schemas.openxmlformats.org/officeDocument/2006/relationships/hyperlink" Target="http://&#1091;&#1095;&#1080;&#1089;&#1100;&#1091;&#1095;&#1080;&#1089;&#1100;.&#1088;&#1092;/testing/lslide=1" TargetMode="External"/><Relationship Id="rId4" Type="http://schemas.openxmlformats.org/officeDocument/2006/relationships/hyperlink" Target="http://www.examen.ru/" TargetMode="External"/><Relationship Id="rId9" Type="http://schemas.openxmlformats.org/officeDocument/2006/relationships/hyperlink" Target="http://www.ctege.info/zadaniya-i-testyi-probnyie-ege-po-biologii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distant-lessons.ru/vse-zapisi-bloga-po-biologii" TargetMode="External"/><Relationship Id="rId13" Type="http://schemas.openxmlformats.org/officeDocument/2006/relationships/hyperlink" Target="http://biologiyavklasse.ru/biologiya-ekspress-podgotovka-k-ekzamenu.html" TargetMode="External"/><Relationship Id="rId3" Type="http://schemas.openxmlformats.org/officeDocument/2006/relationships/hyperlink" Target="http://www.licey.net/bio/biology" TargetMode="External"/><Relationship Id="rId7" Type="http://schemas.openxmlformats.org/officeDocument/2006/relationships/hyperlink" Target="http://www.bioege.edu.ru/generala.html" TargetMode="External"/><Relationship Id="rId12" Type="http://schemas.openxmlformats.org/officeDocument/2006/relationships/hyperlink" Target="http://neobio.ru/" TargetMode="External"/><Relationship Id="rId2" Type="http://schemas.openxmlformats.org/officeDocument/2006/relationships/hyperlink" Target="http://bio-faq.ru/map3.html" TargetMode="External"/><Relationship Id="rId16" Type="http://schemas.openxmlformats.org/officeDocument/2006/relationships/hyperlink" Target="http://augossman.blogspo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o9klass.blogspot.ru/p/blog-page_07.html/l" TargetMode="External"/><Relationship Id="rId11" Type="http://schemas.openxmlformats.org/officeDocument/2006/relationships/hyperlink" Target="http://biouroki.ru/test/" TargetMode="External"/><Relationship Id="rId5" Type="http://schemas.openxmlformats.org/officeDocument/2006/relationships/hyperlink" Target="http://cimbioz.ucoz.ru/index/podgotovka_k_ehkzamenam/0-11" TargetMode="External"/><Relationship Id="rId15" Type="http://schemas.openxmlformats.org/officeDocument/2006/relationships/hyperlink" Target="http://bioege.edu.ru/project.html" TargetMode="External"/><Relationship Id="rId10" Type="http://schemas.openxmlformats.org/officeDocument/2006/relationships/hyperlink" Target="http://biology.ru/" TargetMode="External"/><Relationship Id="rId4" Type="http://schemas.openxmlformats.org/officeDocument/2006/relationships/hyperlink" Target="http://andoleg.ru/index/promezhut/0-22" TargetMode="External"/><Relationship Id="rId9" Type="http://schemas.openxmlformats.org/officeDocument/2006/relationships/hyperlink" Target="http://biolog188.narod.ru/" TargetMode="External"/><Relationship Id="rId14" Type="http://schemas.openxmlformats.org/officeDocument/2006/relationships/hyperlink" Target="http://www.bshpora.r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4ege.ru/video-biologiya/55970-zadaniya-s-risunkom-na-ege-po-biologii.html" TargetMode="External"/><Relationship Id="rId7" Type="http://schemas.openxmlformats.org/officeDocument/2006/relationships/hyperlink" Target="http://botanik-olg.blogspot.ru/p/blog-page_4.html" TargetMode="External"/><Relationship Id="rId2" Type="http://schemas.openxmlformats.org/officeDocument/2006/relationships/hyperlink" Target="http://spadilo.ru/oge-po-biologi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clck/jsredir?bu=uniq15204436091704135586&amp;from=yandex.ru;search/;web;;&amp;text=&amp;etext=1720.MZSlkksRI1iYqCxta074m5o-lmqmJ7pXlnB7QQ2CFUPBUmpJeTWT4bm2Dz6HJZR5u1ccfjqeGEstm1zAHTSOrw.64b8b4d4c0f83fe31064325fb9fb94a72c40cf44&amp;uuid=&amp;state=PEtFfuTeVD4jaxywoSUvtB2i7c0_vxGdKJBUN48dhRaQEew_4vPgtaHQTbCUXI3yXF7gMIt8Es9RFLtOmtvshg,,&amp;&amp;cst=AiuY0DBWFJ4BWM_uhLTTxMAxWU95LlSm7nW7wtFHAcM8ztdTGJGL3QMDIJGa-bohve5freni2XrblYfRVk5kaBkBrsct_ztRZRCk6tlPyAV6Zb2P9jmzRhlLG2JaTlMfmrJCPiaw036oLOECZXsR1MaUu6Dp8E2cDvMQbBdK4KRLrcmxQVgUHCZAfkZ2lNoFVuZlyguSHmhgN3DCSubeHOOfwEpTrBX-7vfh8OlCaQ174iZPqhE0MF7t_NBNatecgUu6WcxF3NI60Kf92Co1rx1IUDatBD9YZnH-nV3Ou_WXmax8G1lmN7hEMVBDeNUfypAiCvLUQ4PSadxgb3uH7w,,&amp;data=UlNrNmk5WktYejY4cHFySjRXSWhXS3VrM1dUVnNIYm1La3NnZmtpdGx6SG94a245TW5yeWpueHNncGt0dmNkUm5zM0J4eThDNW04dXg0bGhLbjZEZ1VBNWNXVG5FRlVhN2g4WUNlZ3p1ZjAs&amp;sign=5461220bc9d14308ef5fbdcab56ac4de&amp;keyno=0&amp;b64e=2&amp;ref=orjY4mGPRjk5boDnW0uvlrrd71vZw9kpjly_ySFdX80,&amp;l10n=ru&amp;cts=1520590991848&amp;mc=2.4772170014624826" TargetMode="External"/><Relationship Id="rId5" Type="http://schemas.openxmlformats.org/officeDocument/2006/relationships/hyperlink" Target="http://yandex.ru/clck/jsredir?bu=uniq15204436091704135584&amp;from=yandex.ru;search/;web;;&amp;text=&amp;etext=1720.MZSlkksRI1iYqCxta074m5o-lmqmJ7pXlnB7QQ2CFUPBUmpJeTWT4bm2Dz6HJZR5u1ccfjqeGEstm1zAHTSOrw.64b8b4d4c0f83fe31064325fb9fb94a72c40cf44&amp;uuid=&amp;state=PEtFfuTeVD5kpHnK9lio9WCnKp0DidhEeeKLc3dMa-wOegk8zHorXb-qR8ZdxsIDxttkduQ75UATUOtaunv2nybHl5XpaTuZ&amp;&amp;cst=AiuY0DBWFJ4BWM_uhLTTxMAxWU95LlSm7nW7wtFHAcM8ztdTGJGL3QMDIJGa-bohve5freni2XrblYfRVk5kaBkBrsct_ztRZRCk6tlPyAV6Zb2P9jmzRhlLG2JaTlMfmrJCPiaw036oLOECZXsR1MaUu6Dp8E2cDvMQbBdK4KRLrcmxQVgUHCZAfkZ2lNoFVuZlyguSHmhgN3DCSubeHOOfwEpTrBX-7vfh8OlCaQ174iZPqhE0MF7t_NBNatecgUu6WcxF3NI60Kf92Co1rx1IUDatBD9YZnH-nV3Ou_WXmax8G1lmN7hEMVBDeNUfypAiCvLUQ4PSadxgb3uH7w,,&amp;data=UlNrNmk5WktYejY4cHFySjRXSWhXS3VrM1dUVnNIYm1La3NnZmtpdGx6SG94a245TW5yeWpueHNncGt0dmNkUm5zM0J4eThDNW04dXg0bGhLbjZEZ1VBNWNXVG5FRlVhN2g4WUNlZ3p1ZjAs&amp;sign=8076999aec28969856bd1b0fa01ce03e&amp;keyno=0&amp;b64e=2&amp;ref=orjY4mGPRjk5boDnW0uvlrrd71vZw9kpjly_ySFdX80,&amp;l10n=ru&amp;cts=1520590986612&amp;mc=2.3553885422075336" TargetMode="External"/><Relationship Id="rId4" Type="http://schemas.openxmlformats.org/officeDocument/2006/relationships/hyperlink" Target="https://drofa-ventana.ru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0"/>
            <a:ext cx="7406640" cy="4059702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Использование схем, рисунков, таблиц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при </a:t>
            </a:r>
            <a:r>
              <a:rPr lang="ru-RU" sz="5400" dirty="0"/>
              <a:t>подготовке к ОГЭ по </a:t>
            </a:r>
            <a:r>
              <a:rPr lang="ru-RU" sz="5400" dirty="0" smtClean="0"/>
              <a:t>биологии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7467600" cy="1524000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/>
              <a:t>Составитель:  </a:t>
            </a:r>
            <a:r>
              <a:rPr lang="ru-RU" sz="3600" dirty="0" err="1" smtClean="0"/>
              <a:t>Абдулова</a:t>
            </a:r>
            <a:r>
              <a:rPr lang="ru-RU" sz="3600" dirty="0" smtClean="0"/>
              <a:t>  </a:t>
            </a:r>
            <a:r>
              <a:rPr lang="ru-RU" sz="3600" dirty="0" err="1" smtClean="0"/>
              <a:t>Гульфара</a:t>
            </a:r>
            <a:r>
              <a:rPr lang="ru-RU" sz="3600" dirty="0" smtClean="0"/>
              <a:t>  </a:t>
            </a:r>
            <a:r>
              <a:rPr lang="ru-RU" sz="3600" dirty="0" err="1" smtClean="0"/>
              <a:t>Халитовна</a:t>
            </a:r>
            <a:r>
              <a:rPr lang="ru-RU" sz="3600" dirty="0"/>
              <a:t>, учитель биологии МБОУ «СШ №2 – многопрофильная им. Е.И. Куропаткина»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533400"/>
            <a:ext cx="7239000" cy="5592763"/>
          </a:xfrm>
        </p:spPr>
        <p:txBody>
          <a:bodyPr>
            <a:normAutofit fontScale="47500" lnSpcReduction="20000"/>
          </a:bodyPr>
          <a:lstStyle/>
          <a:p>
            <a:pPr marL="82296" indent="0">
              <a:buNone/>
            </a:pPr>
            <a:r>
              <a:rPr lang="ru-RU" sz="5500" b="1" dirty="0" smtClean="0"/>
              <a:t>Элементы ответа </a:t>
            </a:r>
          </a:p>
          <a:p>
            <a:pPr marL="82296" indent="0">
              <a:buNone/>
            </a:pPr>
            <a:r>
              <a:rPr lang="ru-RU" sz="5500" b="1" dirty="0" smtClean="0"/>
              <a:t>1. 1 – средний мозг. Включает четверохолмие, ядра первичных слуховых и зрительных центров, выполняет проводниковую функцию. </a:t>
            </a:r>
          </a:p>
          <a:p>
            <a:pPr marL="82296" indent="0">
              <a:buNone/>
            </a:pPr>
            <a:r>
              <a:rPr lang="ru-RU" sz="5500" b="1" dirty="0" smtClean="0"/>
              <a:t>2. Средний мозг отвечает за ориентировочные рефлексы на слуховые и зрительные раздражители; обеспечивает регуляцию мышечного тонуса. </a:t>
            </a:r>
          </a:p>
          <a:p>
            <a:pPr marL="82296" indent="0">
              <a:buNone/>
            </a:pPr>
            <a:r>
              <a:rPr lang="ru-RU" sz="5500" b="1" dirty="0" smtClean="0"/>
              <a:t>3. 2 – мозжечок. Кора мозжечка образована серым веществом, подкорковые ядра окружены белым веществом. Полушария соединены между собой. </a:t>
            </a:r>
          </a:p>
          <a:p>
            <a:pPr marL="82296" indent="0">
              <a:buNone/>
            </a:pPr>
            <a:r>
              <a:rPr lang="ru-RU" sz="5500" b="1" dirty="0" smtClean="0"/>
              <a:t>4. Мозжечок координирует произвольные движения, сохраняет положение тела в пространстве, регулирует мышечный тонус и равновесие. </a:t>
            </a:r>
          </a:p>
        </p:txBody>
      </p:sp>
    </p:spTree>
    <p:extLst>
      <p:ext uri="{BB962C8B-B14F-4D97-AF65-F5344CB8AC3E}">
        <p14:creationId xmlns:p14="http://schemas.microsoft.com/office/powerpoint/2010/main" val="3245335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7818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b="1" dirty="0" smtClean="0"/>
              <a:t>Демченко Т. 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 Задания ЕГЭ с рисунками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371600" y="2514600"/>
            <a:ext cx="7391400" cy="3382963"/>
          </a:xfrm>
        </p:spPr>
        <p:txBody>
          <a:bodyPr>
            <a:normAutofit/>
          </a:bodyPr>
          <a:lstStyle/>
          <a:p>
            <a:r>
              <a:rPr lang="ru-RU" dirty="0" smtClean="0"/>
              <a:t>Данное пособие позволяет сформировать</a:t>
            </a:r>
            <a:r>
              <a:rPr lang="ru-RU" b="1" dirty="0" smtClean="0"/>
              <a:t> </a:t>
            </a:r>
            <a:r>
              <a:rPr lang="ru-RU" dirty="0" smtClean="0"/>
              <a:t>представление    об особенностях заданий ЕГЭ, ОГЭ с рисунками. Работая с данным пособием, вы проверите уровень подготовки  по заданиям с рисунками.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533400"/>
            <a:ext cx="5181600" cy="6019800"/>
          </a:xfrm>
        </p:spPr>
        <p:txBody>
          <a:bodyPr>
            <a:normAutofit lnSpcReduction="10000"/>
          </a:bodyPr>
          <a:lstStyle/>
          <a:p>
            <a:pPr marL="82296" lvl="0" indent="0">
              <a:buNone/>
            </a:pPr>
            <a:r>
              <a:rPr lang="ru-RU" sz="2800" b="1" i="1" dirty="0"/>
              <a:t>Пример: </a:t>
            </a:r>
            <a:endParaRPr lang="ru-RU" sz="2800" b="1" i="1" dirty="0" smtClean="0"/>
          </a:p>
          <a:p>
            <a:pPr marL="82296" lvl="0" indent="0">
              <a:buNone/>
            </a:pPr>
            <a:r>
              <a:rPr lang="ru-RU" sz="2800" dirty="0" smtClean="0"/>
              <a:t>Какие зоны корня обозначены на рисунке цифрами 2, 4, 5? Какие функции они выполняют?</a:t>
            </a:r>
            <a:endParaRPr lang="ru-RU" sz="3200" dirty="0" smtClean="0"/>
          </a:p>
          <a:p>
            <a:pPr>
              <a:buNone/>
            </a:pPr>
            <a:endParaRPr lang="ru-RU" sz="2800" dirty="0" smtClean="0"/>
          </a:p>
          <a:p>
            <a:pPr marL="82296" indent="0">
              <a:buNone/>
            </a:pPr>
            <a:r>
              <a:rPr lang="en-US" sz="2800" dirty="0" err="1" smtClean="0"/>
              <a:t>Пояснение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pPr lvl="1"/>
            <a:r>
              <a:rPr lang="ru-RU" sz="2400" dirty="0" smtClean="0"/>
              <a:t>2 — зона деления, обеспечивает рост корня в длину.</a:t>
            </a:r>
          </a:p>
          <a:p>
            <a:pPr lvl="1"/>
            <a:r>
              <a:rPr lang="ru-RU" sz="2400" dirty="0" smtClean="0"/>
              <a:t>4 — зона всасывания, поглощение воды и минеральных веществ.</a:t>
            </a:r>
          </a:p>
          <a:p>
            <a:pPr lvl="1"/>
            <a:r>
              <a:rPr lang="en-US" sz="2400" dirty="0">
                <a:latin typeface="Corbel" panose="020B0503020204020204" pitchFamily="34" charset="0"/>
              </a:rPr>
              <a:t>5 — </a:t>
            </a:r>
            <a:r>
              <a:rPr lang="en-US" sz="2400" dirty="0" err="1">
                <a:latin typeface="Corbel" panose="020B0503020204020204" pitchFamily="34" charset="0"/>
              </a:rPr>
              <a:t>зона</a:t>
            </a:r>
            <a:r>
              <a:rPr lang="en-US" sz="2400" dirty="0">
                <a:latin typeface="Corbel" panose="020B0503020204020204" pitchFamily="34" charset="0"/>
              </a:rPr>
              <a:t> </a:t>
            </a:r>
            <a:r>
              <a:rPr lang="en-US" sz="2400" dirty="0" err="1">
                <a:latin typeface="Corbel" panose="020B0503020204020204" pitchFamily="34" charset="0"/>
              </a:rPr>
              <a:t>проведения</a:t>
            </a:r>
            <a:r>
              <a:rPr lang="en-US" sz="2400" dirty="0">
                <a:latin typeface="Corbel" panose="020B0503020204020204" pitchFamily="34" charset="0"/>
              </a:rPr>
              <a:t>, </a:t>
            </a:r>
            <a:r>
              <a:rPr lang="en-US" sz="2400" dirty="0" err="1">
                <a:latin typeface="Corbel" panose="020B0503020204020204" pitchFamily="34" charset="0"/>
              </a:rPr>
              <a:t>транспорт</a:t>
            </a:r>
            <a:r>
              <a:rPr lang="en-US" sz="2400" dirty="0">
                <a:latin typeface="Corbel" panose="020B0503020204020204" pitchFamily="34" charset="0"/>
              </a:rPr>
              <a:t> </a:t>
            </a:r>
            <a:r>
              <a:rPr lang="en-US" sz="2400" dirty="0" err="1">
                <a:latin typeface="Corbel" panose="020B0503020204020204" pitchFamily="34" charset="0"/>
              </a:rPr>
              <a:t>веществ</a:t>
            </a:r>
            <a:r>
              <a:rPr lang="en-US" sz="2400" dirty="0">
                <a:latin typeface="Corbel" panose="020B0503020204020204" pitchFamily="34" charset="0"/>
              </a:rPr>
              <a:t>.</a:t>
            </a:r>
            <a:endParaRPr lang="ru-RU" sz="2400" dirty="0">
              <a:latin typeface="Corbel" panose="020B0503020204020204" pitchFamily="34" charset="0"/>
            </a:endParaRPr>
          </a:p>
          <a:p>
            <a:endParaRPr lang="ru-RU" dirty="0"/>
          </a:p>
        </p:txBody>
      </p:sp>
      <p:pic>
        <p:nvPicPr>
          <p:cNvPr id="4" name="imag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609600"/>
            <a:ext cx="2911699" cy="50023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Рекомендуемые  сайты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295400"/>
            <a:ext cx="7498080" cy="48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На данных сайтах  представлена информация  для изучения теоретического материала, закрепления изученного на практике путем выполнения указанных заданий, а также написания контрольных работ. В процессе обучения  возможно использование текстов лекций основных разделов курса  и любой дополнительной литературы, а также Интернета, сетевых услуг.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62800" cy="5334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Рекомендуемые  сайты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7533" y="2363926"/>
            <a:ext cx="8056808" cy="4494074"/>
          </a:xfrm>
        </p:spPr>
        <p:txBody>
          <a:bodyPr>
            <a:noAutofit/>
          </a:bodyPr>
          <a:lstStyle/>
          <a:p>
            <a:r>
              <a:rPr lang="en-US" sz="1800" b="1" i="1" dirty="0" smtClean="0">
                <a:hlinkClick r:id="rId2"/>
              </a:rPr>
              <a:t>http</a:t>
            </a:r>
            <a:r>
              <a:rPr lang="en-US" sz="1800" b="1" i="1" dirty="0">
                <a:hlinkClick r:id="rId2"/>
              </a:rPr>
              <a:t>://</a:t>
            </a:r>
            <a:r>
              <a:rPr lang="en-US" sz="1800" b="1" i="1" dirty="0" smtClean="0">
                <a:hlinkClick r:id="rId2"/>
              </a:rPr>
              <a:t>botanik-olg.blogspot.ru/p/blog-page_4.html</a:t>
            </a:r>
            <a:endParaRPr lang="ru-RU" sz="1800" b="1" i="1" dirty="0" smtClean="0">
              <a:hlinkClick r:id="rId2"/>
            </a:endParaRPr>
          </a:p>
          <a:p>
            <a:r>
              <a:rPr lang="en-US" sz="1800" b="1" i="1" dirty="0">
                <a:hlinkClick r:id="rId2"/>
              </a:rPr>
              <a:t>http://www.bio-faq.ru/33ubrominimum.html</a:t>
            </a:r>
            <a:endParaRPr lang="ru-RU" sz="1800" b="1" i="1" dirty="0">
              <a:hlinkClick r:id="rId2"/>
            </a:endParaRPr>
          </a:p>
          <a:p>
            <a:r>
              <a:rPr lang="ru-RU" sz="1800" b="1" i="1" dirty="0" smtClean="0">
                <a:hlinkClick r:id="rId2"/>
              </a:rPr>
              <a:t>Экзамен по биологии</a:t>
            </a:r>
            <a:r>
              <a:rPr lang="ru-RU" sz="1800" b="1" i="1" dirty="0" smtClean="0"/>
              <a:t>. </a:t>
            </a:r>
            <a:r>
              <a:rPr lang="ru-RU" sz="1800" dirty="0" smtClean="0"/>
              <a:t>Цель данного проекта - оказать помощь в подготовке к успешной сдаче ГИА (ОГЭ) по биологии. Данный проект предусматривает изучение теоретического материала, закрепление изученного на практике путем выполнения указанных заданий, а также написания контрольных работ. </a:t>
            </a:r>
          </a:p>
          <a:p>
            <a:pPr lvl="1"/>
            <a:r>
              <a:rPr lang="ru-RU" sz="1800" b="1" dirty="0" smtClean="0">
                <a:hlinkClick r:id="rId2"/>
              </a:rPr>
              <a:t>Главная страница</a:t>
            </a:r>
            <a:endParaRPr lang="ru-RU" sz="1800" b="1" dirty="0" smtClean="0"/>
          </a:p>
          <a:p>
            <a:pPr lvl="1"/>
            <a:r>
              <a:rPr lang="ru-RU" sz="1800" b="1" dirty="0" smtClean="0">
                <a:hlinkClick r:id="rId3"/>
              </a:rPr>
              <a:t>Дистанционные уроки</a:t>
            </a:r>
            <a:endParaRPr lang="ru-RU" sz="1800" b="1" dirty="0" smtClean="0"/>
          </a:p>
          <a:p>
            <a:pPr lvl="1"/>
            <a:r>
              <a:rPr lang="ru-RU" sz="1800" b="1" dirty="0" smtClean="0">
                <a:hlinkClick r:id="rId4"/>
              </a:rPr>
              <a:t>Задания части А</a:t>
            </a:r>
            <a:endParaRPr lang="ru-RU" sz="1800" b="1" dirty="0" smtClean="0"/>
          </a:p>
          <a:p>
            <a:pPr lvl="1"/>
            <a:r>
              <a:rPr lang="ru-RU" sz="1800" b="1" dirty="0" smtClean="0">
                <a:hlinkClick r:id="rId5"/>
              </a:rPr>
              <a:t>Задания части В</a:t>
            </a:r>
            <a:endParaRPr lang="ru-RU" sz="1800" b="1" dirty="0" smtClean="0"/>
          </a:p>
          <a:p>
            <a:pPr lvl="1"/>
            <a:r>
              <a:rPr lang="ru-RU" sz="1800" b="1" dirty="0" smtClean="0">
                <a:hlinkClick r:id="rId6"/>
              </a:rPr>
              <a:t>Задания Части С</a:t>
            </a:r>
            <a:endParaRPr lang="ru-RU" sz="1800" b="1" dirty="0" smtClean="0"/>
          </a:p>
          <a:p>
            <a:pPr lvl="1"/>
            <a:r>
              <a:rPr lang="ru-RU" sz="1800" b="1" dirty="0" smtClean="0">
                <a:hlinkClick r:id="rId7"/>
              </a:rPr>
              <a:t>Лекции для подготовки к ГИА ЕГЭ по биологии</a:t>
            </a:r>
            <a:endParaRPr lang="ru-RU" sz="18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285741" y="609600"/>
            <a:ext cx="784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данных сайтах  представлена информация  для изучения теоретического материала, закрепления изученного на практике путем выполнения указанных заданий, а также написания контрольных работ. В процессе обучения  возможно использование текстов лекций основных разделов курса  и любой дополнительной </a:t>
            </a:r>
            <a:r>
              <a:rPr lang="ru-RU" dirty="0" smtClean="0"/>
              <a:t>литературы, </a:t>
            </a:r>
            <a:r>
              <a:rPr lang="ru-RU" dirty="0"/>
              <a:t>а также </a:t>
            </a:r>
            <a:r>
              <a:rPr lang="ru-RU" dirty="0" smtClean="0"/>
              <a:t>Интернета, сетевых услуг.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4343400"/>
            <a:ext cx="7025640" cy="2514600"/>
          </a:xfrm>
        </p:spPr>
        <p:txBody>
          <a:bodyPr>
            <a:normAutofit/>
          </a:bodyPr>
          <a:lstStyle/>
          <a:p>
            <a:pPr fontAlgn="base"/>
            <a:r>
              <a:rPr lang="ru-RU" sz="1900" b="1" dirty="0" smtClean="0">
                <a:hlinkClick r:id="rId2"/>
              </a:rPr>
              <a:t>Краткие содержания</a:t>
            </a:r>
            <a:endParaRPr lang="ru-RU" sz="1900" b="1" dirty="0" smtClean="0"/>
          </a:p>
          <a:p>
            <a:pPr fontAlgn="base"/>
            <a:r>
              <a:rPr lang="ru-RU" sz="1900" b="1" dirty="0" smtClean="0">
                <a:hlinkClick r:id="rId3"/>
              </a:rPr>
              <a:t>Сочинения</a:t>
            </a:r>
            <a:endParaRPr lang="ru-RU" sz="1900" b="1" dirty="0" smtClean="0"/>
          </a:p>
          <a:p>
            <a:pPr fontAlgn="base"/>
            <a:r>
              <a:rPr lang="ru-RU" sz="1900" b="1" dirty="0" err="1" smtClean="0">
                <a:hlinkClick r:id="rId4"/>
              </a:rPr>
              <a:t>Решебники</a:t>
            </a:r>
            <a:r>
              <a:rPr lang="ru-RU" sz="1900" b="1" dirty="0" smtClean="0">
                <a:hlinkClick r:id="rId4"/>
              </a:rPr>
              <a:t> и </a:t>
            </a:r>
            <a:r>
              <a:rPr lang="ru-RU" sz="1900" b="1" dirty="0" err="1" smtClean="0">
                <a:hlinkClick r:id="rId4"/>
              </a:rPr>
              <a:t>гдз</a:t>
            </a:r>
            <a:endParaRPr lang="ru-RU" sz="1900" b="1" dirty="0" smtClean="0"/>
          </a:p>
          <a:p>
            <a:pPr fontAlgn="base"/>
            <a:r>
              <a:rPr lang="ru-RU" sz="1900" b="1" dirty="0" smtClean="0">
                <a:hlinkClick r:id="rId5"/>
              </a:rPr>
              <a:t>ВПР</a:t>
            </a:r>
            <a:endParaRPr lang="ru-RU" sz="1900" b="1" dirty="0" smtClean="0"/>
          </a:p>
          <a:p>
            <a:pPr fontAlgn="base"/>
            <a:r>
              <a:rPr lang="ru-RU" sz="1900" b="1" dirty="0" smtClean="0">
                <a:hlinkClick r:id="rId6"/>
              </a:rPr>
              <a:t>ОГЭ</a:t>
            </a:r>
            <a:endParaRPr lang="ru-RU" sz="1900" b="1" dirty="0" smtClean="0"/>
          </a:p>
          <a:p>
            <a:pPr fontAlgn="base"/>
            <a:r>
              <a:rPr lang="ru-RU" sz="1900" b="1" dirty="0" smtClean="0">
                <a:hlinkClick r:id="rId7"/>
              </a:rPr>
              <a:t>ЕГЭ</a:t>
            </a:r>
            <a:endParaRPr lang="ru-RU" sz="1900" b="1" dirty="0" smtClean="0"/>
          </a:p>
        </p:txBody>
      </p:sp>
      <p:pic>
        <p:nvPicPr>
          <p:cNvPr id="4" name="Рисунок 3" descr="СПАДИЛО.РУ Logo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571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371600" y="228600"/>
            <a:ext cx="6629400" cy="381000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lnSpc>
                <a:spcPct val="120000"/>
              </a:lnSpc>
            </a:pPr>
            <a:r>
              <a:rPr lang="ru-RU" sz="5500" b="1" dirty="0">
                <a:hlinkClick r:id="rId9"/>
              </a:rPr>
              <a:t>Ученые биологи</a:t>
            </a:r>
          </a:p>
          <a:p>
            <a:pPr lvl="1">
              <a:lnSpc>
                <a:spcPct val="120000"/>
              </a:lnSpc>
            </a:pPr>
            <a:r>
              <a:rPr lang="ru-RU" sz="5500" b="1" dirty="0" smtClean="0">
                <a:hlinkClick r:id="rId9"/>
              </a:rPr>
              <a:t>Интересные факты из жизни животных</a:t>
            </a:r>
            <a:endParaRPr lang="ru-RU" sz="5500" b="1" dirty="0" smtClean="0"/>
          </a:p>
          <a:p>
            <a:pPr lvl="1">
              <a:lnSpc>
                <a:spcPct val="120000"/>
              </a:lnSpc>
            </a:pPr>
            <a:r>
              <a:rPr lang="ru-RU" sz="5500" b="1" dirty="0" smtClean="0">
                <a:hlinkClick r:id="rId10"/>
              </a:rPr>
              <a:t>Интересные факты из жизни растений</a:t>
            </a:r>
            <a:endParaRPr lang="ru-RU" sz="5500" b="1" dirty="0" smtClean="0"/>
          </a:p>
          <a:p>
            <a:pPr lvl="1">
              <a:lnSpc>
                <a:spcPct val="120000"/>
              </a:lnSpc>
            </a:pPr>
            <a:r>
              <a:rPr lang="ru-RU" sz="5500" b="1" dirty="0" smtClean="0">
                <a:hlinkClick r:id="rId11"/>
              </a:rPr>
              <a:t>Биологический словарь</a:t>
            </a:r>
            <a:endParaRPr lang="ru-RU" sz="5500" b="1" dirty="0" smtClean="0">
              <a:hlinkClick r:id="rId12"/>
            </a:endParaRPr>
          </a:p>
          <a:p>
            <a:pPr lvl="1">
              <a:lnSpc>
                <a:spcPct val="120000"/>
              </a:lnSpc>
            </a:pPr>
            <a:r>
              <a:rPr lang="ru-RU" sz="5500" b="1" dirty="0" smtClean="0">
                <a:hlinkClick r:id="rId12"/>
              </a:rPr>
              <a:t>Полезные ссылки</a:t>
            </a:r>
            <a:endParaRPr lang="ru-RU" sz="5500" b="1" dirty="0" smtClean="0"/>
          </a:p>
          <a:p>
            <a:pPr lvl="1">
              <a:lnSpc>
                <a:spcPct val="120000"/>
              </a:lnSpc>
            </a:pPr>
            <a:r>
              <a:rPr lang="ru-RU" sz="5500" b="1" dirty="0" smtClean="0">
                <a:hlinkClick r:id="rId13"/>
              </a:rPr>
              <a:t>Особенности и содержание проекта</a:t>
            </a:r>
            <a:endParaRPr lang="ru-RU" sz="5500" b="1" dirty="0" smtClean="0"/>
          </a:p>
          <a:p>
            <a:pPr lvl="1">
              <a:lnSpc>
                <a:spcPct val="120000"/>
              </a:lnSpc>
            </a:pPr>
            <a:r>
              <a:rPr lang="ru-RU" sz="5500" b="1" dirty="0" smtClean="0">
                <a:hlinkClick r:id="rId14"/>
              </a:rPr>
              <a:t>Советы по подготовке к ОГЭ по биологии</a:t>
            </a:r>
            <a:endParaRPr lang="ru-RU" sz="5500" b="1" dirty="0" smtClean="0"/>
          </a:p>
          <a:p>
            <a:pPr lvl="1">
              <a:lnSpc>
                <a:spcPct val="120000"/>
              </a:lnSpc>
            </a:pPr>
            <a:r>
              <a:rPr lang="ru-RU" sz="5500" b="1" dirty="0" smtClean="0">
                <a:hlinkClick r:id="rId15"/>
              </a:rPr>
              <a:t>Интересные факты из мира биологии</a:t>
            </a:r>
            <a:endParaRPr lang="ru-RU" sz="5500" b="1" dirty="0" smtClean="0"/>
          </a:p>
          <a:p>
            <a:pPr lvl="1">
              <a:lnSpc>
                <a:spcPct val="120000"/>
              </a:lnSpc>
            </a:pPr>
            <a:r>
              <a:rPr lang="ru-RU" sz="5500" b="1" dirty="0" smtClean="0">
                <a:hlinkClick r:id="rId16"/>
              </a:rPr>
              <a:t>Обмен педагогическим опытом</a:t>
            </a:r>
            <a:endParaRPr lang="ru-RU" sz="5500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0"/>
            <a:ext cx="8077200" cy="6324600"/>
          </a:xfrm>
        </p:spPr>
        <p:txBody>
          <a:bodyPr>
            <a:normAutofit fontScale="47500" lnSpcReduction="20000"/>
          </a:bodyPr>
          <a:lstStyle/>
          <a:p>
            <a:pPr marL="82296" indent="0" algn="ctr">
              <a:buNone/>
            </a:pPr>
            <a:r>
              <a:rPr lang="ru-RU" sz="6400" b="1" dirty="0" smtClean="0">
                <a:solidFill>
                  <a:srgbClr val="FF0000"/>
                </a:solidFill>
              </a:rPr>
              <a:t>Полезные ссылки, источники</a:t>
            </a:r>
          </a:p>
          <a:p>
            <a:pPr marL="82296" indent="0">
              <a:buNone/>
            </a:pPr>
            <a:r>
              <a:rPr lang="ru-RU" sz="6200" b="1" dirty="0" smtClean="0"/>
              <a:t>Подготовка к ГИА ЕГЭ</a:t>
            </a:r>
          </a:p>
          <a:p>
            <a:r>
              <a:rPr lang="ru-RU" sz="6200" dirty="0" smtClean="0">
                <a:hlinkClick r:id="rId2"/>
              </a:rPr>
              <a:t>ФИПИ</a:t>
            </a:r>
            <a:endParaRPr lang="ru-RU" sz="6200" dirty="0" smtClean="0"/>
          </a:p>
          <a:p>
            <a:r>
              <a:rPr lang="ru-RU" sz="6200" dirty="0" smtClean="0">
                <a:hlinkClick r:id="rId3"/>
              </a:rPr>
              <a:t>ЕГЭ, ГИА официальный информационный портал</a:t>
            </a:r>
            <a:endParaRPr lang="ru-RU" sz="6200" dirty="0" smtClean="0"/>
          </a:p>
          <a:p>
            <a:r>
              <a:rPr lang="ru-RU" sz="6200" dirty="0" err="1" smtClean="0">
                <a:hlinkClick r:id="rId4"/>
              </a:rPr>
              <a:t>Экзамен.ру</a:t>
            </a:r>
            <a:endParaRPr lang="ru-RU" sz="6200" dirty="0" smtClean="0"/>
          </a:p>
          <a:p>
            <a:r>
              <a:rPr lang="ru-RU" sz="6200" dirty="0" smtClean="0">
                <a:hlinkClick r:id="rId5"/>
              </a:rPr>
              <a:t>«ЕГЭ портал». Мы знаем о ЕГЭ всё!</a:t>
            </a:r>
            <a:endParaRPr lang="ru-RU" sz="6200" dirty="0"/>
          </a:p>
          <a:p>
            <a:r>
              <a:rPr lang="ru-RU" sz="6200" dirty="0" smtClean="0">
                <a:hlinkClick r:id="rId6"/>
              </a:rPr>
              <a:t>Образовательный портал по Кемеровской области</a:t>
            </a:r>
            <a:endParaRPr lang="ru-RU" sz="6200" dirty="0" smtClean="0"/>
          </a:p>
          <a:p>
            <a:pPr marL="82296" indent="0">
              <a:buNone/>
            </a:pPr>
            <a:r>
              <a:rPr lang="ru-RU" sz="6200" b="1" dirty="0" smtClean="0"/>
              <a:t>Тренировочные тесты</a:t>
            </a:r>
          </a:p>
          <a:p>
            <a:r>
              <a:rPr lang="ru-RU" sz="6200" dirty="0" smtClean="0">
                <a:hlinkClick r:id="rId7"/>
              </a:rPr>
              <a:t>Решу ЕГЭ ГИА (Дм. Гущин)</a:t>
            </a:r>
            <a:endParaRPr lang="ru-RU" sz="6200" dirty="0"/>
          </a:p>
          <a:p>
            <a:r>
              <a:rPr lang="ru-RU" sz="6200" dirty="0" smtClean="0">
                <a:hlinkClick r:id="rId8"/>
              </a:rPr>
              <a:t>Все предметы ЕГЭ  в Яндексе, с решениями</a:t>
            </a:r>
            <a:r>
              <a:rPr lang="ru-RU" sz="6200" dirty="0" smtClean="0"/>
              <a:t> </a:t>
            </a:r>
          </a:p>
          <a:p>
            <a:r>
              <a:rPr lang="ru-RU" sz="6200" dirty="0" smtClean="0">
                <a:hlinkClick r:id="rId9"/>
              </a:rPr>
              <a:t>ЕГЭ ГИА теория и практика</a:t>
            </a:r>
            <a:endParaRPr lang="ru-RU" sz="6200" dirty="0"/>
          </a:p>
          <a:p>
            <a:r>
              <a:rPr lang="ru-RU" sz="6200" u="sng" dirty="0" smtClean="0">
                <a:solidFill>
                  <a:srgbClr val="92D050"/>
                </a:solidFill>
              </a:rPr>
              <a:t>О</a:t>
            </a:r>
            <a:r>
              <a:rPr lang="ru-RU" sz="6200" dirty="0" smtClean="0">
                <a:hlinkClick r:id="rId10"/>
              </a:rPr>
              <a:t>нлайн тесты</a:t>
            </a:r>
            <a:endParaRPr lang="ru-RU" sz="6200" dirty="0" smtClean="0"/>
          </a:p>
        </p:txBody>
      </p:sp>
    </p:spTree>
    <p:extLst>
      <p:ext uri="{BB962C8B-B14F-4D97-AF65-F5344CB8AC3E}">
        <p14:creationId xmlns:p14="http://schemas.microsoft.com/office/powerpoint/2010/main" val="1931263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0"/>
            <a:ext cx="8077200" cy="6324600"/>
          </a:xfrm>
        </p:spPr>
        <p:txBody>
          <a:bodyPr>
            <a:normAutofit fontScale="32500" lnSpcReduction="20000"/>
          </a:bodyPr>
          <a:lstStyle/>
          <a:p>
            <a:pPr marL="82296" indent="0" algn="ctr">
              <a:buNone/>
            </a:pPr>
            <a:r>
              <a:rPr lang="ru-RU" sz="6400" b="1" dirty="0" smtClean="0">
                <a:solidFill>
                  <a:srgbClr val="FF0000"/>
                </a:solidFill>
              </a:rPr>
              <a:t>Полезные ссылки, источники</a:t>
            </a:r>
          </a:p>
          <a:p>
            <a:pPr marL="82296" indent="0">
              <a:buNone/>
            </a:pPr>
            <a:r>
              <a:rPr lang="ru-RU" sz="6200" b="1" dirty="0" smtClean="0"/>
              <a:t>Помощь при подготовке к экзаменам</a:t>
            </a:r>
          </a:p>
          <a:p>
            <a:r>
              <a:rPr lang="ru-RU" sz="6200" dirty="0" err="1" smtClean="0">
                <a:hlinkClick r:id="rId2"/>
              </a:rPr>
              <a:t>Зуброминимум</a:t>
            </a:r>
            <a:endParaRPr lang="ru-RU" sz="6200" dirty="0"/>
          </a:p>
          <a:p>
            <a:r>
              <a:rPr lang="ru-RU" sz="6200" dirty="0" smtClean="0">
                <a:hlinkClick r:id="rId3"/>
              </a:rPr>
              <a:t>Лекции по общей биологии. Решение генетических задач</a:t>
            </a:r>
            <a:endParaRPr lang="ru-RU" sz="6200" dirty="0" smtClean="0"/>
          </a:p>
          <a:p>
            <a:r>
              <a:rPr lang="ru-RU" sz="6200" dirty="0" smtClean="0">
                <a:solidFill>
                  <a:srgbClr val="92D050"/>
                </a:solidFill>
              </a:rPr>
              <a:t>С</a:t>
            </a:r>
            <a:r>
              <a:rPr lang="ru-RU" sz="6200" dirty="0" smtClean="0">
                <a:hlinkClick r:id="rId4"/>
              </a:rPr>
              <a:t>айт учителя </a:t>
            </a:r>
            <a:r>
              <a:rPr lang="ru-RU" sz="6200" dirty="0" err="1" smtClean="0">
                <a:hlinkClick r:id="rId4"/>
              </a:rPr>
              <a:t>Андриянова</a:t>
            </a:r>
            <a:endParaRPr lang="ru-RU" sz="6200" dirty="0" smtClean="0"/>
          </a:p>
          <a:p>
            <a:r>
              <a:rPr lang="ru-RU" sz="6200" dirty="0" smtClean="0">
                <a:solidFill>
                  <a:srgbClr val="92D050"/>
                </a:solidFill>
              </a:rPr>
              <a:t>С</a:t>
            </a:r>
            <a:r>
              <a:rPr lang="ru-RU" sz="6200" dirty="0" smtClean="0">
                <a:hlinkClick r:id="rId5"/>
              </a:rPr>
              <a:t>айт учителя Петровой</a:t>
            </a:r>
            <a:r>
              <a:rPr lang="ru-RU" sz="6200" dirty="0" smtClean="0"/>
              <a:t> </a:t>
            </a:r>
          </a:p>
          <a:p>
            <a:r>
              <a:rPr lang="ru-RU" sz="6200" dirty="0" smtClean="0">
                <a:hlinkClick r:id="rId6"/>
              </a:rPr>
              <a:t>Авторский блог  Изучаем биологию</a:t>
            </a:r>
            <a:r>
              <a:rPr lang="ru-RU" sz="6200" dirty="0" smtClean="0"/>
              <a:t> </a:t>
            </a:r>
          </a:p>
          <a:p>
            <a:r>
              <a:rPr lang="ru-RU" sz="6200" dirty="0" smtClean="0"/>
              <a:t>Авторский </a:t>
            </a:r>
            <a:r>
              <a:rPr lang="ru-RU" sz="6200" dirty="0" smtClean="0">
                <a:hlinkClick r:id="rId7"/>
              </a:rPr>
              <a:t>блог для подготовки к </a:t>
            </a:r>
            <a:r>
              <a:rPr lang="ru-RU" sz="6200" dirty="0" err="1" smtClean="0">
                <a:hlinkClick r:id="rId7"/>
              </a:rPr>
              <a:t>егэ</a:t>
            </a:r>
            <a:r>
              <a:rPr lang="ru-RU" sz="6200" dirty="0" smtClean="0">
                <a:hlinkClick r:id="rId7"/>
              </a:rPr>
              <a:t> по биологии</a:t>
            </a:r>
            <a:endParaRPr lang="ru-RU" sz="6200" dirty="0" smtClean="0"/>
          </a:p>
          <a:p>
            <a:r>
              <a:rPr lang="ru-RU" sz="6200" dirty="0" smtClean="0">
                <a:hlinkClick r:id="rId8"/>
              </a:rPr>
              <a:t>Авторский </a:t>
            </a:r>
            <a:r>
              <a:rPr lang="ru-RU" sz="6200" dirty="0" err="1" smtClean="0">
                <a:hlinkClick r:id="rId8"/>
              </a:rPr>
              <a:t>блог</a:t>
            </a:r>
            <a:r>
              <a:rPr lang="ru-RU" sz="6200" dirty="0" smtClean="0">
                <a:hlinkClick r:id="rId8"/>
              </a:rPr>
              <a:t> Л. </a:t>
            </a:r>
            <a:r>
              <a:rPr lang="ru-RU" sz="6200" dirty="0" err="1" smtClean="0">
                <a:hlinkClick r:id="rId8"/>
              </a:rPr>
              <a:t>Окольновой</a:t>
            </a:r>
            <a:r>
              <a:rPr lang="ru-RU" sz="6200" dirty="0" smtClean="0">
                <a:hlinkClick r:id="rId8"/>
              </a:rPr>
              <a:t> Лекции по биологии</a:t>
            </a:r>
            <a:endParaRPr lang="ru-RU" sz="6200" dirty="0"/>
          </a:p>
          <a:p>
            <a:r>
              <a:rPr lang="ru-RU" sz="6200" b="1" i="1" dirty="0" smtClean="0">
                <a:solidFill>
                  <a:srgbClr val="92D050"/>
                </a:solidFill>
              </a:rPr>
              <a:t>Биология.</a:t>
            </a:r>
            <a:r>
              <a:rPr lang="ru-RU" sz="6200" i="1" dirty="0" smtClean="0">
                <a:solidFill>
                  <a:srgbClr val="92D050"/>
                </a:solidFill>
              </a:rPr>
              <a:t> </a:t>
            </a:r>
            <a:r>
              <a:rPr lang="ru-RU" sz="6200" i="1" dirty="0" smtClean="0">
                <a:solidFill>
                  <a:srgbClr val="92D050"/>
                </a:solidFill>
                <a:hlinkClick r:id="rId9"/>
              </a:rPr>
              <a:t>В помощь моим ученикам</a:t>
            </a:r>
            <a:r>
              <a:rPr lang="ru-RU" sz="6200" i="1" dirty="0" smtClean="0">
                <a:solidFill>
                  <a:srgbClr val="92D050"/>
                </a:solidFill>
              </a:rPr>
              <a:t> Сайт учителя биологии Позднякова А.П. Конспекты уроков по всем разделам биологии.</a:t>
            </a:r>
            <a:endParaRPr lang="ru-RU" sz="6200" dirty="0" smtClean="0">
              <a:solidFill>
                <a:srgbClr val="92D050"/>
              </a:solidFill>
            </a:endParaRPr>
          </a:p>
          <a:p>
            <a:pPr marL="82296" indent="0">
              <a:buNone/>
            </a:pPr>
            <a:r>
              <a:rPr lang="ru-RU" sz="6200" b="1" dirty="0" smtClean="0"/>
              <a:t> Электронные учебники</a:t>
            </a:r>
          </a:p>
          <a:p>
            <a:r>
              <a:rPr lang="ru-RU" sz="6200" dirty="0" smtClean="0">
                <a:hlinkClick r:id="rId10"/>
              </a:rPr>
              <a:t>Биология</a:t>
            </a:r>
            <a:endParaRPr lang="ru-RU" sz="6200" dirty="0" smtClean="0"/>
          </a:p>
          <a:p>
            <a:r>
              <a:rPr lang="ru-RU" sz="6200" dirty="0" err="1" smtClean="0">
                <a:solidFill>
                  <a:srgbClr val="92D050"/>
                </a:solidFill>
              </a:rPr>
              <a:t>Б</a:t>
            </a:r>
            <a:r>
              <a:rPr lang="ru-RU" sz="6200" dirty="0" err="1" smtClean="0">
                <a:hlinkClick r:id="rId11"/>
              </a:rPr>
              <a:t>иоуроки</a:t>
            </a:r>
            <a:endParaRPr lang="ru-RU" sz="6200" dirty="0" smtClean="0"/>
          </a:p>
          <a:p>
            <a:r>
              <a:rPr lang="ru-RU" sz="6200" u="sng" dirty="0" smtClean="0">
                <a:hlinkClick r:id="rId12"/>
              </a:rPr>
              <a:t>Биология </a:t>
            </a:r>
            <a:r>
              <a:rPr lang="ru-RU" sz="6200" u="sng" dirty="0" err="1" smtClean="0">
                <a:hlinkClick r:id="rId12"/>
              </a:rPr>
              <a:t>Neo</a:t>
            </a:r>
            <a:r>
              <a:rPr lang="ru-RU" sz="6200" u="sng" dirty="0" smtClean="0">
                <a:hlinkClick r:id="rId12"/>
              </a:rPr>
              <a:t> </a:t>
            </a:r>
            <a:r>
              <a:rPr lang="ru-RU" sz="6200" u="sng" dirty="0" err="1" smtClean="0">
                <a:hlinkClick r:id="rId12"/>
              </a:rPr>
              <a:t>bio</a:t>
            </a:r>
            <a:endParaRPr lang="ru-RU" sz="6200" dirty="0" smtClean="0"/>
          </a:p>
          <a:p>
            <a:r>
              <a:rPr lang="ru-RU" sz="6200" u="sng" dirty="0" err="1" smtClean="0">
                <a:solidFill>
                  <a:srgbClr val="92D050"/>
                </a:solidFill>
              </a:rPr>
              <a:t>Э</a:t>
            </a:r>
            <a:r>
              <a:rPr lang="ru-RU" sz="6200" dirty="0" err="1" smtClean="0">
                <a:hlinkClick r:id="rId13"/>
              </a:rPr>
              <a:t>кспрес</a:t>
            </a:r>
            <a:r>
              <a:rPr lang="ru-RU" sz="6200" dirty="0" smtClean="0">
                <a:hlinkClick r:id="rId13"/>
              </a:rPr>
              <a:t> подготовка по биологии</a:t>
            </a:r>
            <a:endParaRPr lang="ru-RU" sz="6200" dirty="0" smtClean="0"/>
          </a:p>
          <a:p>
            <a:r>
              <a:rPr lang="ru-RU" sz="6200" dirty="0" smtClean="0">
                <a:hlinkClick r:id="rId14"/>
              </a:rPr>
              <a:t>Шпаргалки   по географии по биологии</a:t>
            </a:r>
            <a:r>
              <a:rPr lang="ru-RU" sz="6200" dirty="0" smtClean="0"/>
              <a:t>. </a:t>
            </a:r>
          </a:p>
          <a:p>
            <a:r>
              <a:rPr lang="ru-RU" sz="6200" dirty="0" smtClean="0">
                <a:hlinkClick r:id="rId15"/>
              </a:rPr>
              <a:t>ЕГЭ по биологии</a:t>
            </a:r>
            <a:endParaRPr lang="ru-RU" sz="6200" dirty="0"/>
          </a:p>
          <a:p>
            <a:r>
              <a:rPr lang="ru-RU" sz="6200" dirty="0" smtClean="0">
                <a:hlinkClick r:id="rId16"/>
              </a:rPr>
              <a:t>Планета детства </a:t>
            </a:r>
            <a:endParaRPr lang="ru-RU" sz="6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-152400"/>
            <a:ext cx="7498080" cy="1143000"/>
          </a:xfrm>
        </p:spPr>
        <p:txBody>
          <a:bodyPr/>
          <a:lstStyle/>
          <a:p>
            <a:r>
              <a:rPr lang="ru-RU" dirty="0" smtClean="0"/>
              <a:t>Интернет-ресурсы: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762000"/>
            <a:ext cx="7772400" cy="6096000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92D050"/>
                </a:solidFill>
                <a:hlinkClick r:id="rId2"/>
              </a:rPr>
              <a:t>http://spadilo.ru/oge-po-biologii/</a:t>
            </a:r>
            <a:endParaRPr lang="ru-RU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  <a:hlinkClick r:id="rId3"/>
              </a:rPr>
              <a:t>http://4ege.ru/video-biologiya/55970-zadaniya-s-risunkom-na-ege-po-biologii.html</a:t>
            </a:r>
            <a:endParaRPr lang="ru-RU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  <a:hlinkClick r:id="rId4"/>
              </a:rPr>
              <a:t>https://drofa-ventana.ru</a:t>
            </a:r>
            <a:endParaRPr lang="ru-RU" dirty="0" smtClean="0">
              <a:solidFill>
                <a:srgbClr val="92D050"/>
              </a:solidFill>
            </a:endParaRPr>
          </a:p>
          <a:p>
            <a:pPr fontAlgn="t"/>
            <a:r>
              <a:rPr lang="ru-RU" dirty="0" smtClean="0">
                <a:solidFill>
                  <a:srgbClr val="92D050"/>
                </a:solidFill>
                <a:hlinkClick r:id="rId5"/>
              </a:rPr>
              <a:t>«РЕШУ ОГЭ»: биология. ОГЭ — 2018: задания, ответы...</a:t>
            </a:r>
          </a:p>
          <a:p>
            <a:pPr fontAlgn="t"/>
            <a:r>
              <a:rPr lang="en-US" dirty="0" smtClean="0">
                <a:solidFill>
                  <a:srgbClr val="92D050"/>
                </a:solidFill>
                <a:hlinkClick r:id="rId6"/>
              </a:rPr>
              <a:t>bio-oge.sdamgia.ru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  <a:hlinkClick r:id="rId7"/>
              </a:rPr>
              <a:t>http://botanik-olg.blogspot.ru/p/blog-page_4.html</a:t>
            </a:r>
            <a:endParaRPr lang="ru-RU" dirty="0" smtClean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https://drofa-ventana.ru/material/evolyuciya-nervnoy-sistemy/</a:t>
            </a:r>
          </a:p>
          <a:p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457200"/>
            <a:ext cx="7866888" cy="57150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</a:t>
            </a:r>
            <a:r>
              <a:rPr lang="ru-RU" dirty="0" smtClean="0"/>
              <a:t>ля успешной сдачи экзаменов  в ходе занятий следует уделять большое внимание формированию природоохранной, </a:t>
            </a:r>
            <a:r>
              <a:rPr lang="ru-RU" dirty="0" err="1" smtClean="0"/>
              <a:t>здоровьесберегающей</a:t>
            </a:r>
            <a:r>
              <a:rPr lang="ru-RU" dirty="0" smtClean="0"/>
              <a:t>, исследовательской компетентности, формированию у учащихся умений работать с текстом, рисунками, схемами, извлекать и анализировать информацию из различных источников. Сформировать умение четко и кратко, по существу вопроса письменно излагать свои мысли при выполнении заданий со свободным развёрнутым ответом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5562600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Учите ребенка каким-нибудь пяти неизвестным ему словам, </a:t>
            </a:r>
          </a:p>
          <a:p>
            <a:pPr>
              <a:buNone/>
            </a:pPr>
            <a:r>
              <a:rPr lang="ru-RU" sz="3600" b="1" dirty="0" smtClean="0"/>
              <a:t>и он будет долго и напрасно мучиться над ними; </a:t>
            </a:r>
          </a:p>
          <a:p>
            <a:pPr>
              <a:buNone/>
            </a:pPr>
            <a:r>
              <a:rPr lang="ru-RU" sz="3600" b="1" dirty="0" smtClean="0"/>
              <a:t>но свяжите с картинками двадцать таких слов и – ребенок усвоит их на лету.</a:t>
            </a:r>
          </a:p>
          <a:p>
            <a:pPr algn="r">
              <a:buNone/>
            </a:pPr>
            <a:r>
              <a:rPr lang="ru-RU" sz="3600" dirty="0" smtClean="0"/>
              <a:t>                 К.Д.Ушинский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arhivurokov.ru/videouroki/html/2017/01/02/v_5869f6198e06c/img1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4114800" cy="295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900igr.net/up/datas/93433/01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3112394"/>
            <a:ext cx="487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ages.myshared.ru/4/114641/slide_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066801"/>
            <a:ext cx="4038600" cy="293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0"/>
            <a:ext cx="8153400" cy="3352800"/>
          </a:xfrm>
        </p:spPr>
        <p:txBody>
          <a:bodyPr>
            <a:normAutofit fontScale="85000" lnSpcReduction="10000"/>
          </a:bodyPr>
          <a:lstStyle/>
          <a:p>
            <a:pPr marL="82296" indent="0" algn="ctr">
              <a:buNone/>
            </a:pPr>
            <a:r>
              <a:rPr lang="ru-RU" sz="2900" dirty="0" smtClean="0"/>
              <a:t>В </a:t>
            </a:r>
            <a:r>
              <a:rPr lang="ru-RU" sz="2900" dirty="0" err="1" smtClean="0"/>
              <a:t>КИМах</a:t>
            </a:r>
            <a:r>
              <a:rPr lang="ru-RU" sz="2900" dirty="0" smtClean="0"/>
              <a:t> по биологии достаточное количество заданий с рисунками. Работа с ними часто вызывает  затруднения у обучающихся.</a:t>
            </a:r>
          </a:p>
          <a:p>
            <a:pPr marL="82296" indent="0" algn="ctr">
              <a:buNone/>
            </a:pPr>
            <a:r>
              <a:rPr lang="ru-RU" sz="2900" dirty="0"/>
              <a:t>В </a:t>
            </a:r>
            <a:r>
              <a:rPr lang="ru-RU" sz="2900" dirty="0" smtClean="0"/>
              <a:t>данных пособиях </a:t>
            </a:r>
            <a:r>
              <a:rPr lang="ru-RU" sz="2900" dirty="0"/>
              <a:t>все разделы изложены четко, кратко, доступно в виде таблиц, схем, рисунков. Такое расположение позволяет очень быстро нужный материал и получить необходимую информацию.</a:t>
            </a:r>
          </a:p>
          <a:p>
            <a:pPr marL="82296" indent="0" algn="ctr">
              <a:buNone/>
            </a:pPr>
            <a:r>
              <a:rPr lang="ru-RU" sz="5400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548" y="2743200"/>
            <a:ext cx="2245652" cy="3649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3800" y="2701525"/>
            <a:ext cx="2133600" cy="369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2701525"/>
            <a:ext cx="2758790" cy="369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9200" y="416662"/>
            <a:ext cx="3667259" cy="641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417669"/>
            <a:ext cx="3776617" cy="641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fbd/00057a74-a401352e/img1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06132" y="265331"/>
            <a:ext cx="7543800" cy="590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33601" y="0"/>
            <a:ext cx="42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06132" y="61722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https://yandex.ru/images/search?img_ur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znaew.ru/images/200/199/4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7848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znaew.ru/images/200/198/01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7543800" cy="177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90600" y="342900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00200" y="2971800"/>
            <a:ext cx="716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sz="3600" b="1" dirty="0" smtClean="0"/>
              <a:t>Готовимся к ЕГЭ по биологии. Часть 2. </a:t>
            </a:r>
          </a:p>
          <a:p>
            <a:pPr algn="ctr"/>
            <a:r>
              <a:rPr lang="ru-RU" sz="3600" dirty="0" err="1" smtClean="0"/>
              <a:t>Лернер</a:t>
            </a:r>
            <a:r>
              <a:rPr lang="ru-RU" sz="3600" dirty="0" smtClean="0"/>
              <a:t> Г.И. Профессор, МИОО 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533401"/>
            <a:ext cx="7239000" cy="1524000"/>
          </a:xfrm>
        </p:spPr>
        <p:txBody>
          <a:bodyPr>
            <a:normAutofit fontScale="47500" lnSpcReduction="20000"/>
          </a:bodyPr>
          <a:lstStyle/>
          <a:p>
            <a:pPr marL="82296" indent="0" algn="just">
              <a:buNone/>
            </a:pPr>
            <a:r>
              <a:rPr lang="ru-RU" sz="5500" b="1" i="1" dirty="0" smtClean="0"/>
              <a:t>Пример: </a:t>
            </a:r>
          </a:p>
          <a:p>
            <a:pPr marL="82296" indent="0" algn="just">
              <a:buNone/>
            </a:pPr>
            <a:r>
              <a:rPr lang="ru-RU" sz="5500" dirty="0" smtClean="0"/>
              <a:t>Назовите отделы головного мозга человека, обозначенные цифрами 1 и 2. Опишите особенности их строения и функции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68497"/>
            <a:ext cx="4572000" cy="39037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367</TotalTime>
  <Words>625</Words>
  <Application>Microsoft Office PowerPoint</Application>
  <PresentationFormat>Экран (4:3)</PresentationFormat>
  <Paragraphs>100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Использование схем, рисунков, таблиц  при подготовке к ОГЭ по биологии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   Демченко Т. Д.   Задания ЕГЭ с рисунками  </vt:lpstr>
      <vt:lpstr>Презентация PowerPoint</vt:lpstr>
      <vt:lpstr>Рекомендуемые  сайты</vt:lpstr>
      <vt:lpstr>Рекомендуемые  сайты</vt:lpstr>
      <vt:lpstr>Презентация PowerPoint</vt:lpstr>
      <vt:lpstr>Презентация PowerPoint</vt:lpstr>
      <vt:lpstr>Презентация PowerPoint</vt:lpstr>
      <vt:lpstr>Интернет-ресурсы: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Схемы, рисунки при подготовке к ОГЭ по биологии</dc:title>
  <dc:creator>Компьюниум</dc:creator>
  <cp:lastModifiedBy>Admin</cp:lastModifiedBy>
  <cp:revision>42</cp:revision>
  <dcterms:created xsi:type="dcterms:W3CDTF">2006-08-16T00:00:00Z</dcterms:created>
  <dcterms:modified xsi:type="dcterms:W3CDTF">2021-09-02T05:14:39Z</dcterms:modified>
</cp:coreProperties>
</file>