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F5BC-781D-4538-9865-5C4AC53FC471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5850-F31C-4E99-8E5D-CC27E5D124C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F5BC-781D-4538-9865-5C4AC53FC471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5850-F31C-4E99-8E5D-CC27E5D12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F5BC-781D-4538-9865-5C4AC53FC471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5850-F31C-4E99-8E5D-CC27E5D12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F5BC-781D-4538-9865-5C4AC53FC471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5850-F31C-4E99-8E5D-CC27E5D12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F5BC-781D-4538-9865-5C4AC53FC471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5850-F31C-4E99-8E5D-CC27E5D124C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F5BC-781D-4538-9865-5C4AC53FC471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5850-F31C-4E99-8E5D-CC27E5D12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F5BC-781D-4538-9865-5C4AC53FC471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5850-F31C-4E99-8E5D-CC27E5D124CE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F5BC-781D-4538-9865-5C4AC53FC471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5850-F31C-4E99-8E5D-CC27E5D12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F5BC-781D-4538-9865-5C4AC53FC471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5850-F31C-4E99-8E5D-CC27E5D12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F5BC-781D-4538-9865-5C4AC53FC471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5850-F31C-4E99-8E5D-CC27E5D124C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F5BC-781D-4538-9865-5C4AC53FC471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5850-F31C-4E99-8E5D-CC27E5D12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37DF5BC-781D-4538-9865-5C4AC53FC471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5775850-F31C-4E99-8E5D-CC27E5D124C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ru-RU" dirty="0" smtClean="0"/>
              <a:t> Эмоциональное выгорание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r"/>
            <a:r>
              <a:rPr lang="ru-RU" dirty="0" smtClean="0">
                <a:solidFill>
                  <a:srgbClr val="FF0000"/>
                </a:solidFill>
              </a:rPr>
              <a:t>Коростелева Т.В.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880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512" y="685800"/>
            <a:ext cx="8856984" cy="547950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Профилактика эмоционального выгорания.</a:t>
            </a:r>
          </a:p>
          <a:p>
            <a:r>
              <a:rPr lang="ru-RU" dirty="0" smtClean="0"/>
              <a:t>определение </a:t>
            </a:r>
            <a:r>
              <a:rPr lang="ru-RU" dirty="0"/>
              <a:t>краткосрочных и долгосрочных целей </a:t>
            </a:r>
            <a:r>
              <a:rPr lang="ru-RU" dirty="0" smtClean="0"/>
              <a:t>:</a:t>
            </a:r>
          </a:p>
          <a:p>
            <a:r>
              <a:rPr lang="ru-RU" dirty="0" smtClean="0"/>
              <a:t>использование </a:t>
            </a:r>
            <a:r>
              <a:rPr lang="ru-RU" dirty="0"/>
              <a:t>"тайм-аутов", что необходимо для обеспечения психического и физического благополучия (отдых от работы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овладение </a:t>
            </a:r>
            <a:r>
              <a:rPr lang="ru-RU" dirty="0"/>
              <a:t>умениями и навыками </a:t>
            </a:r>
            <a:r>
              <a:rPr lang="ru-RU" dirty="0" err="1"/>
              <a:t>саморегуляции</a:t>
            </a:r>
            <a:r>
              <a:rPr lang="ru-RU" dirty="0"/>
              <a:t> (релаксация, идеомоторные акты, определение целей и положительная внутренняя речь способствуют снижению уровня стресса, ведущего к выгоранию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профессиональное </a:t>
            </a:r>
            <a:r>
              <a:rPr lang="ru-RU" dirty="0"/>
              <a:t>развитие и самосовершенствование (одним из способов предохранения от СЭВ является обмен профессиональной информацией с представителями других служб, что дает ощущение более широкого мира, нежели тот, который существует внутри отдельного коллектива, для этого существуют различные способы - курсы повышения квалификации, конференции и пр</a:t>
            </a:r>
            <a:r>
              <a:rPr lang="ru-RU" dirty="0" smtClean="0"/>
              <a:t>.)</a:t>
            </a:r>
          </a:p>
          <a:p>
            <a:r>
              <a:rPr lang="ru-RU" dirty="0" smtClean="0"/>
              <a:t>;</a:t>
            </a:r>
            <a:r>
              <a:rPr lang="ru-RU" dirty="0"/>
              <a:t>уход от ненужной конкуренции (бывают ситуации, когда ее нельзя избежать, но чрезмерное стремление к выигрышу порождает тревогу, делает человека агрессивным, что способствует возникновению СЭВ</a:t>
            </a:r>
            <a:r>
              <a:rPr lang="ru-RU" dirty="0" smtClean="0"/>
              <a:t>);</a:t>
            </a:r>
          </a:p>
          <a:p>
            <a:r>
              <a:rPr lang="ru-RU" dirty="0" smtClean="0"/>
              <a:t>эмоциональное </a:t>
            </a:r>
            <a:r>
              <a:rPr lang="ru-RU" dirty="0"/>
              <a:t>общение (когда человек анализирует свои чувства и делится ими с другими, вероятность выгорания значительно снижается или процесс этот оказывается не столь выраженным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поддержание </a:t>
            </a:r>
            <a:r>
              <a:rPr lang="ru-RU" dirty="0"/>
              <a:t>хорошей физической формы (не стоит забывать, что между состоянием тела и разумом существует тесная связь: неправильное питание, злоупотребление спиртными напитками, табаком, уменьшение веса или ожирение усугубляют проявления СЭВ</a:t>
            </a:r>
          </a:p>
        </p:txBody>
      </p:sp>
    </p:spTree>
    <p:extLst>
      <p:ext uri="{BB962C8B-B14F-4D97-AF65-F5344CB8AC3E}">
        <p14:creationId xmlns:p14="http://schemas.microsoft.com/office/powerpoint/2010/main" val="514084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</a:rPr>
              <a:t>Синдром эмоционального выгорания (СЭВ) - это реакция организма, возникающая вследствие продолжительного воздействия профессиональных стрессов средней </a:t>
            </a:r>
            <a:r>
              <a:rPr lang="ru-RU" dirty="0" smtClean="0">
                <a:solidFill>
                  <a:srgbClr val="000000"/>
                </a:solidFill>
              </a:rPr>
              <a:t>интенсивности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671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</a:rPr>
              <a:t>среди психологов-консультантов и психотерапевтов признаки СЭВ различной степени выраженности выявляются в 73% случаев; в 5% определяется выраженная фаза истощения, которая проявляется эмоциональным истощением, психосоматическими и психовегетативными нарушениями.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8624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685800"/>
            <a:ext cx="7543800" cy="388620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100"/>
              </a:spcBef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</a:rPr>
              <a:t>Выделяют 5 ключевых групп симптомов, характерных для СЭВ:</a:t>
            </a:r>
          </a:p>
          <a:p>
            <a:pPr>
              <a:spcAft>
                <a:spcPts val="10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</a:rPr>
              <a:t>физические симптомы (усталость, физическое утомление, истощение; изменение веса; недостаточный сон, бессонница; плохое общее состояние здоровья, в </a:t>
            </a:r>
            <a:r>
              <a:rPr lang="ru-RU" dirty="0" err="1">
                <a:solidFill>
                  <a:srgbClr val="000000"/>
                </a:solidFill>
              </a:rPr>
              <a:t>т.ч</a:t>
            </a:r>
            <a:r>
              <a:rPr lang="ru-RU" dirty="0">
                <a:solidFill>
                  <a:srgbClr val="000000"/>
                </a:solidFill>
              </a:rPr>
              <a:t>. по ощущениям; затрудненное дыхание, одышка; тошнота, головокружение, чрезмерная потливость, дрожь; повышение артериального давления; язвы и воспалительные заболевания кожи; болезни сердечно-сосудистой системы);</a:t>
            </a:r>
          </a:p>
        </p:txBody>
      </p:sp>
    </p:spTree>
    <p:extLst>
      <p:ext uri="{BB962C8B-B14F-4D97-AF65-F5344CB8AC3E}">
        <p14:creationId xmlns:p14="http://schemas.microsoft.com/office/powerpoint/2010/main" val="2198343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10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</a:rPr>
              <a:t>эмоциональные симптомы (недостаток эмоций; пессимизм, цинизм и черствость в работе и личной жизни; безразличие, усталость; ощущение беспомощности и безнадежности; агрессивность, раздражительность; тревога, усиление иррационального беспокойства, неспособность сосредоточиться; депрессия, чувство вины; истерики, душевные страдания; потеря идеалов, надежд или профессиональных перспектив; увеличение деперсонализации своей или других - люди становятся безликими, как манекены; преобладает чувство одиночества);</a:t>
            </a:r>
          </a:p>
          <a:p>
            <a:pPr algn="just">
              <a:spcBef>
                <a:spcPts val="100"/>
              </a:spcBef>
              <a:spcAft>
                <a:spcPts val="600"/>
              </a:spcAft>
            </a:pP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616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0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</a:rPr>
              <a:t>поведенческие симптомы (рабочее время более 45 часов в неделю; во время работы появляется усталость и желание отдохнуть; безразличие к еде; малая физическая нагрузка; оправдание употребления табака, алкоголя, лекарств; несчастные случаи - падения, травмы, аварии и пр.; импульсивное эмоциональное поведение);</a:t>
            </a:r>
          </a:p>
        </p:txBody>
      </p:sp>
    </p:spTree>
    <p:extLst>
      <p:ext uri="{BB962C8B-B14F-4D97-AF65-F5344CB8AC3E}">
        <p14:creationId xmlns:p14="http://schemas.microsoft.com/office/powerpoint/2010/main" val="1769586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0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</a:rPr>
              <a:t>интеллектуальное состояние (падение интереса к новым теориям и идеям в работе, к альтернативным подходам в решении проблем; скука, тоска, апатия, падение вкуса и интереса к жизни; большее предпочтение стандартным шаблонам, рутине, нежели творческому подходу; цинизм или безразличие к новшествам; малое участие или отказ от участия в развивающих экспериментах - тренингах, образовании; формальное выполнение работы);</a:t>
            </a:r>
          </a:p>
        </p:txBody>
      </p:sp>
    </p:spTree>
    <p:extLst>
      <p:ext uri="{BB962C8B-B14F-4D97-AF65-F5344CB8AC3E}">
        <p14:creationId xmlns:p14="http://schemas.microsoft.com/office/powerpoint/2010/main" val="561794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</a:rPr>
              <a:t>социальные симптомы (низкая социальная активность; падение интереса к досугу, увлечениям; социальные контакты ограничиваются работой; скудные отношения на работе и дома; ощущение изоляции, непонимания других и другими; ощущение недостатка поддержки со стороны семьи, друзей, коллег)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261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100"/>
              </a:spcBef>
              <a:spcAft>
                <a:spcPts val="600"/>
              </a:spcAft>
              <a:buNone/>
            </a:pPr>
            <a:r>
              <a:rPr lang="ru-RU" dirty="0">
                <a:solidFill>
                  <a:srgbClr val="000000"/>
                </a:solidFill>
              </a:rPr>
              <a:t>Среди производственных стресс-факторов можно выделить:</a:t>
            </a:r>
          </a:p>
          <a:p>
            <a:r>
              <a:rPr lang="ru-RU" dirty="0"/>
              <a:t>физические (вибрация, шум, загрязненная атмосфера</a:t>
            </a:r>
            <a:r>
              <a:rPr lang="ru-RU" dirty="0" smtClean="0"/>
              <a:t>);</a:t>
            </a:r>
          </a:p>
          <a:p>
            <a:r>
              <a:rPr lang="ru-RU" dirty="0" smtClean="0"/>
              <a:t>физиологические </a:t>
            </a:r>
            <a:r>
              <a:rPr lang="ru-RU" dirty="0"/>
              <a:t>(сменный график, отсутствие режима питания</a:t>
            </a:r>
            <a:r>
              <a:rPr lang="ru-RU" dirty="0" smtClean="0"/>
              <a:t>);</a:t>
            </a:r>
          </a:p>
          <a:p>
            <a:r>
              <a:rPr lang="ru-RU" dirty="0" smtClean="0"/>
              <a:t>социально-психологические </a:t>
            </a:r>
            <a:r>
              <a:rPr lang="ru-RU" dirty="0"/>
              <a:t>(конфликт ролей и ролевая неопределенность, перегрузка или недогрузка работников, </a:t>
            </a:r>
            <a:r>
              <a:rPr lang="ru-RU" dirty="0" err="1"/>
              <a:t>неотлаженность</a:t>
            </a:r>
            <a:r>
              <a:rPr lang="ru-RU" dirty="0"/>
              <a:t> информационных потоков, межличностные конфликты, высокая ответственность, дефицит времени</a:t>
            </a:r>
            <a:r>
              <a:rPr lang="ru-RU" dirty="0" smtClean="0"/>
              <a:t>);</a:t>
            </a:r>
          </a:p>
          <a:p>
            <a:r>
              <a:rPr lang="ru-RU" dirty="0" smtClean="0"/>
              <a:t>структурно-организационные </a:t>
            </a:r>
            <a:r>
              <a:rPr lang="ru-RU" dirty="0"/>
              <a:t>("организационный стресс").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4122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36</TotalTime>
  <Words>613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NewsPrint</vt:lpstr>
      <vt:lpstr> Эмоциональное выгорание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Эмоциональное выгорание</dc:title>
  <dc:creator>Татьяна</dc:creator>
  <cp:lastModifiedBy>Наталья Николаевна Гревцева</cp:lastModifiedBy>
  <cp:revision>7</cp:revision>
  <dcterms:created xsi:type="dcterms:W3CDTF">2018-05-14T09:47:27Z</dcterms:created>
  <dcterms:modified xsi:type="dcterms:W3CDTF">2018-05-30T10:34:46Z</dcterms:modified>
</cp:coreProperties>
</file>