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sldIdLst>
    <p:sldId id="256" r:id="rId2"/>
    <p:sldId id="257" r:id="rId3"/>
    <p:sldId id="264" r:id="rId4"/>
    <p:sldId id="268" r:id="rId5"/>
    <p:sldId id="277" r:id="rId6"/>
    <p:sldId id="283" r:id="rId7"/>
    <p:sldId id="307" r:id="rId8"/>
    <p:sldId id="279" r:id="rId9"/>
    <p:sldId id="293" r:id="rId10"/>
    <p:sldId id="280" r:id="rId11"/>
    <p:sldId id="308" r:id="rId12"/>
    <p:sldId id="303" r:id="rId13"/>
    <p:sldId id="304" r:id="rId14"/>
    <p:sldId id="288" r:id="rId15"/>
    <p:sldId id="298" r:id="rId16"/>
    <p:sldId id="299" r:id="rId17"/>
    <p:sldId id="281" r:id="rId18"/>
    <p:sldId id="294" r:id="rId19"/>
    <p:sldId id="302" r:id="rId20"/>
    <p:sldId id="269" r:id="rId21"/>
    <p:sldId id="306" r:id="rId22"/>
    <p:sldId id="309" r:id="rId23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0" autoAdjust="0"/>
    <p:restoredTop sz="97314" autoAdjust="0"/>
  </p:normalViewPr>
  <p:slideViewPr>
    <p:cSldViewPr>
      <p:cViewPr>
        <p:scale>
          <a:sx n="76" d="100"/>
          <a:sy n="76" d="100"/>
        </p:scale>
        <p:origin x="-12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F2536-B044-4FD6-8AA6-381DCC83A1B0}" type="doc">
      <dgm:prSet loTypeId="urn:microsoft.com/office/officeart/2005/8/layout/cycle5" loCatId="cycle" qsTypeId="urn:microsoft.com/office/officeart/2005/8/quickstyle/3d3" qsCatId="3D" csTypeId="urn:microsoft.com/office/officeart/2005/8/colors/colorful3" csCatId="colorful" phldr="1"/>
      <dgm:spPr/>
    </dgm:pt>
    <dgm:pt modelId="{BEE459DC-6A35-4E5D-AAC1-100DA5BD9005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умение учиться</a:t>
          </a:r>
          <a:endParaRPr lang="ru-RU" sz="3200" b="1" dirty="0">
            <a:solidFill>
              <a:srgbClr val="FF0000"/>
            </a:solidFill>
          </a:endParaRPr>
        </a:p>
      </dgm:t>
    </dgm:pt>
    <dgm:pt modelId="{DBDBE8B2-A019-4812-8A92-3A4E50F66388}" type="parTrans" cxnId="{F892FED3-3C5B-4B72-9693-DED300EB78DE}">
      <dgm:prSet/>
      <dgm:spPr/>
      <dgm:t>
        <a:bodyPr/>
        <a:lstStyle/>
        <a:p>
          <a:endParaRPr lang="ru-RU"/>
        </a:p>
      </dgm:t>
    </dgm:pt>
    <dgm:pt modelId="{4156FC28-00EB-4FB1-B415-27E23DCD6A13}" type="sibTrans" cxnId="{F892FED3-3C5B-4B72-9693-DED300EB78DE}">
      <dgm:prSet/>
      <dgm:spPr>
        <a:ln w="53975" cmpd="sng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19684407-FDC7-4275-A483-091C8F737B4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предметные географические умения </a:t>
          </a:r>
          <a:endParaRPr lang="ru-RU" sz="2400" b="1" dirty="0">
            <a:solidFill>
              <a:srgbClr val="FFFF00"/>
            </a:solidFill>
          </a:endParaRPr>
        </a:p>
      </dgm:t>
    </dgm:pt>
    <dgm:pt modelId="{BCD74563-7310-43E9-961A-1CDB9569499D}" type="parTrans" cxnId="{46EE8CF7-09E1-4339-BFCC-5B834CAD3FB0}">
      <dgm:prSet/>
      <dgm:spPr/>
      <dgm:t>
        <a:bodyPr/>
        <a:lstStyle/>
        <a:p>
          <a:endParaRPr lang="ru-RU"/>
        </a:p>
      </dgm:t>
    </dgm:pt>
    <dgm:pt modelId="{E2BDBAB4-1D6C-4EFF-BC78-3CA4C1873673}" type="sibTrans" cxnId="{46EE8CF7-09E1-4339-BFCC-5B834CAD3FB0}">
      <dgm:prSet/>
      <dgm:spPr>
        <a:ln w="53975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F8F3CAE-EFF4-475C-AC1B-8192806D9D4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овладение учащимися </a:t>
          </a:r>
          <a:r>
            <a:rPr lang="ru-RU" sz="2400" b="1" dirty="0" err="1" smtClean="0">
              <a:solidFill>
                <a:schemeClr val="tx1"/>
              </a:solidFill>
            </a:rPr>
            <a:t>общеучебными</a:t>
          </a:r>
          <a:r>
            <a:rPr lang="ru-RU" sz="2400" b="1" dirty="0" smtClean="0">
              <a:solidFill>
                <a:schemeClr val="tx1"/>
              </a:solidFill>
            </a:rPr>
            <a:t> умениями</a:t>
          </a:r>
          <a:r>
            <a:rPr lang="ru-RU" sz="1600" b="1" dirty="0" smtClean="0">
              <a:solidFill>
                <a:schemeClr val="tx1"/>
              </a:solidFill>
            </a:rPr>
            <a:t>. </a:t>
          </a:r>
          <a:endParaRPr lang="ru-RU" sz="1600" b="1" dirty="0">
            <a:solidFill>
              <a:schemeClr val="tx1"/>
            </a:solidFill>
          </a:endParaRPr>
        </a:p>
      </dgm:t>
    </dgm:pt>
    <dgm:pt modelId="{AA7CAEC6-D0FB-468A-98DA-B1D3E3A658BD}" type="sibTrans" cxnId="{B0B3B902-ED0B-4F72-988E-9583B4393423}">
      <dgm:prSet/>
      <dgm:spPr>
        <a:ln w="53975"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9ECA76DE-B7B7-4971-8721-B08CF9AF0B24}" type="parTrans" cxnId="{B0B3B902-ED0B-4F72-988E-9583B4393423}">
      <dgm:prSet/>
      <dgm:spPr/>
      <dgm:t>
        <a:bodyPr/>
        <a:lstStyle/>
        <a:p>
          <a:endParaRPr lang="ru-RU"/>
        </a:p>
      </dgm:t>
    </dgm:pt>
    <dgm:pt modelId="{D3B0569E-0786-4649-BB57-6A641855188E}" type="pres">
      <dgm:prSet presAssocID="{715F2536-B044-4FD6-8AA6-381DCC83A1B0}" presName="cycle" presStyleCnt="0">
        <dgm:presLayoutVars>
          <dgm:dir/>
          <dgm:resizeHandles val="exact"/>
        </dgm:presLayoutVars>
      </dgm:prSet>
      <dgm:spPr/>
    </dgm:pt>
    <dgm:pt modelId="{B489987A-D9C7-400F-8B2D-6E5AF35D0574}" type="pres">
      <dgm:prSet presAssocID="{BEE459DC-6A35-4E5D-AAC1-100DA5BD9005}" presName="node" presStyleLbl="node1" presStyleIdx="0" presStyleCnt="3" custRadScaleRad="68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67F5D-5D19-4D75-9D08-F6DD1A960F4D}" type="pres">
      <dgm:prSet presAssocID="{BEE459DC-6A35-4E5D-AAC1-100DA5BD9005}" presName="spNode" presStyleCnt="0"/>
      <dgm:spPr/>
    </dgm:pt>
    <dgm:pt modelId="{255A4DB3-78DB-4E8A-8D3D-509B986399F4}" type="pres">
      <dgm:prSet presAssocID="{4156FC28-00EB-4FB1-B415-27E23DCD6A13}" presName="sibTrans" presStyleLbl="sibTrans1D1" presStyleIdx="0" presStyleCnt="3"/>
      <dgm:spPr/>
      <dgm:t>
        <a:bodyPr/>
        <a:lstStyle/>
        <a:p>
          <a:endParaRPr lang="ru-RU"/>
        </a:p>
      </dgm:t>
    </dgm:pt>
    <dgm:pt modelId="{A7DEB755-9B84-4EC9-9208-19D044F914CC}" type="pres">
      <dgm:prSet presAssocID="{DF8F3CAE-EFF4-475C-AC1B-8192806D9D4A}" presName="node" presStyleLbl="node1" presStyleIdx="1" presStyleCnt="3" custRadScaleRad="97759" custRadScaleInc="-5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39226-D687-445B-B347-9599E38C2712}" type="pres">
      <dgm:prSet presAssocID="{DF8F3CAE-EFF4-475C-AC1B-8192806D9D4A}" presName="spNode" presStyleCnt="0"/>
      <dgm:spPr/>
    </dgm:pt>
    <dgm:pt modelId="{E402525F-5E68-4480-9456-95C1BA57A448}" type="pres">
      <dgm:prSet presAssocID="{AA7CAEC6-D0FB-468A-98DA-B1D3E3A658BD}" presName="sibTrans" presStyleLbl="sibTrans1D1" presStyleIdx="1" presStyleCnt="3"/>
      <dgm:spPr/>
      <dgm:t>
        <a:bodyPr/>
        <a:lstStyle/>
        <a:p>
          <a:endParaRPr lang="ru-RU"/>
        </a:p>
      </dgm:t>
    </dgm:pt>
    <dgm:pt modelId="{B4F1CC3A-2579-48FC-87B4-A5F2BDC37B21}" type="pres">
      <dgm:prSet presAssocID="{19684407-FDC7-4275-A483-091C8F737B40}" presName="node" presStyleLbl="node1" presStyleIdx="2" presStyleCnt="3" custRadScaleRad="97661" custRadScaleInc="6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7B774-A5F7-4158-9155-4BCAF0E6D59E}" type="pres">
      <dgm:prSet presAssocID="{19684407-FDC7-4275-A483-091C8F737B40}" presName="spNode" presStyleCnt="0"/>
      <dgm:spPr/>
    </dgm:pt>
    <dgm:pt modelId="{9287FE90-89EB-48F7-82F2-0C6CBD95ED55}" type="pres">
      <dgm:prSet presAssocID="{E2BDBAB4-1D6C-4EFF-BC78-3CA4C1873673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D5D5C123-61B9-42D0-A40A-DCDCC2193412}" type="presOf" srcId="{19684407-FDC7-4275-A483-091C8F737B40}" destId="{B4F1CC3A-2579-48FC-87B4-A5F2BDC37B21}" srcOrd="0" destOrd="0" presId="urn:microsoft.com/office/officeart/2005/8/layout/cycle5"/>
    <dgm:cxn modelId="{539E1759-57D4-4460-AD93-B7064F48D484}" type="presOf" srcId="{DF8F3CAE-EFF4-475C-AC1B-8192806D9D4A}" destId="{A7DEB755-9B84-4EC9-9208-19D044F914CC}" srcOrd="0" destOrd="0" presId="urn:microsoft.com/office/officeart/2005/8/layout/cycle5"/>
    <dgm:cxn modelId="{46EE8CF7-09E1-4339-BFCC-5B834CAD3FB0}" srcId="{715F2536-B044-4FD6-8AA6-381DCC83A1B0}" destId="{19684407-FDC7-4275-A483-091C8F737B40}" srcOrd="2" destOrd="0" parTransId="{BCD74563-7310-43E9-961A-1CDB9569499D}" sibTransId="{E2BDBAB4-1D6C-4EFF-BC78-3CA4C1873673}"/>
    <dgm:cxn modelId="{B0B3B902-ED0B-4F72-988E-9583B4393423}" srcId="{715F2536-B044-4FD6-8AA6-381DCC83A1B0}" destId="{DF8F3CAE-EFF4-475C-AC1B-8192806D9D4A}" srcOrd="1" destOrd="0" parTransId="{9ECA76DE-B7B7-4971-8721-B08CF9AF0B24}" sibTransId="{AA7CAEC6-D0FB-468A-98DA-B1D3E3A658BD}"/>
    <dgm:cxn modelId="{2D917F61-6A0D-4FD8-8F59-8B843BF0584A}" type="presOf" srcId="{BEE459DC-6A35-4E5D-AAC1-100DA5BD9005}" destId="{B489987A-D9C7-400F-8B2D-6E5AF35D0574}" srcOrd="0" destOrd="0" presId="urn:microsoft.com/office/officeart/2005/8/layout/cycle5"/>
    <dgm:cxn modelId="{37031819-EEF5-47EC-B288-962BAE04E53D}" type="presOf" srcId="{AA7CAEC6-D0FB-468A-98DA-B1D3E3A658BD}" destId="{E402525F-5E68-4480-9456-95C1BA57A448}" srcOrd="0" destOrd="0" presId="urn:microsoft.com/office/officeart/2005/8/layout/cycle5"/>
    <dgm:cxn modelId="{07AFF804-CF7C-4F8D-AA69-B5EFE8D319BA}" type="presOf" srcId="{4156FC28-00EB-4FB1-B415-27E23DCD6A13}" destId="{255A4DB3-78DB-4E8A-8D3D-509B986399F4}" srcOrd="0" destOrd="0" presId="urn:microsoft.com/office/officeart/2005/8/layout/cycle5"/>
    <dgm:cxn modelId="{F892FED3-3C5B-4B72-9693-DED300EB78DE}" srcId="{715F2536-B044-4FD6-8AA6-381DCC83A1B0}" destId="{BEE459DC-6A35-4E5D-AAC1-100DA5BD9005}" srcOrd="0" destOrd="0" parTransId="{DBDBE8B2-A019-4812-8A92-3A4E50F66388}" sibTransId="{4156FC28-00EB-4FB1-B415-27E23DCD6A13}"/>
    <dgm:cxn modelId="{559BE9D0-76DC-40C1-82A5-570BE9381E66}" type="presOf" srcId="{E2BDBAB4-1D6C-4EFF-BC78-3CA4C1873673}" destId="{9287FE90-89EB-48F7-82F2-0C6CBD95ED55}" srcOrd="0" destOrd="0" presId="urn:microsoft.com/office/officeart/2005/8/layout/cycle5"/>
    <dgm:cxn modelId="{59010339-2568-455B-B0D8-F422C1548182}" type="presOf" srcId="{715F2536-B044-4FD6-8AA6-381DCC83A1B0}" destId="{D3B0569E-0786-4649-BB57-6A641855188E}" srcOrd="0" destOrd="0" presId="urn:microsoft.com/office/officeart/2005/8/layout/cycle5"/>
    <dgm:cxn modelId="{8C026396-4046-46FC-B814-985BABF32292}" type="presParOf" srcId="{D3B0569E-0786-4649-BB57-6A641855188E}" destId="{B489987A-D9C7-400F-8B2D-6E5AF35D0574}" srcOrd="0" destOrd="0" presId="urn:microsoft.com/office/officeart/2005/8/layout/cycle5"/>
    <dgm:cxn modelId="{D88D598B-3088-4C60-93DA-216208274F84}" type="presParOf" srcId="{D3B0569E-0786-4649-BB57-6A641855188E}" destId="{4C167F5D-5D19-4D75-9D08-F6DD1A960F4D}" srcOrd="1" destOrd="0" presId="urn:microsoft.com/office/officeart/2005/8/layout/cycle5"/>
    <dgm:cxn modelId="{E911FC68-D767-4FBE-8AA8-0D3F82F21B95}" type="presParOf" srcId="{D3B0569E-0786-4649-BB57-6A641855188E}" destId="{255A4DB3-78DB-4E8A-8D3D-509B986399F4}" srcOrd="2" destOrd="0" presId="urn:microsoft.com/office/officeart/2005/8/layout/cycle5"/>
    <dgm:cxn modelId="{82D71232-8CB3-45CC-88E4-31B107D0DADE}" type="presParOf" srcId="{D3B0569E-0786-4649-BB57-6A641855188E}" destId="{A7DEB755-9B84-4EC9-9208-19D044F914CC}" srcOrd="3" destOrd="0" presId="urn:microsoft.com/office/officeart/2005/8/layout/cycle5"/>
    <dgm:cxn modelId="{7A2E3D50-8926-42D1-81BD-0310F283D94D}" type="presParOf" srcId="{D3B0569E-0786-4649-BB57-6A641855188E}" destId="{77C39226-D687-445B-B347-9599E38C2712}" srcOrd="4" destOrd="0" presId="urn:microsoft.com/office/officeart/2005/8/layout/cycle5"/>
    <dgm:cxn modelId="{1E10C0D9-B107-458B-BEAA-FE15D3558BF4}" type="presParOf" srcId="{D3B0569E-0786-4649-BB57-6A641855188E}" destId="{E402525F-5E68-4480-9456-95C1BA57A448}" srcOrd="5" destOrd="0" presId="urn:microsoft.com/office/officeart/2005/8/layout/cycle5"/>
    <dgm:cxn modelId="{086F0598-161B-40D5-BFB2-4613FCA7D955}" type="presParOf" srcId="{D3B0569E-0786-4649-BB57-6A641855188E}" destId="{B4F1CC3A-2579-48FC-87B4-A5F2BDC37B21}" srcOrd="6" destOrd="0" presId="urn:microsoft.com/office/officeart/2005/8/layout/cycle5"/>
    <dgm:cxn modelId="{302E59D1-BA9C-4B50-86A7-AE24126B514C}" type="presParOf" srcId="{D3B0569E-0786-4649-BB57-6A641855188E}" destId="{A5D7B774-A5F7-4158-9155-4BCAF0E6D59E}" srcOrd="7" destOrd="0" presId="urn:microsoft.com/office/officeart/2005/8/layout/cycle5"/>
    <dgm:cxn modelId="{1D61BD53-33CF-4F31-86C6-2FE9C64DA3D5}" type="presParOf" srcId="{D3B0569E-0786-4649-BB57-6A641855188E}" destId="{9287FE90-89EB-48F7-82F2-0C6CBD95ED55}" srcOrd="8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11C5A-1C81-4648-9848-D061D607DB74}" type="doc">
      <dgm:prSet loTypeId="urn:microsoft.com/office/officeart/2005/8/layout/v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F1175D-3B21-4FE5-914C-C9710FAF4D48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6">
                  <a:lumMod val="50000"/>
                </a:schemeClr>
              </a:solidFill>
            </a:rPr>
            <a:t>- ознакомление с данным умением, усвоение основных составляющих этого умения;</a:t>
          </a:r>
          <a:r>
            <a:rPr lang="ru-RU" sz="800" b="1" i="1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ru-RU" sz="800" b="1" i="1" dirty="0" smtClean="0">
              <a:solidFill>
                <a:schemeClr val="accent6">
                  <a:lumMod val="50000"/>
                </a:schemeClr>
              </a:solidFill>
            </a:rPr>
          </a:br>
          <a:endParaRPr lang="ru-RU" sz="800" dirty="0">
            <a:solidFill>
              <a:schemeClr val="accent6">
                <a:lumMod val="50000"/>
              </a:schemeClr>
            </a:solidFill>
          </a:endParaRPr>
        </a:p>
      </dgm:t>
    </dgm:pt>
    <dgm:pt modelId="{E4A8DD3A-9844-4AD9-8A64-A26E31C62F59}" type="parTrans" cxnId="{B6678886-FA28-41C5-868C-EA38439F34AB}">
      <dgm:prSet/>
      <dgm:spPr/>
      <dgm:t>
        <a:bodyPr/>
        <a:lstStyle/>
        <a:p>
          <a:endParaRPr lang="ru-RU"/>
        </a:p>
      </dgm:t>
    </dgm:pt>
    <dgm:pt modelId="{27BF5653-CB34-4EAC-84E4-5BCD719AC310}" type="sibTrans" cxnId="{B6678886-FA28-41C5-868C-EA38439F34AB}">
      <dgm:prSet/>
      <dgm:spPr/>
      <dgm:t>
        <a:bodyPr/>
        <a:lstStyle/>
        <a:p>
          <a:endParaRPr lang="ru-RU"/>
        </a:p>
      </dgm:t>
    </dgm:pt>
    <dgm:pt modelId="{E2B05284-3487-4D8E-8603-DAF3A2F11C3B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6">
                  <a:lumMod val="50000"/>
                </a:schemeClr>
              </a:solidFill>
            </a:rPr>
            <a:t>- тренировка в применении этого умения;</a:t>
          </a:r>
          <a:endParaRPr lang="ru-RU" sz="2000" dirty="0">
            <a:solidFill>
              <a:schemeClr val="accent6">
                <a:lumMod val="50000"/>
              </a:schemeClr>
            </a:solidFill>
          </a:endParaRPr>
        </a:p>
      </dgm:t>
    </dgm:pt>
    <dgm:pt modelId="{EEF66AA3-CBBC-4FE5-8300-A26176E96DF9}" type="parTrans" cxnId="{7F62E5A6-3AF8-4C5D-9DFF-4E69146FE5E2}">
      <dgm:prSet/>
      <dgm:spPr/>
      <dgm:t>
        <a:bodyPr/>
        <a:lstStyle/>
        <a:p>
          <a:endParaRPr lang="ru-RU"/>
        </a:p>
      </dgm:t>
    </dgm:pt>
    <dgm:pt modelId="{E1F90A20-E4F8-4ECE-AB0A-3C4D1EE94EB1}" type="sibTrans" cxnId="{7F62E5A6-3AF8-4C5D-9DFF-4E69146FE5E2}">
      <dgm:prSet/>
      <dgm:spPr/>
      <dgm:t>
        <a:bodyPr/>
        <a:lstStyle/>
        <a:p>
          <a:endParaRPr lang="ru-RU"/>
        </a:p>
      </dgm:t>
    </dgm:pt>
    <dgm:pt modelId="{88ACD65D-D09E-464B-9906-86E91E340FCF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accent6">
                  <a:lumMod val="50000"/>
                </a:schemeClr>
              </a:solidFill>
            </a:rPr>
            <a:t>- проверка владения  и корректировка выполнения данного умения учениками.</a:t>
          </a:r>
          <a:endParaRPr lang="ru-RU" sz="1800" b="1" i="0" dirty="0">
            <a:solidFill>
              <a:schemeClr val="accent6">
                <a:lumMod val="50000"/>
              </a:schemeClr>
            </a:solidFill>
          </a:endParaRPr>
        </a:p>
      </dgm:t>
    </dgm:pt>
    <dgm:pt modelId="{261D8302-02B9-47D9-B0E2-2A00070C219A}" type="parTrans" cxnId="{742D94E6-C214-4F57-A1DB-515FDE0345AA}">
      <dgm:prSet/>
      <dgm:spPr/>
      <dgm:t>
        <a:bodyPr/>
        <a:lstStyle/>
        <a:p>
          <a:endParaRPr lang="ru-RU"/>
        </a:p>
      </dgm:t>
    </dgm:pt>
    <dgm:pt modelId="{340B0B2A-FE59-43A3-B8C0-574B9CF185C5}" type="sibTrans" cxnId="{742D94E6-C214-4F57-A1DB-515FDE0345AA}">
      <dgm:prSet/>
      <dgm:spPr/>
      <dgm:t>
        <a:bodyPr/>
        <a:lstStyle/>
        <a:p>
          <a:endParaRPr lang="ru-RU"/>
        </a:p>
      </dgm:t>
    </dgm:pt>
    <dgm:pt modelId="{CA6887A0-40DD-48AC-8597-6E0023A60622}">
      <dgm:prSet custT="1"/>
      <dgm:spPr/>
      <dgm:t>
        <a:bodyPr/>
        <a:lstStyle/>
        <a:p>
          <a:r>
            <a:rPr lang="ru-RU" sz="2000" b="1" i="1" dirty="0" smtClean="0">
              <a:solidFill>
                <a:schemeClr val="accent6">
                  <a:lumMod val="50000"/>
                </a:schemeClr>
              </a:solidFill>
            </a:rPr>
            <a:t>- умение применять действие в любых ситуациях</a:t>
          </a:r>
          <a:endParaRPr lang="ru-RU" sz="2000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0D6A36F2-5114-4786-8718-BA97B0985729}" type="parTrans" cxnId="{E2BF45BD-646C-4F49-A692-11213A1F5431}">
      <dgm:prSet/>
      <dgm:spPr/>
      <dgm:t>
        <a:bodyPr/>
        <a:lstStyle/>
        <a:p>
          <a:endParaRPr lang="ru-RU"/>
        </a:p>
      </dgm:t>
    </dgm:pt>
    <dgm:pt modelId="{526F5E66-B516-46A3-B71A-471BA5BCA670}" type="sibTrans" cxnId="{E2BF45BD-646C-4F49-A692-11213A1F5431}">
      <dgm:prSet/>
      <dgm:spPr/>
      <dgm:t>
        <a:bodyPr/>
        <a:lstStyle/>
        <a:p>
          <a:endParaRPr lang="ru-RU"/>
        </a:p>
      </dgm:t>
    </dgm:pt>
    <dgm:pt modelId="{1DAF26A3-45FE-4BE1-8888-2745384EFD76}" type="pres">
      <dgm:prSet presAssocID="{E0811C5A-1C81-4648-9848-D061D607DB7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7819A3-8443-4B39-93CE-A4431E4D7D85}" type="pres">
      <dgm:prSet presAssocID="{E0811C5A-1C81-4648-9848-D061D607DB7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5D9EBC1-77B7-4243-9C19-78807A482BC6}" type="pres">
      <dgm:prSet presAssocID="{E0811C5A-1C81-4648-9848-D061D607DB74}" presName="FourNodes_1" presStyleLbl="node1" presStyleIdx="0" presStyleCnt="4" custScaleY="136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DC621-A1B9-4178-AF79-15331A1D3375}" type="pres">
      <dgm:prSet presAssocID="{E0811C5A-1C81-4648-9848-D061D607DB74}" presName="FourNodes_2" presStyleLbl="node1" presStyleIdx="1" presStyleCnt="4" custScaleY="8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1962B-AB52-49A0-B5F0-7231DAABE37D}" type="pres">
      <dgm:prSet presAssocID="{E0811C5A-1C81-4648-9848-D061D607DB74}" presName="FourNodes_3" presStyleLbl="node1" presStyleIdx="2" presStyleCnt="4" custScaleX="10232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D42E0-8FF2-4E6A-A945-9AAE528A918F}" type="pres">
      <dgm:prSet presAssocID="{E0811C5A-1C81-4648-9848-D061D607DB74}" presName="FourNodes_4" presStyleLbl="node1" presStyleIdx="3" presStyleCnt="4" custScaleY="90206" custLinFactNeighborX="-1562" custLinFactNeighborY="-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D62ED-A0B4-4A34-B5CE-632D392D8228}" type="pres">
      <dgm:prSet presAssocID="{E0811C5A-1C81-4648-9848-D061D607DB74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F5454-8AD4-4E82-AF8D-4D25C2E75ED1}" type="pres">
      <dgm:prSet presAssocID="{E0811C5A-1C81-4648-9848-D061D607DB74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1A8F81-D399-437F-B25B-140663D5AB0E}" type="pres">
      <dgm:prSet presAssocID="{E0811C5A-1C81-4648-9848-D061D607DB74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7CF8C-795A-4911-B3CE-B0E26F8C3F95}" type="pres">
      <dgm:prSet presAssocID="{E0811C5A-1C81-4648-9848-D061D607DB74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0E03E-F093-4ECD-8D7B-6A8BF443AA7D}" type="pres">
      <dgm:prSet presAssocID="{E0811C5A-1C81-4648-9848-D061D607DB74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0CEF1-1558-4D00-81B1-3C59BF0AE330}" type="pres">
      <dgm:prSet presAssocID="{E0811C5A-1C81-4648-9848-D061D607DB74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1F67D-553D-4406-AE5C-6BA4A51A66B5}" type="pres">
      <dgm:prSet presAssocID="{E0811C5A-1C81-4648-9848-D061D607DB74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2D94E6-C214-4F57-A1DB-515FDE0345AA}" srcId="{E0811C5A-1C81-4648-9848-D061D607DB74}" destId="{88ACD65D-D09E-464B-9906-86E91E340FCF}" srcOrd="2" destOrd="0" parTransId="{261D8302-02B9-47D9-B0E2-2A00070C219A}" sibTransId="{340B0B2A-FE59-43A3-B8C0-574B9CF185C5}"/>
    <dgm:cxn modelId="{3EFFDB07-F1EF-4490-9F1B-38E2BDEE94A1}" type="presOf" srcId="{3BF1175D-3B21-4FE5-914C-C9710FAF4D48}" destId="{C837CF8C-795A-4911-B3CE-B0E26F8C3F95}" srcOrd="1" destOrd="0" presId="urn:microsoft.com/office/officeart/2005/8/layout/vProcess5"/>
    <dgm:cxn modelId="{7D6EC741-D28C-46FF-A829-FB02A4D378DC}" type="presOf" srcId="{E2B05284-3487-4D8E-8603-DAF3A2F11C3B}" destId="{0A80E03E-F093-4ECD-8D7B-6A8BF443AA7D}" srcOrd="1" destOrd="0" presId="urn:microsoft.com/office/officeart/2005/8/layout/vProcess5"/>
    <dgm:cxn modelId="{DA2A5AE3-F548-4BE6-9E4D-94A204207B9C}" type="presOf" srcId="{88ACD65D-D09E-464B-9906-86E91E340FCF}" destId="{4AE0CEF1-1558-4D00-81B1-3C59BF0AE330}" srcOrd="1" destOrd="0" presId="urn:microsoft.com/office/officeart/2005/8/layout/vProcess5"/>
    <dgm:cxn modelId="{46E2F173-3AB1-4FE1-9922-D3F529576A83}" type="presOf" srcId="{88ACD65D-D09E-464B-9906-86E91E340FCF}" destId="{1791962B-AB52-49A0-B5F0-7231DAABE37D}" srcOrd="0" destOrd="0" presId="urn:microsoft.com/office/officeart/2005/8/layout/vProcess5"/>
    <dgm:cxn modelId="{EF881206-98FF-4BA3-A7D9-BF9BF1E2FDE5}" type="presOf" srcId="{3BF1175D-3B21-4FE5-914C-C9710FAF4D48}" destId="{45D9EBC1-77B7-4243-9C19-78807A482BC6}" srcOrd="0" destOrd="0" presId="urn:microsoft.com/office/officeart/2005/8/layout/vProcess5"/>
    <dgm:cxn modelId="{9A6A92DA-C3F6-417F-88B8-6B6B5017363E}" type="presOf" srcId="{CA6887A0-40DD-48AC-8597-6E0023A60622}" destId="{9EDD42E0-8FF2-4E6A-A945-9AAE528A918F}" srcOrd="0" destOrd="0" presId="urn:microsoft.com/office/officeart/2005/8/layout/vProcess5"/>
    <dgm:cxn modelId="{816DC91E-167C-4409-95A3-4C5D312761F2}" type="presOf" srcId="{CA6887A0-40DD-48AC-8597-6E0023A60622}" destId="{2121F67D-553D-4406-AE5C-6BA4A51A66B5}" srcOrd="1" destOrd="0" presId="urn:microsoft.com/office/officeart/2005/8/layout/vProcess5"/>
    <dgm:cxn modelId="{B6678886-FA28-41C5-868C-EA38439F34AB}" srcId="{E0811C5A-1C81-4648-9848-D061D607DB74}" destId="{3BF1175D-3B21-4FE5-914C-C9710FAF4D48}" srcOrd="0" destOrd="0" parTransId="{E4A8DD3A-9844-4AD9-8A64-A26E31C62F59}" sibTransId="{27BF5653-CB34-4EAC-84E4-5BCD719AC310}"/>
    <dgm:cxn modelId="{E413C361-AC4A-4003-83AF-218E0CCD9EC1}" type="presOf" srcId="{E0811C5A-1C81-4648-9848-D061D607DB74}" destId="{1DAF26A3-45FE-4BE1-8888-2745384EFD76}" srcOrd="0" destOrd="0" presId="urn:microsoft.com/office/officeart/2005/8/layout/vProcess5"/>
    <dgm:cxn modelId="{F30AB4DF-6A03-4E36-92A8-B39ED11687A2}" type="presOf" srcId="{E2B05284-3487-4D8E-8603-DAF3A2F11C3B}" destId="{485DC621-A1B9-4178-AF79-15331A1D3375}" srcOrd="0" destOrd="0" presId="urn:microsoft.com/office/officeart/2005/8/layout/vProcess5"/>
    <dgm:cxn modelId="{9D2A5DDF-52FE-4EB4-BC19-A03ACA0736DA}" type="presOf" srcId="{E1F90A20-E4F8-4ECE-AB0A-3C4D1EE94EB1}" destId="{A12F5454-8AD4-4E82-AF8D-4D25C2E75ED1}" srcOrd="0" destOrd="0" presId="urn:microsoft.com/office/officeart/2005/8/layout/vProcess5"/>
    <dgm:cxn modelId="{0D8AB9D2-57AA-4789-BF98-AC2E041765D0}" type="presOf" srcId="{340B0B2A-FE59-43A3-B8C0-574B9CF185C5}" destId="{361A8F81-D399-437F-B25B-140663D5AB0E}" srcOrd="0" destOrd="0" presId="urn:microsoft.com/office/officeart/2005/8/layout/vProcess5"/>
    <dgm:cxn modelId="{7F62E5A6-3AF8-4C5D-9DFF-4E69146FE5E2}" srcId="{E0811C5A-1C81-4648-9848-D061D607DB74}" destId="{E2B05284-3487-4D8E-8603-DAF3A2F11C3B}" srcOrd="1" destOrd="0" parTransId="{EEF66AA3-CBBC-4FE5-8300-A26176E96DF9}" sibTransId="{E1F90A20-E4F8-4ECE-AB0A-3C4D1EE94EB1}"/>
    <dgm:cxn modelId="{AC4A2196-163C-465C-A772-B4024E195161}" type="presOf" srcId="{27BF5653-CB34-4EAC-84E4-5BCD719AC310}" destId="{F5AD62ED-A0B4-4A34-B5CE-632D392D8228}" srcOrd="0" destOrd="0" presId="urn:microsoft.com/office/officeart/2005/8/layout/vProcess5"/>
    <dgm:cxn modelId="{E2BF45BD-646C-4F49-A692-11213A1F5431}" srcId="{E0811C5A-1C81-4648-9848-D061D607DB74}" destId="{CA6887A0-40DD-48AC-8597-6E0023A60622}" srcOrd="3" destOrd="0" parTransId="{0D6A36F2-5114-4786-8718-BA97B0985729}" sibTransId="{526F5E66-B516-46A3-B71A-471BA5BCA670}"/>
    <dgm:cxn modelId="{2D23BCD1-B044-4281-8323-770DA10228CD}" type="presParOf" srcId="{1DAF26A3-45FE-4BE1-8888-2745384EFD76}" destId="{617819A3-8443-4B39-93CE-A4431E4D7D85}" srcOrd="0" destOrd="0" presId="urn:microsoft.com/office/officeart/2005/8/layout/vProcess5"/>
    <dgm:cxn modelId="{F0361237-84FD-4C9B-92E8-46B9727FB8CB}" type="presParOf" srcId="{1DAF26A3-45FE-4BE1-8888-2745384EFD76}" destId="{45D9EBC1-77B7-4243-9C19-78807A482BC6}" srcOrd="1" destOrd="0" presId="urn:microsoft.com/office/officeart/2005/8/layout/vProcess5"/>
    <dgm:cxn modelId="{2A31244F-26AF-4F5A-B77E-753D7529F50A}" type="presParOf" srcId="{1DAF26A3-45FE-4BE1-8888-2745384EFD76}" destId="{485DC621-A1B9-4178-AF79-15331A1D3375}" srcOrd="2" destOrd="0" presId="urn:microsoft.com/office/officeart/2005/8/layout/vProcess5"/>
    <dgm:cxn modelId="{0E50542C-7815-42BE-BD30-777AFD173861}" type="presParOf" srcId="{1DAF26A3-45FE-4BE1-8888-2745384EFD76}" destId="{1791962B-AB52-49A0-B5F0-7231DAABE37D}" srcOrd="3" destOrd="0" presId="urn:microsoft.com/office/officeart/2005/8/layout/vProcess5"/>
    <dgm:cxn modelId="{A4FCB2C1-F4B5-457D-97D2-B52E17C6AF61}" type="presParOf" srcId="{1DAF26A3-45FE-4BE1-8888-2745384EFD76}" destId="{9EDD42E0-8FF2-4E6A-A945-9AAE528A918F}" srcOrd="4" destOrd="0" presId="urn:microsoft.com/office/officeart/2005/8/layout/vProcess5"/>
    <dgm:cxn modelId="{A4A1CF82-1991-4CD8-AA9D-9CCE4D0FDFA8}" type="presParOf" srcId="{1DAF26A3-45FE-4BE1-8888-2745384EFD76}" destId="{F5AD62ED-A0B4-4A34-B5CE-632D392D8228}" srcOrd="5" destOrd="0" presId="urn:microsoft.com/office/officeart/2005/8/layout/vProcess5"/>
    <dgm:cxn modelId="{92919133-6BEA-4AF9-943E-854E063D1250}" type="presParOf" srcId="{1DAF26A3-45FE-4BE1-8888-2745384EFD76}" destId="{A12F5454-8AD4-4E82-AF8D-4D25C2E75ED1}" srcOrd="6" destOrd="0" presId="urn:microsoft.com/office/officeart/2005/8/layout/vProcess5"/>
    <dgm:cxn modelId="{D6FBF5A4-8644-4723-8F96-41CDF96F16C9}" type="presParOf" srcId="{1DAF26A3-45FE-4BE1-8888-2745384EFD76}" destId="{361A8F81-D399-437F-B25B-140663D5AB0E}" srcOrd="7" destOrd="0" presId="urn:microsoft.com/office/officeart/2005/8/layout/vProcess5"/>
    <dgm:cxn modelId="{32D5281A-288C-4A97-A7DD-285FE7E4D426}" type="presParOf" srcId="{1DAF26A3-45FE-4BE1-8888-2745384EFD76}" destId="{C837CF8C-795A-4911-B3CE-B0E26F8C3F95}" srcOrd="8" destOrd="0" presId="urn:microsoft.com/office/officeart/2005/8/layout/vProcess5"/>
    <dgm:cxn modelId="{62F8347C-BADD-4134-979A-EAC4F237754C}" type="presParOf" srcId="{1DAF26A3-45FE-4BE1-8888-2745384EFD76}" destId="{0A80E03E-F093-4ECD-8D7B-6A8BF443AA7D}" srcOrd="9" destOrd="0" presId="urn:microsoft.com/office/officeart/2005/8/layout/vProcess5"/>
    <dgm:cxn modelId="{37FF966F-1A51-4BCF-BA61-DDC93356D19E}" type="presParOf" srcId="{1DAF26A3-45FE-4BE1-8888-2745384EFD76}" destId="{4AE0CEF1-1558-4D00-81B1-3C59BF0AE330}" srcOrd="10" destOrd="0" presId="urn:microsoft.com/office/officeart/2005/8/layout/vProcess5"/>
    <dgm:cxn modelId="{65BF0715-DDCC-44BC-8DCC-CA0054688531}" type="presParOf" srcId="{1DAF26A3-45FE-4BE1-8888-2745384EFD76}" destId="{2121F67D-553D-4406-AE5C-6BA4A51A66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9987A-D9C7-400F-8B2D-6E5AF35D0574}">
      <dsp:nvSpPr>
        <dsp:cNvPr id="0" name=""/>
        <dsp:cNvSpPr/>
      </dsp:nvSpPr>
      <dsp:spPr>
        <a:xfrm>
          <a:off x="2925888" y="731831"/>
          <a:ext cx="2720783" cy="17685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умение учиться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3012219" y="818162"/>
        <a:ext cx="2548121" cy="1595847"/>
      </dsp:txXfrm>
    </dsp:sp>
    <dsp:sp modelId="{255A4DB3-78DB-4E8A-8D3D-509B986399F4}">
      <dsp:nvSpPr>
        <dsp:cNvPr id="0" name=""/>
        <dsp:cNvSpPr/>
      </dsp:nvSpPr>
      <dsp:spPr>
        <a:xfrm>
          <a:off x="2060686" y="2005826"/>
          <a:ext cx="4717443" cy="4717443"/>
        </a:xfrm>
        <a:custGeom>
          <a:avLst/>
          <a:gdLst/>
          <a:ahLst/>
          <a:cxnLst/>
          <a:rect l="0" t="0" r="0" b="0"/>
          <a:pathLst>
            <a:path>
              <a:moveTo>
                <a:pt x="3820543" y="507601"/>
              </a:moveTo>
              <a:arcTo wR="2358721" hR="2358721" stAng="18497880" swAng="1283387"/>
            </a:path>
          </a:pathLst>
        </a:custGeom>
        <a:noFill/>
        <a:ln w="53975" cap="flat" cmpd="sng" algn="ctr">
          <a:solidFill>
            <a:schemeClr val="tx2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EB755-9B84-4EC9-9208-19D044F914CC}">
      <dsp:nvSpPr>
        <dsp:cNvPr id="0" name=""/>
        <dsp:cNvSpPr/>
      </dsp:nvSpPr>
      <dsp:spPr>
        <a:xfrm>
          <a:off x="4968605" y="3429026"/>
          <a:ext cx="2720783" cy="1768509"/>
        </a:xfrm>
        <a:prstGeom prst="roundRect">
          <a:avLst/>
        </a:prstGeom>
        <a:solidFill>
          <a:schemeClr val="accent3">
            <a:hueOff val="2070938"/>
            <a:satOff val="3769"/>
            <a:lumOff val="-13626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овладение учащимися </a:t>
          </a:r>
          <a:r>
            <a:rPr lang="ru-RU" sz="2400" b="1" kern="1200" dirty="0" err="1" smtClean="0">
              <a:solidFill>
                <a:schemeClr val="tx1"/>
              </a:solidFill>
            </a:rPr>
            <a:t>общеучебными</a:t>
          </a:r>
          <a:r>
            <a:rPr lang="ru-RU" sz="2400" b="1" kern="1200" dirty="0" smtClean="0">
              <a:solidFill>
                <a:schemeClr val="tx1"/>
              </a:solidFill>
            </a:rPr>
            <a:t> умениями</a:t>
          </a:r>
          <a:r>
            <a:rPr lang="ru-RU" sz="1600" b="1" kern="1200" dirty="0" smtClean="0">
              <a:solidFill>
                <a:schemeClr val="tx1"/>
              </a:solidFill>
            </a:rPr>
            <a:t>.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054936" y="3515357"/>
        <a:ext cx="2548121" cy="1595847"/>
      </dsp:txXfrm>
    </dsp:sp>
    <dsp:sp modelId="{E402525F-5E68-4480-9456-95C1BA57A448}">
      <dsp:nvSpPr>
        <dsp:cNvPr id="0" name=""/>
        <dsp:cNvSpPr/>
      </dsp:nvSpPr>
      <dsp:spPr>
        <a:xfrm>
          <a:off x="1929859" y="821333"/>
          <a:ext cx="4717443" cy="4717443"/>
        </a:xfrm>
        <a:custGeom>
          <a:avLst/>
          <a:gdLst/>
          <a:ahLst/>
          <a:cxnLst/>
          <a:rect l="0" t="0" r="0" b="0"/>
          <a:pathLst>
            <a:path>
              <a:moveTo>
                <a:pt x="3137952" y="4585011"/>
              </a:moveTo>
              <a:arcTo wR="2358721" hR="2358721" stAng="4242557" swAng="2328803"/>
            </a:path>
          </a:pathLst>
        </a:custGeom>
        <a:noFill/>
        <a:ln w="53975" cap="flat" cmpd="sng" algn="ctr">
          <a:solidFill>
            <a:schemeClr val="tx2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1CC3A-2579-48FC-87B4-A5F2BDC37B21}">
      <dsp:nvSpPr>
        <dsp:cNvPr id="0" name=""/>
        <dsp:cNvSpPr/>
      </dsp:nvSpPr>
      <dsp:spPr>
        <a:xfrm>
          <a:off x="883185" y="3424062"/>
          <a:ext cx="2720783" cy="1768509"/>
        </a:xfrm>
        <a:prstGeom prst="roundRect">
          <a:avLst/>
        </a:prstGeom>
        <a:solidFill>
          <a:schemeClr val="accent3">
            <a:hueOff val="4141875"/>
            <a:satOff val="7539"/>
            <a:lumOff val="-27253"/>
            <a:alphaOff val="0"/>
          </a:schemeClr>
        </a:solidFill>
        <a:ln>
          <a:noFill/>
        </a:ln>
        <a:effectLst>
          <a:outerShdw blurRad="76200" dist="25400" dir="5400000" sx="101000" sy="101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предметные географические умения </a:t>
          </a:r>
          <a:endParaRPr lang="ru-RU" sz="2400" b="1" kern="1200" dirty="0">
            <a:solidFill>
              <a:srgbClr val="FFFF00"/>
            </a:solidFill>
          </a:endParaRPr>
        </a:p>
      </dsp:txBody>
      <dsp:txXfrm>
        <a:off x="969516" y="3510393"/>
        <a:ext cx="2548121" cy="1595847"/>
      </dsp:txXfrm>
    </dsp:sp>
    <dsp:sp modelId="{9287FE90-89EB-48F7-82F2-0C6CBD95ED55}">
      <dsp:nvSpPr>
        <dsp:cNvPr id="0" name=""/>
        <dsp:cNvSpPr/>
      </dsp:nvSpPr>
      <dsp:spPr>
        <a:xfrm>
          <a:off x="1794120" y="2006015"/>
          <a:ext cx="4717443" cy="4717443"/>
        </a:xfrm>
        <a:custGeom>
          <a:avLst/>
          <a:gdLst/>
          <a:ahLst/>
          <a:cxnLst/>
          <a:rect l="0" t="0" r="0" b="0"/>
          <a:pathLst>
            <a:path>
              <a:moveTo>
                <a:pt x="324798" y="1164265"/>
              </a:moveTo>
              <a:arcTo wR="2358721" hR="2358721" stAng="12625458" swAng="1278650"/>
            </a:path>
          </a:pathLst>
        </a:custGeom>
        <a:noFill/>
        <a:ln w="53975" cap="flat" cmpd="sng" algn="ctr">
          <a:solidFill>
            <a:schemeClr val="tx2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8A2EF8-671A-4534-BC0D-D01EFFB3B739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E965A3-8C76-41D6-A177-B1BEBAF94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manations.ru/625-kak-zemlya-podderzhivaet-skorost-svoego-vrascheniya-pochemu-ona-ne-zamedlyaetsya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DBEE1-DC72-435B-9604-A0164CB34B92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http://images.yandex.ru/yandsearch?p=1&amp;text=анимация вращения глобуса</a:t>
            </a:r>
          </a:p>
          <a:p>
            <a:r>
              <a:rPr lang="ru-RU" smtClean="0">
                <a:hlinkClick r:id="rId3"/>
              </a:rPr>
              <a:t>http://emanations.ru/625-kak-z…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1093F9-F0DD-4409-88DB-288900BF9231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CEFF25-1F93-4803-A94C-DB1FFC2EA1F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428A2A-F21E-45CE-A35E-6BF76CFF8D9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5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8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9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7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161616E5-93DC-4F39-9E76-C8D24D7D5DE1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450" y="6553200"/>
            <a:ext cx="762000" cy="228600"/>
          </a:xfrm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7180A953-30D6-48F5-ADB4-7C023E940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1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8002-1314-47EC-8333-099A5876211B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6EE54-9E8C-4954-B70C-174C02851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78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5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05B63-B6DD-4724-9CB9-593AB2A0628D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034BF-5324-4CA7-A741-E5BD2D2A8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37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64C9-AD25-4A2D-ADF3-5F808AE6EE5C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12301-23B1-46D1-81DB-0BEDBE35A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85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025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B7A45-39E8-4562-B497-5B79E23B0F0D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300" y="6556375"/>
            <a:ext cx="1673225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275" y="6556375"/>
            <a:ext cx="762000" cy="228600"/>
          </a:xfrm>
        </p:spPr>
        <p:txBody>
          <a:bodyPr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D084F5DF-F3E3-4327-A3C4-4D490EA68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C335-861C-42DE-8E36-5DCF871E194F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D763-3DFC-410E-882C-A40B96E57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9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rtlCol="0" anchor="ctr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A50F-2F2F-41D4-8439-FD8CA85802DA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C8F4-B993-4548-894A-9851C4087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5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4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5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B9733-E329-4FEC-9848-5F1D0FA5D097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D605-8106-45B5-BD37-308D0F0F6B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3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3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4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08286-E953-426A-8023-1A2F1A6E596D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E5E1-7913-43B1-853C-C315BB284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CA372-4935-4508-B67D-99F43F678D94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35B9-DF88-43F5-AD2B-3D767BC0F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1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41DB6-3470-4702-BDD6-E71FC63587EB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3E266-32BF-4A7D-8A10-9BB4FCB64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88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38400" y="2286000"/>
            <a:ext cx="6248400" cy="384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5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A7972182-D0E7-40C2-8243-3B8B39D68AC6}" type="datetimeFigureOut">
              <a:rPr lang="ru-RU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cap="small" baseline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9DD10139-EF5A-471F-8DFF-398A1B955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85" r:id="rId2"/>
    <p:sldLayoutId id="2147484192" r:id="rId3"/>
    <p:sldLayoutId id="2147484186" r:id="rId4"/>
    <p:sldLayoutId id="2147484187" r:id="rId5"/>
    <p:sldLayoutId id="2147484193" r:id="rId6"/>
    <p:sldLayoutId id="2147484194" r:id="rId7"/>
    <p:sldLayoutId id="2147484188" r:id="rId8"/>
    <p:sldLayoutId id="2147484189" r:id="rId9"/>
    <p:sldLayoutId id="2147484190" r:id="rId10"/>
    <p:sldLayoutId id="2147484195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 cap="small" spc="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457200" indent="-4572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rtl="0" eaLnBrk="0" fontAlgn="base" hangingPunct="0">
        <a:spcBef>
          <a:spcPts val="1200"/>
        </a:spcBef>
        <a:spcAft>
          <a:spcPct val="0"/>
        </a:spcAft>
        <a:buClr>
          <a:srgbClr val="D4E336"/>
        </a:buClr>
        <a:buSzPct val="8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rtl="0" eaLnBrk="0" fontAlgn="base" hangingPunct="0">
        <a:spcBef>
          <a:spcPts val="1200"/>
        </a:spcBef>
        <a:spcAft>
          <a:spcPct val="0"/>
        </a:spcAft>
        <a:buClr>
          <a:srgbClr val="0C8228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rtl="0" eaLnBrk="0" fontAlgn="base" hangingPunct="0">
        <a:spcBef>
          <a:spcPts val="1200"/>
        </a:spcBef>
        <a:spcAft>
          <a:spcPct val="0"/>
        </a:spcAft>
        <a:buClr>
          <a:srgbClr val="C0EDA8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781300"/>
            <a:ext cx="7413625" cy="10001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Формирование УУД на уроках географии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 использованием элементов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проектной деятельности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699792" y="5661248"/>
            <a:ext cx="6113462" cy="976090"/>
          </a:xfrm>
          <a:extLst/>
        </p:spPr>
        <p:txBody>
          <a:bodyPr>
            <a:noAutofit/>
          </a:bodyPr>
          <a:lstStyle/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Пузина В.И., </a:t>
            </a:r>
            <a:endParaRPr lang="ru-RU" sz="2000" dirty="0" smtClean="0"/>
          </a:p>
          <a:p>
            <a:pPr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/>
              <a:t>учитель </a:t>
            </a:r>
            <a:r>
              <a:rPr lang="ru-RU" sz="2000" dirty="0"/>
              <a:t>географии МБОУ «СШ № 1»</a:t>
            </a:r>
          </a:p>
        </p:txBody>
      </p:sp>
      <p:pic>
        <p:nvPicPr>
          <p:cNvPr id="7172" name="Picture 2" descr="C:\Documents and Settings\1\Мои документы\Мои рисунки\Организатор клипов (Microsoft)\MC900426396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46038"/>
            <a:ext cx="42481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0638"/>
            <a:ext cx="2620962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3068638"/>
            <a:ext cx="7218363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28600"/>
            <a:ext cx="66151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Познавательные действия</a:t>
            </a:r>
            <a:endParaRPr lang="ru-RU" sz="3200" b="1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313" y="1254125"/>
            <a:ext cx="3214687" cy="203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180975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Включают действия исследования, поиска, отбора и структурирования необходимой информации, моделирование изучаемого содержания.</a:t>
            </a:r>
          </a:p>
          <a:p>
            <a:pPr indent="180975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571875" y="1785938"/>
            <a:ext cx="53578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Формирование </a:t>
            </a:r>
            <a:r>
              <a:rPr lang="ru-RU" sz="2400" b="1" i="1">
                <a:latin typeface="Calibri" pitchFamily="34" charset="0"/>
              </a:rPr>
              <a:t>познавательных</a:t>
            </a:r>
            <a:r>
              <a:rPr lang="ru-RU" sz="2400" b="1">
                <a:latin typeface="Calibri" pitchFamily="34" charset="0"/>
              </a:rPr>
              <a:t> универсальных учебных действий на уроках географии мною ведётся в следующих направлениях:</a:t>
            </a:r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928813" y="4416425"/>
            <a:ext cx="6858000" cy="160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Работа с картой.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Карта — уникальный источник информации! Она дает представление о взаиморасположении объектов, их размерах, о степени распространения того или иного явления и многое другое.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214313"/>
            <a:ext cx="199866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192722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7463" name="AutoShape 7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0649"/>
            <a:ext cx="7993062" cy="720079"/>
          </a:xfrm>
          <a:prstGeom prst="horizontalScroll">
            <a:avLst>
              <a:gd name="adj" fmla="val 12500"/>
            </a:avLst>
          </a:prstGeom>
          <a:solidFill>
            <a:srgbClr val="EFC9A3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b="1" i="1"/>
              <a:t>Что такое широта и долгота?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179388" y="1052513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ru-RU" sz="2400">
                <a:latin typeface="KabelC-Book"/>
              </a:rPr>
              <a:t> </a:t>
            </a:r>
            <a:r>
              <a:rPr lang="ru-RU" sz="2400" b="1" i="1">
                <a:latin typeface="KabelC-Book"/>
              </a:rPr>
              <a:t>Каждый из трёх друзей провёл лето на берегу моря: Миша – с координатами 55</a:t>
            </a:r>
            <a:r>
              <a:rPr lang="ru-RU" sz="2400" b="1" i="1">
                <a:latin typeface="JournalC"/>
              </a:rPr>
              <a:t>° </a:t>
            </a:r>
            <a:r>
              <a:rPr lang="ru-RU" sz="2400" b="1" i="1">
                <a:latin typeface="KabelC-Book"/>
              </a:rPr>
              <a:t>с.ш., 20</a:t>
            </a:r>
            <a:r>
              <a:rPr lang="ru-RU" sz="2400" b="1" i="1">
                <a:latin typeface="JournalC"/>
              </a:rPr>
              <a:t>° </a:t>
            </a:r>
            <a:r>
              <a:rPr lang="ru-RU" sz="2400" b="1" i="1">
                <a:latin typeface="KabelC-Book"/>
              </a:rPr>
              <a:t>в.д.; Женя – 45</a:t>
            </a:r>
            <a:r>
              <a:rPr lang="ru-RU" sz="2400" b="1" i="1">
                <a:latin typeface="JournalC"/>
              </a:rPr>
              <a:t>° </a:t>
            </a:r>
            <a:r>
              <a:rPr lang="ru-RU" sz="2400" b="1" i="1">
                <a:latin typeface="KabelC-Book"/>
              </a:rPr>
              <a:t>с.ш., 38</a:t>
            </a:r>
            <a:r>
              <a:rPr lang="ru-RU" sz="2400" b="1" i="1">
                <a:latin typeface="JournalC"/>
              </a:rPr>
              <a:t>° </a:t>
            </a:r>
            <a:r>
              <a:rPr lang="ru-RU" sz="2400" b="1" i="1">
                <a:latin typeface="KabelC-Book"/>
              </a:rPr>
              <a:t>в.д.; Коля – 65</a:t>
            </a:r>
            <a:r>
              <a:rPr lang="ru-RU" sz="2400" b="1" i="1">
                <a:latin typeface="JournalC"/>
              </a:rPr>
              <a:t>° </a:t>
            </a:r>
            <a:r>
              <a:rPr lang="ru-RU" sz="2400" b="1" i="1">
                <a:latin typeface="KabelC-Book"/>
              </a:rPr>
              <a:t>с.ш., 40</a:t>
            </a:r>
            <a:r>
              <a:rPr lang="ru-RU" sz="2400" b="1" i="1">
                <a:latin typeface="JournalC"/>
              </a:rPr>
              <a:t>° </a:t>
            </a:r>
            <a:r>
              <a:rPr lang="ru-RU" sz="2400" b="1" i="1">
                <a:latin typeface="KabelC-Book"/>
              </a:rPr>
              <a:t>в.д.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i="1">
                <a:latin typeface="KabelC-Book"/>
              </a:rPr>
              <a:t>Один всё время купался, другой купался иногда при хорошей погоде, а третий в воду не заходил, было холодно. Кто на каком море побывал?</a:t>
            </a:r>
          </a:p>
        </p:txBody>
      </p:sp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284538"/>
            <a:ext cx="26654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Прямоугольник 9"/>
          <p:cNvSpPr>
            <a:spLocks noChangeArrowheads="1"/>
          </p:cNvSpPr>
          <p:nvPr/>
        </p:nvSpPr>
        <p:spPr bwMode="auto">
          <a:xfrm>
            <a:off x="539750" y="3244850"/>
            <a:ext cx="2016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/>
              <a:t>Белое море</a:t>
            </a:r>
          </a:p>
        </p:txBody>
      </p:sp>
      <p:sp>
        <p:nvSpPr>
          <p:cNvPr id="17417" name="Прямоугольник 10"/>
          <p:cNvSpPr>
            <a:spLocks noChangeArrowheads="1"/>
          </p:cNvSpPr>
          <p:nvPr/>
        </p:nvSpPr>
        <p:spPr bwMode="auto">
          <a:xfrm>
            <a:off x="539750" y="4721225"/>
            <a:ext cx="158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Коля</a:t>
            </a:r>
            <a:endParaRPr lang="ru-RU"/>
          </a:p>
        </p:txBody>
      </p:sp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652963"/>
            <a:ext cx="3024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Прямоугольник 12"/>
          <p:cNvSpPr>
            <a:spLocks noChangeArrowheads="1"/>
          </p:cNvSpPr>
          <p:nvPr/>
        </p:nvSpPr>
        <p:spPr bwMode="auto">
          <a:xfrm>
            <a:off x="3735388" y="472122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/>
              <a:t>Чёрное море</a:t>
            </a:r>
          </a:p>
        </p:txBody>
      </p:sp>
      <p:sp>
        <p:nvSpPr>
          <p:cNvPr id="17420" name="Прямоугольник 13"/>
          <p:cNvSpPr>
            <a:spLocks noChangeArrowheads="1"/>
          </p:cNvSpPr>
          <p:nvPr/>
        </p:nvSpPr>
        <p:spPr bwMode="auto">
          <a:xfrm>
            <a:off x="3779838" y="4149725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i="1"/>
              <a:t>Женя </a:t>
            </a:r>
            <a:endParaRPr lang="ru-RU"/>
          </a:p>
        </p:txBody>
      </p:sp>
      <p:sp>
        <p:nvSpPr>
          <p:cNvPr id="17421" name="Прямоугольник 16"/>
          <p:cNvSpPr>
            <a:spLocks noChangeArrowheads="1"/>
          </p:cNvSpPr>
          <p:nvPr/>
        </p:nvSpPr>
        <p:spPr bwMode="auto">
          <a:xfrm>
            <a:off x="6516688" y="3244850"/>
            <a:ext cx="2303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/>
              <a:t>Балтийское море</a:t>
            </a:r>
          </a:p>
        </p:txBody>
      </p:sp>
      <p:sp>
        <p:nvSpPr>
          <p:cNvPr id="17422" name="Прямоугольник 17"/>
          <p:cNvSpPr>
            <a:spLocks noChangeArrowheads="1"/>
          </p:cNvSpPr>
          <p:nvPr/>
        </p:nvSpPr>
        <p:spPr bwMode="auto">
          <a:xfrm>
            <a:off x="6804025" y="4721225"/>
            <a:ext cx="165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i="1"/>
              <a:t>Миша </a:t>
            </a:r>
          </a:p>
        </p:txBody>
      </p:sp>
      <p:pic>
        <p:nvPicPr>
          <p:cNvPr id="1742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284538"/>
            <a:ext cx="29527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4572000"/>
            <a:ext cx="20542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1908175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0478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80" y="142852"/>
            <a:ext cx="6248400" cy="771508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Работа в контурных картах</a:t>
            </a:r>
            <a:endParaRPr lang="ru-RU" b="1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4625975"/>
            <a:ext cx="2786062" cy="2089150"/>
          </a:xfrm>
          <a:prstGeom prst="rect">
            <a:avLst/>
          </a:prstGeom>
          <a:noFill/>
          <a:ln w="952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14375" y="2928938"/>
            <a:ext cx="895350" cy="36988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9 класс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728" y="6215082"/>
            <a:ext cx="1012072" cy="36933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11 класс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4810" y="6215082"/>
            <a:ext cx="895053" cy="36933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7 класс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06103" y="6215082"/>
            <a:ext cx="895053" cy="369332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 класс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3429000" y="1062038"/>
            <a:ext cx="5429250" cy="34782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1000">
                <a:solidFill>
                  <a:srgbClr val="555555"/>
                </a:solidFill>
                <a:cs typeface="Times New Roman" pitchFamily="18" charset="0"/>
              </a:rPr>
              <a:t> </a:t>
            </a:r>
            <a:endParaRPr lang="ru-RU" sz="9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lvl="1" eaLnBrk="0" hangingPunct="0">
              <a:defRPr/>
            </a:pPr>
            <a:r>
              <a:rPr lang="ru-RU" b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>
                <a:solidFill>
                  <a:srgbClr val="555555"/>
                </a:solidFill>
                <a:latin typeface="Times New Roman" pitchFamily="18" charset="0"/>
                <a:cs typeface="Times New Roman" pitchFamily="18" charset="0"/>
              </a:rPr>
              <a:t>.     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выполнения заданий учащиеся тренируют зрительную память, а поисковая работа (определение местонахождения объекта относительно градусной сетки, береговой линии, рек и т.д.) способствует логическому запоминанию.</a:t>
            </a:r>
          </a:p>
          <a:p>
            <a:pPr lvl="1" eaLnBrk="0" hangingPunct="0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2.     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закрашивания объекта и подписывания его названия развивается моторно-сенсорная память.</a:t>
            </a:r>
          </a:p>
          <a:p>
            <a:pPr lvl="1" eaLnBrk="0" hangingPunct="0"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3.     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учеников формируются определенные навыки выполнения картографических работ, которые являются важной предпосылкой всестороннего развития личности и для многих послужат базой профессионального становления.</a:t>
            </a:r>
          </a:p>
          <a:p>
            <a:pPr lvl="1" eaLnBrk="0" hangingPunct="0">
              <a:defRPr/>
            </a:pPr>
            <a:endParaRPr lang="ru-RU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1571625"/>
            <a:ext cx="21891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5" y="2786063"/>
            <a:ext cx="3803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786063"/>
            <a:ext cx="350043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609880" y="228600"/>
            <a:ext cx="6248400" cy="114300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cap="small" spc="200" dirty="0"/>
              <a:t>Работа в контурных картах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42875" y="1863725"/>
            <a:ext cx="8858250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tabLst>
                <a:tab pos="1981200" algn="l"/>
              </a:tabLs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Последовательное нанесение географических координат и соединение точек позволит создать образ …</a:t>
            </a:r>
            <a:endParaRPr lang="ru-RU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8088" y="3214688"/>
            <a:ext cx="895350" cy="369887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5 класс</a:t>
            </a: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171450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663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484" name="Диаграмма 4"/>
          <p:cNvGraphicFramePr>
            <a:graphicFrameLocks/>
          </p:cNvGraphicFramePr>
          <p:nvPr/>
        </p:nvGraphicFramePr>
        <p:xfrm>
          <a:off x="-50800" y="-50800"/>
          <a:ext cx="9245600" cy="588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Диаграмма" r:id="rId3" imgW="9248778" imgH="5886411" progId="Excel.Chart.8">
                  <p:embed/>
                </p:oleObj>
              </mc:Choice>
              <mc:Fallback>
                <p:oleObj name="Диаграмма" r:id="rId3" imgW="9248778" imgH="588641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-50800"/>
                        <a:ext cx="9245600" cy="588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8662" y="928670"/>
            <a:ext cx="1428760" cy="52322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5 класс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5926138"/>
            <a:ext cx="8143875" cy="64611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результате использования разнообразных видов практических работ,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формируется навык составления и распознавания диаграмм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1507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2438" y="449263"/>
          <a:ext cx="8281987" cy="553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Диаграмма" r:id="rId3" imgW="8286769" imgH="5533935" progId="Excel.Chart.8">
                  <p:embed/>
                </p:oleObj>
              </mc:Choice>
              <mc:Fallback>
                <p:oleObj name="Диаграмма" r:id="rId3" imgW="8286769" imgH="5533935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8" y="449263"/>
                        <a:ext cx="8281987" cy="553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285728"/>
            <a:ext cx="1428760" cy="523220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5 класс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88" y="6215063"/>
            <a:ext cx="3038475" cy="36988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построения графиков, схем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8416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2852738"/>
            <a:ext cx="2643188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90" y="142852"/>
            <a:ext cx="5214942" cy="7254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Презентации учеников</a:t>
            </a:r>
            <a:endParaRPr lang="ru-RU" sz="3200" b="1" dirty="0"/>
          </a:p>
        </p:txBody>
      </p:sp>
      <p:sp>
        <p:nvSpPr>
          <p:cNvPr id="22533" name="Содержимое 2"/>
          <p:cNvSpPr>
            <a:spLocks noGrp="1"/>
          </p:cNvSpPr>
          <p:nvPr>
            <p:ph idx="1"/>
          </p:nvPr>
        </p:nvSpPr>
        <p:spPr>
          <a:xfrm flipV="1">
            <a:off x="133350" y="1628775"/>
            <a:ext cx="46038" cy="460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1268413"/>
            <a:ext cx="5724525" cy="923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Формируют у учеников умение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презентовать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подготовленную информацию в наглядном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вербальном виде.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71438"/>
            <a:ext cx="6248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Коммуникативные действия</a:t>
            </a:r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1214438"/>
            <a:ext cx="8643938" cy="1754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 возможности сотрудничества: умение слышать, слушать и понимать партнера, планировать и согласованно выполнять совместную деятельность, распределять роли, взаимно контролировать действия друг друга, уметь договариваться, вести дискуссию, правильно выражать свои мысли, оказывать поддержку друг другу и эффективно сотрудничать как с учителем, так и со сверстниками.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901756" cy="5847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Игровые уроки</a:t>
            </a:r>
          </a:p>
        </p:txBody>
      </p:sp>
      <p:pic>
        <p:nvPicPr>
          <p:cNvPr id="23557" name="Picture 9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38" y="4149725"/>
            <a:ext cx="27352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3238" y="5053013"/>
            <a:ext cx="33051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Рисунок 8" descr="C:\Users\User\Desktop\пузина\SAM_12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2986088"/>
            <a:ext cx="316865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4071938"/>
            <a:ext cx="333375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500063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2" name="Picture 2" descr="D:\фотоальбом\Все о школе\Уроки 2011\IMG_448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8625"/>
            <a:ext cx="3357563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2214563"/>
            <a:ext cx="3619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8596" y="3071810"/>
            <a:ext cx="3874779" cy="584775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Обобщающие уроки</a:t>
            </a:r>
          </a:p>
        </p:txBody>
      </p:sp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4071938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4348178" cy="700070"/>
          </a:xfrm>
          <a:ln w="57150"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Создание проектов</a:t>
            </a:r>
            <a:endParaRPr lang="ru-RU" sz="3200" b="1" dirty="0"/>
          </a:p>
        </p:txBody>
      </p:sp>
      <p:pic>
        <p:nvPicPr>
          <p:cNvPr id="25603" name="Picture 2" descr="C:\Documents and Settings\1\Мои документы\Мои рисунки\Организатор клипов (Microsoft)\MC900391298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63" y="71438"/>
            <a:ext cx="1500187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00438" y="1771650"/>
            <a:ext cx="5572125" cy="480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Работа над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проектами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работать над получением личностных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результатов образования в более комфортных для этого условиях, не ограниченных временными рамками отдельных уроков.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Нацеленность проектов на оригинальный конечный результат в ограниченное время создает предпосылки и условия для достижения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регулятивных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метапред-метных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результатов.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Совместная творческая деятельность учащихся при работе над проектами в группе и необходимый завершающий этап работы над любым проектом – презентация (защита) проекта – способствуют формированию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при работе над проектами могут быть получены при выборе тематики проектов</a:t>
            </a:r>
            <a:r>
              <a:rPr lang="ru-RU" dirty="0"/>
              <a:t>.</a:t>
            </a:r>
          </a:p>
        </p:txBody>
      </p:sp>
      <p:pic>
        <p:nvPicPr>
          <p:cNvPr id="25605" name="Picture 7" descr="C:\Users\User\Desktop\ФОТОГРАФИИ от ГАВРИЛОВОЙ\IMG_29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771650"/>
            <a:ext cx="3240088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286000" y="1857375"/>
            <a:ext cx="6400800" cy="4643438"/>
          </a:xfrm>
        </p:spPr>
        <p:txBody>
          <a:bodyPr/>
          <a:lstStyle/>
          <a:p>
            <a:pPr eaLnBrk="1" hangingPunct="1"/>
            <a:r>
              <a:rPr lang="ru-RU" b="1" smtClean="0"/>
              <a:t>Важнейшей задачей </a:t>
            </a:r>
            <a:r>
              <a:rPr lang="ru-RU" smtClean="0"/>
              <a:t>современной географии является </a:t>
            </a:r>
            <a:r>
              <a:rPr lang="ru-RU" b="1" smtClean="0"/>
              <a:t>формирование совокупности универсальных учебных действий</a:t>
            </a:r>
            <a:r>
              <a:rPr lang="ru-RU" smtClean="0"/>
              <a:t>, обеспечивающих компетенцию «научить учиться», а не только овладение обучающимися конкретными географическими знаниями и навыками в рамках предмета. </a:t>
            </a:r>
          </a:p>
          <a:p>
            <a:pPr eaLnBrk="1" hangingPunct="1"/>
            <a:r>
              <a:rPr lang="ru-RU" smtClean="0"/>
              <a:t>Сформированность универсальных учебных действий является также и залогом профилактики школьных трудностей.</a:t>
            </a:r>
          </a:p>
          <a:p>
            <a:pPr eaLnBrk="1" hangingPunct="1"/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463" y="346075"/>
            <a:ext cx="23558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1\Мои документы\Мои рисунки\Организатор клипов (Microsoft)\MC900354155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675" y="3000375"/>
            <a:ext cx="23637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8043862" cy="9858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Этапы формирования учебных действий на уроках географии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47800"/>
            <a:ext cx="8572500" cy="155257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универсальных умений предполагает системный подход к их формированию от класса к классу, не претендуя на всеохватность, но, позволяя выделить основные компоненты. 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формировании умений и навыков выделяются основные этапы: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14480" y="3143248"/>
          <a:ext cx="60960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30" name="Picture 2" descr="C:\Documents and Settings\1\Мои документы\Мои рисунки\Организатор клипов (Microsoft)\MC900280731.WM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683000"/>
            <a:ext cx="1909763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D9EBC1-77B7-4243-9C19-78807A482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5D9EBC1-77B7-4243-9C19-78807A482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AD62ED-A0B4-4A34-B5CE-632D392D8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F5AD62ED-A0B4-4A34-B5CE-632D392D8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5DC621-A1B9-4178-AF79-15331A1D33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485DC621-A1B9-4178-AF79-15331A1D33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2F5454-8AD4-4E82-AF8D-4D25C2E75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A12F5454-8AD4-4E82-AF8D-4D25C2E75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91962B-AB52-49A0-B5F0-7231DAABE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791962B-AB52-49A0-B5F0-7231DAABE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1A8F81-D399-437F-B25B-140663D5A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361A8F81-D399-437F-B25B-140663D5AB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DD42E0-8FF2-4E6A-A945-9AAE528A9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9EDD42E0-8FF2-4E6A-A945-9AAE528A9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30225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/>
              <a:t>Выводы: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755650" y="2276475"/>
            <a:ext cx="8280400" cy="3816350"/>
          </a:xfrm>
        </p:spPr>
        <p:txBody>
          <a:bodyPr/>
          <a:lstStyle/>
          <a:p>
            <a:pPr eaLnBrk="1" hangingPunct="1"/>
            <a:r>
              <a:rPr lang="ru-RU" sz="2000" b="1" smtClean="0"/>
              <a:t>Работа по формированию УУД,  метапредметных умений и умений проектной деятельности в 5 классе дает положительные результаты в случае применения проектного обучения, как педагогической технологии;</a:t>
            </a:r>
          </a:p>
          <a:p>
            <a:pPr eaLnBrk="1" hangingPunct="1"/>
            <a:r>
              <a:rPr lang="ru-RU" sz="2000" b="1" smtClean="0"/>
              <a:t>Вышеуказанная деятельность должна быть систематической и постепенной на уроках различных областей, знаний;</a:t>
            </a:r>
          </a:p>
          <a:p>
            <a:pPr eaLnBrk="1" hangingPunct="1"/>
            <a:r>
              <a:rPr lang="ru-RU" sz="2000" b="1" smtClean="0"/>
              <a:t>В процессе разработки таких уроков происходит становление учителя-проектанта;</a:t>
            </a:r>
          </a:p>
          <a:p>
            <a:pPr eaLnBrk="1" hangingPunct="1"/>
            <a:r>
              <a:rPr lang="ru-RU" sz="2000" b="1" smtClean="0"/>
              <a:t>Систематическое формирование УУД,  метапредметных умений и умений проектной деятельности в классно-урочной деятельности позволяет подготовить учащихся к выполнению индивидуальных и групповых внеурочных проектов.</a:t>
            </a:r>
          </a:p>
          <a:p>
            <a:pPr eaLnBrk="1" hangingPunct="1"/>
            <a:endParaRPr lang="ru-RU" smtClean="0"/>
          </a:p>
        </p:txBody>
      </p:sp>
      <p:pic>
        <p:nvPicPr>
          <p:cNvPr id="27652" name="Picture 5" descr="http://im4-tub-ru.yandex.net/i?id=18719307-1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331311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http://im8-tub-ru.yandex.net/i?id=487500658-0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5923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i="1" dirty="0" err="1" smtClean="0"/>
              <a:t>Синквейн</a:t>
            </a:r>
            <a:r>
              <a:rPr lang="ru-RU" b="1" i="1" dirty="0" smtClean="0"/>
              <a:t> 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ru-RU" dirty="0" smtClean="0"/>
              <a:t>пятистишие)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412875"/>
            <a:ext cx="6248400" cy="384016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b="1" dirty="0"/>
              <a:t>Первая строка – название темы </a:t>
            </a:r>
            <a:r>
              <a:rPr lang="ru-RU" b="1" dirty="0" smtClean="0"/>
              <a:t>«</a:t>
            </a:r>
            <a: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Формирование УУД на уроках географии </a:t>
            </a:r>
            <a:b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</a:br>
            <a: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с использованием элементов </a:t>
            </a:r>
            <a:b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</a:br>
            <a:r>
              <a:rPr lang="ru-RU" sz="3200" cap="small" spc="200" dirty="0" smtClean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проектной деятельности</a:t>
            </a:r>
            <a:r>
              <a:rPr lang="ru-RU" b="1" dirty="0" smtClean="0"/>
              <a:t>»</a:t>
            </a:r>
            <a:endParaRPr lang="ru-RU" b="1" dirty="0"/>
          </a:p>
          <a:p>
            <a:pPr>
              <a:defRPr/>
            </a:pPr>
            <a:r>
              <a:rPr lang="ru-RU" b="1" dirty="0"/>
              <a:t>Вторая – описание темы в двух словах, два – три  </a:t>
            </a:r>
            <a:r>
              <a:rPr lang="ru-RU" b="1" dirty="0" smtClean="0"/>
              <a:t>прилагательных</a:t>
            </a:r>
          </a:p>
          <a:p>
            <a:pPr>
              <a:defRPr/>
            </a:pPr>
            <a:r>
              <a:rPr lang="ru-RU" b="1" dirty="0" smtClean="0"/>
              <a:t> Третья </a:t>
            </a:r>
            <a:r>
              <a:rPr lang="ru-RU" b="1" dirty="0"/>
              <a:t>– строка описание действия в рамках этой темы тремя </a:t>
            </a:r>
            <a:r>
              <a:rPr lang="ru-RU" b="1" dirty="0" smtClean="0"/>
              <a:t>словами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endParaRPr lang="ru-RU" b="1" dirty="0"/>
          </a:p>
          <a:p>
            <a:pPr>
              <a:defRPr/>
            </a:pPr>
            <a:r>
              <a:rPr lang="ru-RU" b="1" dirty="0"/>
              <a:t>Четвёртая строка – это фраза из четырёх слов, показывает отношение к теме </a:t>
            </a:r>
          </a:p>
          <a:p>
            <a:pPr>
              <a:defRPr/>
            </a:pPr>
            <a:r>
              <a:rPr lang="ru-RU" b="1" dirty="0"/>
              <a:t>Последняя строка – синоним, который повторяет суть </a:t>
            </a:r>
            <a:r>
              <a:rPr lang="ru-RU" b="1" dirty="0" smtClean="0"/>
              <a:t>темы</a:t>
            </a:r>
            <a:r>
              <a:rPr lang="ru-RU" b="1" dirty="0"/>
              <a:t> </a:t>
            </a:r>
            <a:r>
              <a:rPr lang="ru-RU" b="1" dirty="0" smtClean="0"/>
              <a:t>«</a:t>
            </a:r>
            <a: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Формирование УУД на уроках географии </a:t>
            </a:r>
            <a:b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</a:br>
            <a: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с использованием элементов </a:t>
            </a:r>
            <a:br>
              <a:rPr lang="ru-RU" sz="3200" cap="small" spc="200" dirty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</a:br>
            <a:r>
              <a:rPr lang="ru-RU" sz="3200" cap="small" spc="20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проектной </a:t>
            </a:r>
            <a:r>
              <a:rPr lang="ru-RU" sz="3200" cap="small" spc="200" smtClean="0">
                <a:solidFill>
                  <a:srgbClr val="FF0000"/>
                </a:solidFill>
                <a:latin typeface="Trebuchet MS"/>
                <a:ea typeface="+mj-ea"/>
                <a:cs typeface="+mj-cs"/>
              </a:rPr>
              <a:t>деятельности</a:t>
            </a:r>
            <a:r>
              <a:rPr lang="ru-RU" b="1" smtClean="0"/>
              <a:t>»</a:t>
            </a:r>
            <a:endParaRPr lang="ru-RU" b="1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88" y="357188"/>
            <a:ext cx="8329612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/>
              <a:t>Географическое образование призвано в первую очередь формировать географические умения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071688"/>
            <a:ext cx="26416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714500"/>
            <a:ext cx="1776413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Учебные действия.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1700" y="1643063"/>
            <a:ext cx="3471863" cy="925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Предметные, географические умения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928813" y="2571750"/>
            <a:ext cx="3786187" cy="4143375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b="1" dirty="0" smtClean="0"/>
              <a:t>   </a:t>
            </a:r>
            <a:r>
              <a:rPr lang="ru-RU" sz="2900" b="1" dirty="0" smtClean="0"/>
              <a:t>Умения работать  с  географическими  картами  и моделями Земли;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b="1" dirty="0" smtClean="0"/>
              <a:t>Умения  ориентироваться  на      местности;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b="1" dirty="0" smtClean="0"/>
              <a:t>  Умения давать географические характеристики территории и отдельных географических объектов (процессов);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900" b="1" dirty="0" smtClean="0"/>
              <a:t>  Умения выявлять  географические особенности размещения  объектов, явлений,   процессов.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715000" y="1714500"/>
            <a:ext cx="3286125" cy="714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Универсальные учебные действия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Содержимое 5"/>
          <p:cNvSpPr>
            <a:spLocks noGrp="1"/>
          </p:cNvSpPr>
          <p:nvPr>
            <p:ph sz="quarter" idx="4"/>
          </p:nvPr>
        </p:nvSpPr>
        <p:spPr>
          <a:xfrm>
            <a:off x="6029325" y="3136900"/>
            <a:ext cx="2971800" cy="34353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smtClean="0"/>
              <a:t>Личностные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smtClean="0"/>
              <a:t>Регулятивные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smtClean="0"/>
              <a:t>Познавательные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smtClean="0"/>
              <a:t>Коммуникативные</a:t>
            </a:r>
          </a:p>
        </p:txBody>
      </p:sp>
      <p:pic>
        <p:nvPicPr>
          <p:cNvPr id="10247" name="Picture 9" descr="http://im7-tub-ru.yandex.net/i?id=125971112-2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1224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85875" y="228600"/>
            <a:ext cx="7400925" cy="771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Личностные действия</a:t>
            </a:r>
            <a:endParaRPr lang="ru-RU" sz="3200" b="1" dirty="0"/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42875" y="357188"/>
            <a:ext cx="3429000" cy="40941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Позволяют сделать учение осмысленным, увязывая их с реальными жизненными  целями и ситуациями. Они направлены на осознание, исследование и принятие жизненных ценностей, позволяют сориентироваться  в нравственных нормах и правилах, выработать свою жизненную позицию в отношении мира.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5" y="4714875"/>
            <a:ext cx="3786188" cy="17541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Краеведческие уроки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позволяют ученикам идентифицировать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себя с принадлежностью к народу, стране, государству, а так же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проявлять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к культуре и истории своего народа, родной страны и края.</a:t>
            </a:r>
          </a:p>
        </p:txBody>
      </p:sp>
      <p:pic>
        <p:nvPicPr>
          <p:cNvPr id="11273" name="Picture 14" descr="http://im6-tub-ru.yandex.net/i?id=329009709-5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20891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http://im6-tub-ru.yandex.net/i?id=77132829-17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5413" y="3960813"/>
            <a:ext cx="25923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8" descr="http://im6-tub-ru.yandex.net/i?id=444759399-5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4437063"/>
            <a:ext cx="23764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0" descr="http://im3-tub-ru.yandex.net/i?id=164313938-43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1196975"/>
            <a:ext cx="26574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4429125"/>
            <a:ext cx="363378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214438"/>
            <a:ext cx="3206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Содержимое 2"/>
          <p:cNvSpPr>
            <a:spLocks noGrp="1"/>
          </p:cNvSpPr>
          <p:nvPr>
            <p:ph idx="1"/>
          </p:nvPr>
        </p:nvSpPr>
        <p:spPr>
          <a:xfrm flipH="1" flipV="1">
            <a:off x="179388" y="476250"/>
            <a:ext cx="71437" cy="73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985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Личностные действия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8888" y="4221163"/>
            <a:ext cx="3025775" cy="1754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 урока в 5-7 классе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«Народы»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Для чего женщины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Африки,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племени мурси, так себя уродуют?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50" y="1350963"/>
            <a:ext cx="4786313" cy="2308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342900" indent="-342900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Нестандартные повороты урока 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способствуют формированию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положительного отношения к процессу познания.</a:t>
            </a:r>
          </a:p>
          <a:p>
            <a:pPr marL="342900" indent="-342900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удивление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рождает желание больше узнать;</a:t>
            </a:r>
          </a:p>
          <a:p>
            <a:pPr marL="342900" indent="-342900" algn="just" eaLnBrk="0" hangingPunct="0"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«Познание начинается с удивления».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Аристотель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179388" y="260350"/>
            <a:ext cx="3529012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5292725" y="260350"/>
            <a:ext cx="36718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250825" y="6524625"/>
            <a:ext cx="8713788" cy="0"/>
          </a:xfrm>
          <a:prstGeom prst="line">
            <a:avLst/>
          </a:prstGeom>
          <a:noFill/>
          <a:ln w="63500">
            <a:solidFill>
              <a:srgbClr val="FFFF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6023" name="AutoShape 7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49275"/>
            <a:ext cx="8569325" cy="1125538"/>
          </a:xfrm>
          <a:prstGeom prst="horizontalScroll">
            <a:avLst>
              <a:gd name="adj" fmla="val 12500"/>
            </a:avLst>
          </a:prstGeom>
          <a:solidFill>
            <a:srgbClr val="EFC9A3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800" b="1" i="1"/>
              <a:t>Зачем на карты и глобус наносят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i="1"/>
              <a:t> особые линии – параллели и меридианы?</a:t>
            </a:r>
            <a:endParaRPr lang="ru-RU" b="1" i="1"/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360363" y="1484313"/>
            <a:ext cx="464343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ym typeface="Wingdings" pitchFamily="2" charset="2"/>
              </a:rPr>
              <a:t></a:t>
            </a:r>
            <a:r>
              <a:rPr lang="ru-RU" sz="2800" b="1"/>
              <a:t> </a:t>
            </a:r>
            <a:r>
              <a:rPr lang="ru-RU" sz="2700" b="1" i="1">
                <a:latin typeface="Times New Roman" pitchFamily="18" charset="0"/>
              </a:rPr>
              <a:t>Покрутите глобус. Какие точки на глобусе при этом остаются неподвижными? Как их называют? Что находится на равном расстоянии от полюсов? На какие полушария экватор делит земной шар?</a:t>
            </a:r>
            <a:r>
              <a:rPr lang="ru-RU" sz="2700"/>
              <a:t> 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827088" y="5084763"/>
            <a:ext cx="8893175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b="1" i="1">
                <a:latin typeface="Times New Roman" pitchFamily="18" charset="0"/>
              </a:rPr>
              <a:t> </a:t>
            </a:r>
            <a:r>
              <a:rPr lang="ru-RU" sz="2700" b="1" i="1">
                <a:latin typeface="Times New Roman" pitchFamily="18" charset="0"/>
              </a:rPr>
              <a:t>Сколько часов потребуется, чтобы обойти всю Землю, если двигаться со скоростью 4 км/ч?                    А сколько дней, если каждый день идти по 10 часов?</a:t>
            </a:r>
            <a:r>
              <a:rPr lang="ru-RU"/>
              <a:t> 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0" y="5445125"/>
            <a:ext cx="936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5400" b="1">
                <a:sym typeface="Wingdings 2" pitchFamily="18" charset="2"/>
              </a:rPr>
              <a:t></a:t>
            </a:r>
            <a:r>
              <a:rPr lang="ru-RU" sz="5400" b="1"/>
              <a:t> </a:t>
            </a:r>
          </a:p>
        </p:txBody>
      </p:sp>
      <p:pic>
        <p:nvPicPr>
          <p:cNvPr id="86038" name="Picture 22" descr="Eart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706563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Регулятивные действия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286000"/>
            <a:ext cx="3214688" cy="40322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Обеспечивают учащимся организацию их учебной деятельности, возможность управления познавательной  и учебной деятельностью посредством постановки целей, планирования, контроля, коррекции своих действий, оценки успешности усвоения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429000" y="1714500"/>
            <a:ext cx="55721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В программе географии 5 -11 классов задания на выстраивании последовательности необходимых операций (т.е. алгоритма действий) встречаются очень часто. </a:t>
            </a:r>
          </a:p>
          <a:p>
            <a:pPr eaLnBrk="1" hangingPunct="1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В 5 классе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составляем по плану, используя карты и справочную литературу, описание реки, озера, моря, течения,  равнины и т.д.</a:t>
            </a:r>
          </a:p>
          <a:p>
            <a:pPr eaLnBrk="1" hangingPunct="1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В 7 классе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даём описание материков по заданному алгоритму ( географическое положение, климат, рельеф, природа). Отвечаем на вопрос «Почему именно так?» , устанавливаем причинно-следственные связи</a:t>
            </a:r>
            <a:endParaRPr lang="ru-RU" i="1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И т.д.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14313"/>
            <a:ext cx="1712913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1785938"/>
            <a:ext cx="4500562" cy="13573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    Поиск информации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предложенных источниках (карты атласа, справочники, статистические таблицы, Интернет т.д.)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857375" y="214313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Для диагностики и формирования </a:t>
            </a:r>
            <a:r>
              <a:rPr lang="ru-RU" sz="2400" b="1" i="1">
                <a:latin typeface="Calibri" pitchFamily="34" charset="0"/>
              </a:rPr>
              <a:t>регулятивных </a:t>
            </a:r>
            <a:r>
              <a:rPr lang="ru-RU" sz="2400" b="1">
                <a:latin typeface="Calibri" pitchFamily="34" charset="0"/>
              </a:rPr>
              <a:t>универсальных учебных действий я применяю следующие задания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475038"/>
            <a:ext cx="26431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2408237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432300"/>
            <a:ext cx="38528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Другая 256">
      <a:dk1>
        <a:sysClr val="windowText" lastClr="000000"/>
      </a:dk1>
      <a:lt1>
        <a:srgbClr val="EDF3AE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1845</TotalTime>
  <Words>986</Words>
  <Application>Microsoft Office PowerPoint</Application>
  <PresentationFormat>Экран (4:3)</PresentationFormat>
  <Paragraphs>117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Mod</vt:lpstr>
      <vt:lpstr>Диаграмма</vt:lpstr>
      <vt:lpstr>Формирование УУД на уроках географии  с использованием элементов  проектной деятельности</vt:lpstr>
      <vt:lpstr>Актуальность.</vt:lpstr>
      <vt:lpstr>Географическое образование призвано в первую очередь формировать географические умения </vt:lpstr>
      <vt:lpstr>Учебные действия.</vt:lpstr>
      <vt:lpstr>Личностные действия</vt:lpstr>
      <vt:lpstr>Личностные действия</vt:lpstr>
      <vt:lpstr>Презентация PowerPoint</vt:lpstr>
      <vt:lpstr>Регулятивные действия</vt:lpstr>
      <vt:lpstr>Презентация PowerPoint</vt:lpstr>
      <vt:lpstr>Познавательные действия</vt:lpstr>
      <vt:lpstr>Презентация PowerPoint</vt:lpstr>
      <vt:lpstr>Работа в контурных картах</vt:lpstr>
      <vt:lpstr>Презентация PowerPoint</vt:lpstr>
      <vt:lpstr>Презентация PowerPoint</vt:lpstr>
      <vt:lpstr>Презентация PowerPoint</vt:lpstr>
      <vt:lpstr>Презентации учеников</vt:lpstr>
      <vt:lpstr>Коммуникативные действия</vt:lpstr>
      <vt:lpstr>Презентация PowerPoint</vt:lpstr>
      <vt:lpstr>Создание проектов</vt:lpstr>
      <vt:lpstr>Этапы формирования учебных действий на уроках географии.</vt:lpstr>
      <vt:lpstr>Выводы: </vt:lpstr>
      <vt:lpstr>Синквейн  (пятистишие)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206</cp:revision>
  <dcterms:created xsi:type="dcterms:W3CDTF">2010-02-09T20:20:17Z</dcterms:created>
  <dcterms:modified xsi:type="dcterms:W3CDTF">2021-08-31T07:01:29Z</dcterms:modified>
</cp:coreProperties>
</file>