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60" r:id="rId4"/>
    <p:sldId id="261" r:id="rId5"/>
    <p:sldId id="258" r:id="rId6"/>
    <p:sldId id="264" r:id="rId7"/>
    <p:sldId id="262" r:id="rId8"/>
    <p:sldId id="263" r:id="rId9"/>
    <p:sldId id="267" r:id="rId10"/>
    <p:sldId id="265" r:id="rId11"/>
    <p:sldId id="266" r:id="rId12"/>
    <p:sldId id="274" r:id="rId13"/>
    <p:sldId id="268" r:id="rId14"/>
    <p:sldId id="270" r:id="rId15"/>
    <p:sldId id="276" r:id="rId16"/>
    <p:sldId id="269" r:id="rId17"/>
    <p:sldId id="277" r:id="rId18"/>
    <p:sldId id="278" r:id="rId19"/>
    <p:sldId id="272" r:id="rId20"/>
    <p:sldId id="27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42" autoAdjust="0"/>
    <p:restoredTop sz="94660"/>
  </p:normalViewPr>
  <p:slideViewPr>
    <p:cSldViewPr>
      <p:cViewPr>
        <p:scale>
          <a:sx n="79" d="100"/>
          <a:sy n="79" d="100"/>
        </p:scale>
        <p:origin x="-105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8E1437-9943-4A5F-AA76-D8F2923F2F76}" type="doc">
      <dgm:prSet loTypeId="urn:microsoft.com/office/officeart/2005/8/layout/venn1" loCatId="relationship" qsTypeId="urn:microsoft.com/office/officeart/2005/8/quickstyle/3d2" qsCatId="3D" csTypeId="urn:microsoft.com/office/officeart/2005/8/colors/colorful2" csCatId="colorful" phldr="1"/>
      <dgm:spPr/>
    </dgm:pt>
    <dgm:pt modelId="{7811498D-A317-49C2-904C-F134E46D269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D1B503B5-E401-42CD-8B2F-4F8C3F02A497}" type="parTrans" cxnId="{E2DF2CBD-6E91-455D-9AE9-B04F49577BA8}">
      <dgm:prSet/>
      <dgm:spPr/>
      <dgm:t>
        <a:bodyPr/>
        <a:lstStyle/>
        <a:p>
          <a:endParaRPr lang="ru-RU"/>
        </a:p>
      </dgm:t>
    </dgm:pt>
    <dgm:pt modelId="{5D310D1A-5348-4ECD-9E25-BC815F7504CE}" type="sibTrans" cxnId="{E2DF2CBD-6E91-455D-9AE9-B04F49577BA8}">
      <dgm:prSet/>
      <dgm:spPr/>
      <dgm:t>
        <a:bodyPr/>
        <a:lstStyle/>
        <a:p>
          <a:endParaRPr lang="ru-RU"/>
        </a:p>
      </dgm:t>
    </dgm:pt>
    <dgm:pt modelId="{D3585FA5-E91D-4FA8-AB19-BB086C67A46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500" b="1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5AFEF817-C192-4858-A6A3-3E2F47D6B80A}" type="parTrans" cxnId="{A646B92C-959A-4EB5-ACBB-5C7D9EE8C723}">
      <dgm:prSet/>
      <dgm:spPr/>
      <dgm:t>
        <a:bodyPr/>
        <a:lstStyle/>
        <a:p>
          <a:endParaRPr lang="ru-RU"/>
        </a:p>
      </dgm:t>
    </dgm:pt>
    <dgm:pt modelId="{7A9CFD0C-4C57-46CE-AFF4-EC7A68711F6A}" type="sibTrans" cxnId="{A646B92C-959A-4EB5-ACBB-5C7D9EE8C723}">
      <dgm:prSet/>
      <dgm:spPr/>
      <dgm:t>
        <a:bodyPr/>
        <a:lstStyle/>
        <a:p>
          <a:endParaRPr lang="ru-RU"/>
        </a:p>
      </dgm:t>
    </dgm:pt>
    <dgm:pt modelId="{2DAD677A-FB6D-402C-959F-5535CE24DFE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Arial" pitchFamily="34" charset="0"/>
            </a:rPr>
            <a:t>Коммуникативные</a:t>
          </a:r>
        </a:p>
      </dgm:t>
    </dgm:pt>
    <dgm:pt modelId="{8E361BCD-55C7-4F0D-9050-5691504FED70}" type="parTrans" cxnId="{0FFD538E-EEDA-4DFA-B06E-2A57CEB20D8F}">
      <dgm:prSet/>
      <dgm:spPr/>
      <dgm:t>
        <a:bodyPr/>
        <a:lstStyle/>
        <a:p>
          <a:endParaRPr lang="ru-RU"/>
        </a:p>
      </dgm:t>
    </dgm:pt>
    <dgm:pt modelId="{4EEAF499-0456-4640-96D7-3FE34A138544}" type="sibTrans" cxnId="{0FFD538E-EEDA-4DFA-B06E-2A57CEB20D8F}">
      <dgm:prSet/>
      <dgm:spPr/>
      <dgm:t>
        <a:bodyPr/>
        <a:lstStyle/>
        <a:p>
          <a:endParaRPr lang="ru-RU"/>
        </a:p>
      </dgm:t>
    </dgm:pt>
    <dgm:pt modelId="{D04006E7-2895-40A1-B27B-15161CDFDA8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600" b="1" i="0" u="none" strike="noStrike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gm:t>
    </dgm:pt>
    <dgm:pt modelId="{46CA97DD-638B-4B3D-8A59-A1EDDDA2F3FD}" type="parTrans" cxnId="{B701FC63-F6C1-4E5A-BEC3-A94359428EAD}">
      <dgm:prSet/>
      <dgm:spPr/>
      <dgm:t>
        <a:bodyPr/>
        <a:lstStyle/>
        <a:p>
          <a:endParaRPr lang="ru-RU"/>
        </a:p>
      </dgm:t>
    </dgm:pt>
    <dgm:pt modelId="{85A662BA-4906-4563-8CC2-1ED886D62D10}" type="sibTrans" cxnId="{B701FC63-F6C1-4E5A-BEC3-A94359428EAD}">
      <dgm:prSet/>
      <dgm:spPr/>
      <dgm:t>
        <a:bodyPr/>
        <a:lstStyle/>
        <a:p>
          <a:endParaRPr lang="ru-RU"/>
        </a:p>
      </dgm:t>
    </dgm:pt>
    <dgm:pt modelId="{9D217683-E569-439D-A4C9-F56C90447EDB}" type="pres">
      <dgm:prSet presAssocID="{1A8E1437-9943-4A5F-AA76-D8F2923F2F76}" presName="compositeShape" presStyleCnt="0">
        <dgm:presLayoutVars>
          <dgm:chMax val="7"/>
          <dgm:dir/>
          <dgm:resizeHandles val="exact"/>
        </dgm:presLayoutVars>
      </dgm:prSet>
      <dgm:spPr/>
    </dgm:pt>
    <dgm:pt modelId="{1C060C22-C1BB-4D16-AC7B-E0618140C3F1}" type="pres">
      <dgm:prSet presAssocID="{7811498D-A317-49C2-904C-F134E46D269C}" presName="circ1" presStyleLbl="vennNode1" presStyleIdx="0" presStyleCnt="4" custLinFactNeighborX="690" custLinFactNeighborY="-9320"/>
      <dgm:spPr/>
      <dgm:t>
        <a:bodyPr/>
        <a:lstStyle/>
        <a:p>
          <a:endParaRPr lang="ru-RU"/>
        </a:p>
      </dgm:t>
    </dgm:pt>
    <dgm:pt modelId="{69107C05-C2B1-4A19-B59E-9EA0EE28FB64}" type="pres">
      <dgm:prSet presAssocID="{7811498D-A317-49C2-904C-F134E46D269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D8287-1D3C-4BEC-945F-B2446E9DA97B}" type="pres">
      <dgm:prSet presAssocID="{D3585FA5-E91D-4FA8-AB19-BB086C67A460}" presName="circ2" presStyleLbl="vennNode1" presStyleIdx="1" presStyleCnt="4" custLinFactNeighborX="5769" custLinFactNeighborY="-1775"/>
      <dgm:spPr/>
      <dgm:t>
        <a:bodyPr/>
        <a:lstStyle/>
        <a:p>
          <a:endParaRPr lang="ru-RU"/>
        </a:p>
      </dgm:t>
    </dgm:pt>
    <dgm:pt modelId="{DE9008B1-7F82-4D3F-9527-E85C0FD31A32}" type="pres">
      <dgm:prSet presAssocID="{D3585FA5-E91D-4FA8-AB19-BB086C67A4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6E6C4-9E1F-422B-BD1E-D981782485B6}" type="pres">
      <dgm:prSet presAssocID="{2DAD677A-FB6D-402C-959F-5535CE24DFEA}" presName="circ3" presStyleLbl="vennNode1" presStyleIdx="2" presStyleCnt="4" custLinFactNeighborX="3156" custLinFactNeighborY="8235"/>
      <dgm:spPr/>
      <dgm:t>
        <a:bodyPr/>
        <a:lstStyle/>
        <a:p>
          <a:endParaRPr lang="ru-RU"/>
        </a:p>
      </dgm:t>
    </dgm:pt>
    <dgm:pt modelId="{F055934B-2AB2-4096-926E-7E5A21689E9B}" type="pres">
      <dgm:prSet presAssocID="{2DAD677A-FB6D-402C-959F-5535CE24DF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47478-F604-45BA-8C42-C61D9E14D8BF}" type="pres">
      <dgm:prSet presAssocID="{D04006E7-2895-40A1-B27B-15161CDFDA81}" presName="circ4" presStyleLbl="vennNode1" presStyleIdx="3" presStyleCnt="4" custLinFactNeighborX="-4389" custLinFactNeighborY="3156"/>
      <dgm:spPr/>
      <dgm:t>
        <a:bodyPr/>
        <a:lstStyle/>
        <a:p>
          <a:endParaRPr lang="ru-RU"/>
        </a:p>
      </dgm:t>
    </dgm:pt>
    <dgm:pt modelId="{36C0F8BF-35AD-4C25-87D3-BAAEAECE4C3D}" type="pres">
      <dgm:prSet presAssocID="{D04006E7-2895-40A1-B27B-15161CDFDA8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DF2CBD-6E91-455D-9AE9-B04F49577BA8}" srcId="{1A8E1437-9943-4A5F-AA76-D8F2923F2F76}" destId="{7811498D-A317-49C2-904C-F134E46D269C}" srcOrd="0" destOrd="0" parTransId="{D1B503B5-E401-42CD-8B2F-4F8C3F02A497}" sibTransId="{5D310D1A-5348-4ECD-9E25-BC815F7504CE}"/>
    <dgm:cxn modelId="{A646B92C-959A-4EB5-ACBB-5C7D9EE8C723}" srcId="{1A8E1437-9943-4A5F-AA76-D8F2923F2F76}" destId="{D3585FA5-E91D-4FA8-AB19-BB086C67A460}" srcOrd="1" destOrd="0" parTransId="{5AFEF817-C192-4858-A6A3-3E2F47D6B80A}" sibTransId="{7A9CFD0C-4C57-46CE-AFF4-EC7A68711F6A}"/>
    <dgm:cxn modelId="{0FFD538E-EEDA-4DFA-B06E-2A57CEB20D8F}" srcId="{1A8E1437-9943-4A5F-AA76-D8F2923F2F76}" destId="{2DAD677A-FB6D-402C-959F-5535CE24DFEA}" srcOrd="2" destOrd="0" parTransId="{8E361BCD-55C7-4F0D-9050-5691504FED70}" sibTransId="{4EEAF499-0456-4640-96D7-3FE34A138544}"/>
    <dgm:cxn modelId="{67D9881F-47C3-4FC6-9C97-1676F92B5108}" type="presOf" srcId="{2DAD677A-FB6D-402C-959F-5535CE24DFEA}" destId="{47F6E6C4-9E1F-422B-BD1E-D981782485B6}" srcOrd="0" destOrd="0" presId="urn:microsoft.com/office/officeart/2005/8/layout/venn1"/>
    <dgm:cxn modelId="{9ACDCEC6-0AD1-429E-9AB9-009581F84A61}" type="presOf" srcId="{D04006E7-2895-40A1-B27B-15161CDFDA81}" destId="{36C0F8BF-35AD-4C25-87D3-BAAEAECE4C3D}" srcOrd="1" destOrd="0" presId="urn:microsoft.com/office/officeart/2005/8/layout/venn1"/>
    <dgm:cxn modelId="{9733075C-731D-4C80-92E9-4D06759B6290}" type="presOf" srcId="{D3585FA5-E91D-4FA8-AB19-BB086C67A460}" destId="{D16D8287-1D3C-4BEC-945F-B2446E9DA97B}" srcOrd="0" destOrd="0" presId="urn:microsoft.com/office/officeart/2005/8/layout/venn1"/>
    <dgm:cxn modelId="{B701FC63-F6C1-4E5A-BEC3-A94359428EAD}" srcId="{1A8E1437-9943-4A5F-AA76-D8F2923F2F76}" destId="{D04006E7-2895-40A1-B27B-15161CDFDA81}" srcOrd="3" destOrd="0" parTransId="{46CA97DD-638B-4B3D-8A59-A1EDDDA2F3FD}" sibTransId="{85A662BA-4906-4563-8CC2-1ED886D62D10}"/>
    <dgm:cxn modelId="{00F81FAC-E651-4D19-9946-1B561E3E5E0B}" type="presOf" srcId="{D04006E7-2895-40A1-B27B-15161CDFDA81}" destId="{74A47478-F604-45BA-8C42-C61D9E14D8BF}" srcOrd="0" destOrd="0" presId="urn:microsoft.com/office/officeart/2005/8/layout/venn1"/>
    <dgm:cxn modelId="{B40F9AAF-4FF9-4766-B391-1429EC2E4DBB}" type="presOf" srcId="{2DAD677A-FB6D-402C-959F-5535CE24DFEA}" destId="{F055934B-2AB2-4096-926E-7E5A21689E9B}" srcOrd="1" destOrd="0" presId="urn:microsoft.com/office/officeart/2005/8/layout/venn1"/>
    <dgm:cxn modelId="{F666DFED-BE67-4C3F-B303-D0DC0BE20915}" type="presOf" srcId="{1A8E1437-9943-4A5F-AA76-D8F2923F2F76}" destId="{9D217683-E569-439D-A4C9-F56C90447EDB}" srcOrd="0" destOrd="0" presId="urn:microsoft.com/office/officeart/2005/8/layout/venn1"/>
    <dgm:cxn modelId="{CFBFF52B-2D88-4CD6-A764-9DE769560E93}" type="presOf" srcId="{D3585FA5-E91D-4FA8-AB19-BB086C67A460}" destId="{DE9008B1-7F82-4D3F-9527-E85C0FD31A32}" srcOrd="1" destOrd="0" presId="urn:microsoft.com/office/officeart/2005/8/layout/venn1"/>
    <dgm:cxn modelId="{D6E7522C-6172-4C8D-9B3D-3E83128B5E31}" type="presOf" srcId="{7811498D-A317-49C2-904C-F134E46D269C}" destId="{69107C05-C2B1-4A19-B59E-9EA0EE28FB64}" srcOrd="1" destOrd="0" presId="urn:microsoft.com/office/officeart/2005/8/layout/venn1"/>
    <dgm:cxn modelId="{CA83EF96-49F3-46CC-BC1A-457DF13FDD4A}" type="presOf" srcId="{7811498D-A317-49C2-904C-F134E46D269C}" destId="{1C060C22-C1BB-4D16-AC7B-E0618140C3F1}" srcOrd="0" destOrd="0" presId="urn:microsoft.com/office/officeart/2005/8/layout/venn1"/>
    <dgm:cxn modelId="{26FB275F-3F39-46F1-BA99-213E15C75468}" type="presParOf" srcId="{9D217683-E569-439D-A4C9-F56C90447EDB}" destId="{1C060C22-C1BB-4D16-AC7B-E0618140C3F1}" srcOrd="0" destOrd="0" presId="urn:microsoft.com/office/officeart/2005/8/layout/venn1"/>
    <dgm:cxn modelId="{7253949D-9ECD-4743-86FF-E59F35A4A429}" type="presParOf" srcId="{9D217683-E569-439D-A4C9-F56C90447EDB}" destId="{69107C05-C2B1-4A19-B59E-9EA0EE28FB64}" srcOrd="1" destOrd="0" presId="urn:microsoft.com/office/officeart/2005/8/layout/venn1"/>
    <dgm:cxn modelId="{2F7828FB-D215-4DA5-B8C0-3C118EB3B0CC}" type="presParOf" srcId="{9D217683-E569-439D-A4C9-F56C90447EDB}" destId="{D16D8287-1D3C-4BEC-945F-B2446E9DA97B}" srcOrd="2" destOrd="0" presId="urn:microsoft.com/office/officeart/2005/8/layout/venn1"/>
    <dgm:cxn modelId="{A2E34B97-2EF3-459B-9BA3-EC8F4B7A7DFF}" type="presParOf" srcId="{9D217683-E569-439D-A4C9-F56C90447EDB}" destId="{DE9008B1-7F82-4D3F-9527-E85C0FD31A32}" srcOrd="3" destOrd="0" presId="urn:microsoft.com/office/officeart/2005/8/layout/venn1"/>
    <dgm:cxn modelId="{B1C4FC14-A76B-4117-94BF-CE5E347948CE}" type="presParOf" srcId="{9D217683-E569-439D-A4C9-F56C90447EDB}" destId="{47F6E6C4-9E1F-422B-BD1E-D981782485B6}" srcOrd="4" destOrd="0" presId="urn:microsoft.com/office/officeart/2005/8/layout/venn1"/>
    <dgm:cxn modelId="{8357A838-4344-4682-BFD5-C4600726E008}" type="presParOf" srcId="{9D217683-E569-439D-A4C9-F56C90447EDB}" destId="{F055934B-2AB2-4096-926E-7E5A21689E9B}" srcOrd="5" destOrd="0" presId="urn:microsoft.com/office/officeart/2005/8/layout/venn1"/>
    <dgm:cxn modelId="{1B17EEAE-8C25-4555-BB7E-6C1A0CD5DEAA}" type="presParOf" srcId="{9D217683-E569-439D-A4C9-F56C90447EDB}" destId="{74A47478-F604-45BA-8C42-C61D9E14D8BF}" srcOrd="6" destOrd="0" presId="urn:microsoft.com/office/officeart/2005/8/layout/venn1"/>
    <dgm:cxn modelId="{8753ED56-EE89-43AF-86D9-0ED898E3A76A}" type="presParOf" srcId="{9D217683-E569-439D-A4C9-F56C90447EDB}" destId="{36C0F8BF-35AD-4C25-87D3-BAAEAECE4C3D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60C22-C1BB-4D16-AC7B-E0618140C3F1}">
      <dsp:nvSpPr>
        <dsp:cNvPr id="0" name=""/>
        <dsp:cNvSpPr/>
      </dsp:nvSpPr>
      <dsp:spPr>
        <a:xfrm>
          <a:off x="3543289" y="0"/>
          <a:ext cx="3090672" cy="309067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alpha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alpha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6500" b="1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899905" y="416052"/>
        <a:ext cx="2377440" cy="980694"/>
      </dsp:txXfrm>
    </dsp:sp>
    <dsp:sp modelId="{D16D8287-1D3C-4BEC-945F-B2446E9DA97B}">
      <dsp:nvSpPr>
        <dsp:cNvPr id="0" name=""/>
        <dsp:cNvSpPr/>
      </dsp:nvSpPr>
      <dsp:spPr>
        <a:xfrm>
          <a:off x="5067292" y="1371604"/>
          <a:ext cx="3090672" cy="309067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4211785"/>
                <a:satOff val="7099"/>
                <a:lumOff val="-8693"/>
                <a:alphaOff val="0"/>
                <a:shade val="63000"/>
                <a:satMod val="165000"/>
              </a:schemeClr>
            </a:gs>
            <a:gs pos="30000">
              <a:schemeClr val="accent2">
                <a:alpha val="50000"/>
                <a:hueOff val="-4211785"/>
                <a:satOff val="7099"/>
                <a:lumOff val="-8693"/>
                <a:alphaOff val="0"/>
                <a:shade val="58000"/>
                <a:satMod val="165000"/>
              </a:schemeClr>
            </a:gs>
            <a:gs pos="75000">
              <a:schemeClr val="accent2">
                <a:alpha val="50000"/>
                <a:hueOff val="-4211785"/>
                <a:satOff val="7099"/>
                <a:lumOff val="-8693"/>
                <a:alphaOff val="0"/>
                <a:shade val="30000"/>
                <a:satMod val="175000"/>
              </a:schemeClr>
            </a:gs>
            <a:gs pos="100000">
              <a:schemeClr val="accent2">
                <a:alpha val="50000"/>
                <a:hueOff val="-4211785"/>
                <a:satOff val="7099"/>
                <a:lumOff val="-8693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500" b="1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6731500" y="1728220"/>
        <a:ext cx="1188720" cy="2377440"/>
      </dsp:txXfrm>
    </dsp:sp>
    <dsp:sp modelId="{47F6E6C4-9E1F-422B-BD1E-D981782485B6}">
      <dsp:nvSpPr>
        <dsp:cNvPr id="0" name=""/>
        <dsp:cNvSpPr/>
      </dsp:nvSpPr>
      <dsp:spPr>
        <a:xfrm>
          <a:off x="3619505" y="2852927"/>
          <a:ext cx="3090672" cy="309067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8423570"/>
                <a:satOff val="14198"/>
                <a:lumOff val="-17386"/>
                <a:alphaOff val="0"/>
                <a:shade val="63000"/>
                <a:satMod val="165000"/>
              </a:schemeClr>
            </a:gs>
            <a:gs pos="30000">
              <a:schemeClr val="accent2">
                <a:alpha val="50000"/>
                <a:hueOff val="-8423570"/>
                <a:satOff val="14198"/>
                <a:lumOff val="-17386"/>
                <a:alphaOff val="0"/>
                <a:shade val="58000"/>
                <a:satMod val="165000"/>
              </a:schemeClr>
            </a:gs>
            <a:gs pos="75000">
              <a:schemeClr val="accent2">
                <a:alpha val="50000"/>
                <a:hueOff val="-8423570"/>
                <a:satOff val="14198"/>
                <a:lumOff val="-17386"/>
                <a:alphaOff val="0"/>
                <a:shade val="30000"/>
                <a:satMod val="175000"/>
              </a:schemeClr>
            </a:gs>
            <a:gs pos="100000">
              <a:schemeClr val="accent2">
                <a:alpha val="50000"/>
                <a:hueOff val="-8423570"/>
                <a:satOff val="14198"/>
                <a:lumOff val="-1738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/>
              <a:effectLst/>
              <a:latin typeface="Arial" pitchFamily="34" charset="0"/>
            </a:rPr>
            <a:t>Коммуникативные</a:t>
          </a:r>
        </a:p>
      </dsp:txBody>
      <dsp:txXfrm>
        <a:off x="3976121" y="4546853"/>
        <a:ext cx="2377440" cy="980694"/>
      </dsp:txXfrm>
    </dsp:sp>
    <dsp:sp modelId="{74A47478-F604-45BA-8C42-C61D9E14D8BF}">
      <dsp:nvSpPr>
        <dsp:cNvPr id="0" name=""/>
        <dsp:cNvSpPr/>
      </dsp:nvSpPr>
      <dsp:spPr>
        <a:xfrm>
          <a:off x="2019286" y="1524005"/>
          <a:ext cx="3090672" cy="309067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2635355"/>
                <a:satOff val="21297"/>
                <a:lumOff val="-26079"/>
                <a:alphaOff val="0"/>
                <a:shade val="63000"/>
                <a:satMod val="165000"/>
              </a:schemeClr>
            </a:gs>
            <a:gs pos="30000">
              <a:schemeClr val="accent2">
                <a:alpha val="50000"/>
                <a:hueOff val="-12635355"/>
                <a:satOff val="21297"/>
                <a:lumOff val="-26079"/>
                <a:alphaOff val="0"/>
                <a:shade val="58000"/>
                <a:satMod val="165000"/>
              </a:schemeClr>
            </a:gs>
            <a:gs pos="75000">
              <a:schemeClr val="accent2">
                <a:alpha val="50000"/>
                <a:hueOff val="-12635355"/>
                <a:satOff val="21297"/>
                <a:lumOff val="-26079"/>
                <a:alphaOff val="0"/>
                <a:shade val="30000"/>
                <a:satMod val="175000"/>
              </a:schemeClr>
            </a:gs>
            <a:gs pos="100000">
              <a:schemeClr val="accent2">
                <a:alpha val="50000"/>
                <a:hueOff val="-12635355"/>
                <a:satOff val="21297"/>
                <a:lumOff val="-260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1600" b="1" i="0" u="none" strike="noStrike" kern="1200" cap="none" normalizeH="0" baseline="0" dirty="0" smtClean="0">
            <a:ln/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257030" y="1880621"/>
        <a:ext cx="1188720" cy="237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51D6C-357E-456A-8BDC-EDC37A6AE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96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BF1E-4B81-44E8-8CBE-57F3BB69D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3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71FAC-7779-4C29-9C86-F178AE089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152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301625" y="1676400"/>
            <a:ext cx="8540750" cy="4422775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1BD-E0A3-45E0-A91C-133A84DAF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9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8AF357-7300-46F7-BD2E-08F1AE407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98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587B4-A683-4F7B-A213-6B54B83E8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071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21D81-5899-4AD9-8487-44CB8E43A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3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6A23-AA4F-40B6-BF09-B8C97C678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01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A26AA1-F35B-439D-9022-2A068CEB4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7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A18-AB1C-41CE-BF93-D15F86E4B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15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0944F6-2064-4309-AD4A-F077EF1D0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240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89E82F-F480-4398-A016-C764974BD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31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5F39C24A-3AC9-4C65-9FF5-01AF7B3E2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896" r:id="rId4"/>
    <p:sldLayoutId id="2147483897" r:id="rId5"/>
    <p:sldLayoutId id="2147483904" r:id="rId6"/>
    <p:sldLayoutId id="2147483898" r:id="rId7"/>
    <p:sldLayoutId id="2147483905" r:id="rId8"/>
    <p:sldLayoutId id="2147483906" r:id="rId9"/>
    <p:sldLayoutId id="2147483899" r:id="rId10"/>
    <p:sldLayoutId id="2147483900" r:id="rId11"/>
    <p:sldLayoutId id="21474839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&#1050;&#1072;&#1088;&#1090;&#1072;%20&#1088;&#1072;&#1079;&#1074;&#1080;&#1090;&#1080;&#1103;%20&#1088;&#1077;&#1073;&#1077;&#1085;&#1082;&#1072;.docx" TargetMode="External"/><Relationship Id="rId2" Type="http://schemas.openxmlformats.org/officeDocument/2006/relationships/hyperlink" Target="&#1042;&#1079;&#1072;&#1080;&#1084;&#1086;&#1089;&#1074;&#1103;&#1079;&#1100;%20&#1048;&#1050;%20&#1080;%20&#1059;&#1059;&#1044;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2667000" y="1981200"/>
            <a:ext cx="6248400" cy="268605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dirty="0"/>
              <a:t>Формирование предпосылок универсальной учебной деятельности у детей дошкольного </a:t>
            </a:r>
            <a:r>
              <a:rPr lang="ru-RU" sz="4000" dirty="0" smtClean="0"/>
              <a:t>возраста</a:t>
            </a:r>
            <a:endParaRPr lang="ru-RU" sz="4000" dirty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2438400" y="5334000"/>
            <a:ext cx="6400800" cy="1219200"/>
          </a:xfrm>
        </p:spPr>
        <p:txBody>
          <a:bodyPr/>
          <a:lstStyle/>
          <a:p>
            <a:pPr algn="r" eaLnBrk="1" hangingPunct="1"/>
            <a:r>
              <a:rPr lang="ru-RU" smtClean="0"/>
              <a:t>Педагог-психолог МАДОУ</a:t>
            </a:r>
          </a:p>
          <a:p>
            <a:pPr algn="r" eaLnBrk="1" hangingPunct="1"/>
            <a:r>
              <a:rPr lang="ru-RU" smtClean="0"/>
              <a:t>ЦРР-ДС №44 «Золотой ключик» </a:t>
            </a:r>
          </a:p>
          <a:p>
            <a:pPr algn="r" eaLnBrk="1" hangingPunct="1"/>
            <a:r>
              <a:rPr lang="ru-RU" smtClean="0"/>
              <a:t>И.Л. Есаулкова</a:t>
            </a:r>
          </a:p>
        </p:txBody>
      </p:sp>
      <p:sp>
        <p:nvSpPr>
          <p:cNvPr id="4" name="Овал 3"/>
          <p:cNvSpPr/>
          <p:nvPr/>
        </p:nvSpPr>
        <p:spPr>
          <a:xfrm>
            <a:off x="762000" y="3581400"/>
            <a:ext cx="990600" cy="990600"/>
          </a:xfrm>
          <a:prstGeom prst="ellipse">
            <a:avLst/>
          </a:prstGeom>
          <a:solidFill>
            <a:schemeClr val="accent1">
              <a:lumMod val="60000"/>
              <a:lumOff val="4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14400" y="3733800"/>
            <a:ext cx="685800" cy="685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0" y="0"/>
            <a:ext cx="1524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2400" y="152400"/>
            <a:ext cx="1219200" cy="1143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4800" y="304800"/>
            <a:ext cx="914400" cy="838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5" name="Рисунок 9" descr="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 t="10307" r="11539" b="12231"/>
          <a:stretch>
            <a:fillRect/>
          </a:stretch>
        </p:blipFill>
        <p:spPr bwMode="auto">
          <a:xfrm>
            <a:off x="990600" y="1676400"/>
            <a:ext cx="152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 descr="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16573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Регуляторный компонент УУД</a:t>
            </a:r>
          </a:p>
        </p:txBody>
      </p:sp>
      <p:sp>
        <p:nvSpPr>
          <p:cNvPr id="18436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28600" y="914400"/>
            <a:ext cx="8610600" cy="1600200"/>
          </a:xfrm>
        </p:spPr>
        <p:txBody>
          <a:bodyPr/>
          <a:lstStyle/>
          <a:p>
            <a:pPr algn="just" eaLnBrk="1" hangingPunct="1"/>
            <a:r>
              <a:rPr lang="ru-RU" smtClean="0"/>
              <a:t>Психологическая готовность в сфере воли и произвольности обеспечивает целенаправленность и планомерность управления ребенком своей деятельностью и поведением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304800" y="3354388"/>
          <a:ext cx="8305800" cy="2894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286000"/>
                <a:gridCol w="3352800"/>
              </a:tblGrid>
              <a:tr h="685785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УУД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развития УУД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Значение для обучения 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 первом классе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/>
                </a:tc>
              </a:tr>
              <a:tr h="22082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Регулятивные действия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-выделение и сохранение цели, заданной в виде образца-продукта действия,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ориентация на образец и правило выполнения действия,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контроль и коррекция,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-оценка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Произвольность регуляции поведения и деятельности: 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форме построения предметного действия в соответствии с заданным образцом 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правилом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и выполнение учебной деятельности в сотрудничестве с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учителем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Направленность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овладение эталонами обобщенных способов действий способов научных понятий (русский язык, математика) и предметной, продуктивной деятельности (технология, ИЗО)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28600"/>
            <a:ext cx="7467600" cy="7318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ПОКАЗАТЕЛИ СФОРМИРОВАННОСТИ:</a:t>
            </a:r>
            <a:endParaRPr lang="ru-RU" b="1" dirty="0"/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81000" y="1219200"/>
            <a:ext cx="7467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2800" smtClean="0"/>
              <a:t>умение осуществлять действие по образцу и заданному правилу; 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2800" smtClean="0"/>
              <a:t>умение сохранять заданную цель; 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2800" smtClean="0"/>
              <a:t>умение видеть указанную ошибку и исправлять ее по указанию взрослого;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2800" smtClean="0"/>
              <a:t>умение контролировать свою деятельность по результату; </a:t>
            </a:r>
          </a:p>
          <a:p>
            <a:pPr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2800" smtClean="0"/>
              <a:t>умение адекватно понимать оценку взрослого и сверстника.</a:t>
            </a:r>
          </a:p>
        </p:txBody>
      </p:sp>
      <p:pic>
        <p:nvPicPr>
          <p:cNvPr id="19460" name="Рисунок 4" descr="2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76800"/>
            <a:ext cx="3136900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28600"/>
            <a:ext cx="7467600" cy="8080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ПОЗНАВАТЕЛЬНЫЙ КОМПОНЕНТ УУД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447800"/>
          <a:ext cx="8385175" cy="5222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100"/>
                <a:gridCol w="2618419"/>
                <a:gridCol w="3369656"/>
              </a:tblGrid>
              <a:tr h="560846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УУД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Результаты развития УУД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indent="-6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Значение для обучения в первом классе</a:t>
                      </a:r>
                    </a:p>
                  </a:txBody>
                  <a:tcPr marL="68580" marR="68580" marT="0" marB="0"/>
                </a:tc>
              </a:tr>
              <a:tr h="2453700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Познавательные  действия </a:t>
                      </a: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(классификация,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сериация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);</a:t>
                      </a: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коммуникативные действия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(умение вступать в кооперацию, соотносить позиции партнеров и собственную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Преодоление эгоцентризма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децентрация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мышлении и межличностном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взаимодействии</a:t>
                      </a: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Понятие сохранения (на примере дискретного множества).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indent="-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Предпосылки формирования числа как условие освоения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математики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208330"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Познавательные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знаково-символические действия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Дифференциация планов символ/знак 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означаемого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Различение символов/знаков и замещаемой предметной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действительности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indent="-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Предпосылка и условие успешности овладения чтением (грамотой) и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письмом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9705" indent="-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Условие усвоения математики, родного языка, формирования умения решать математические, лингвистические и другие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задачи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9705" indent="-6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Понимание условных изображений в любых учебных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предметов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0501" name="Рисунок 4" descr="6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90800"/>
            <a:ext cx="2757488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3" descr="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7772400" cy="8080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Показатели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21508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28600" y="1524000"/>
            <a:ext cx="854075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mtClean="0"/>
              <a:t>умение выделять параметры объекта, поддающиеся измерению; 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mtClean="0"/>
              <a:t>операция  установления взаимно-однозначного соответствия ;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mtClean="0"/>
              <a:t>умение  выделять существенные признаки объектов.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mtClean="0"/>
              <a:t>умение  устанавливать аналогии на предметном материале ;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mtClean="0"/>
              <a:t>операция  классификации и сериации на предметном материале ;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mtClean="0"/>
              <a:t>переход  от эгоцентризма как особой умственной позиции  (абсолютизации собственной познавательной перспективы) к децентрации (координации нескольких точек зрения на объект) ;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mtClean="0"/>
              <a:t>знаково-символические действия ; моделирование.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3" descr="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19600"/>
            <a:ext cx="25050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КОММУНИКАТИВНЫЕ УУД</a:t>
            </a:r>
            <a:endParaRPr lang="ru-RU" b="1" dirty="0"/>
          </a:p>
        </p:txBody>
      </p:sp>
      <p:sp>
        <p:nvSpPr>
          <p:cNvPr id="22532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4800" y="1066800"/>
            <a:ext cx="8540750" cy="4572000"/>
          </a:xfrm>
        </p:spPr>
        <p:txBody>
          <a:bodyPr/>
          <a:lstStyle/>
          <a:p>
            <a:pPr marL="4763" indent="-4763" algn="just" eaLnBrk="1" hangingPunct="1">
              <a:buFont typeface="Courier New" pitchFamily="49" charset="0"/>
              <a:buChar char="o"/>
            </a:pPr>
            <a:r>
              <a:rPr lang="ru-RU" sz="2800" b="1" i="1" smtClean="0"/>
              <a:t> Коммуникация</a:t>
            </a:r>
            <a:r>
              <a:rPr lang="ru-RU" sz="2800" b="1" smtClean="0"/>
              <a:t> - </a:t>
            </a:r>
            <a:r>
              <a:rPr lang="ru-RU" sz="2800" i="1" smtClean="0"/>
              <a:t>смысловой</a:t>
            </a:r>
            <a:r>
              <a:rPr lang="ru-RU" sz="2800" smtClean="0"/>
              <a:t> аспект </a:t>
            </a:r>
            <a:r>
              <a:rPr lang="ru-RU" sz="2800" i="1" smtClean="0"/>
              <a:t>общения</a:t>
            </a:r>
            <a:r>
              <a:rPr lang="ru-RU" sz="2800" smtClean="0"/>
              <a:t> и </a:t>
            </a:r>
            <a:r>
              <a:rPr lang="ru-RU" sz="2800" i="1" smtClean="0"/>
              <a:t>социального взаимодействия, </a:t>
            </a:r>
            <a:r>
              <a:rPr lang="ru-RU" sz="2800" smtClean="0"/>
              <a:t>начиная с установления контактов вплоть до сложных видов кооперации (организации и осуществления совместной деятельности), налаживания  межличностных отношений и др</a:t>
            </a:r>
            <a:r>
              <a:rPr lang="ru-RU" sz="2800" i="1" smtClean="0"/>
              <a:t>.</a:t>
            </a:r>
            <a:r>
              <a:rPr lang="ru-RU" sz="2800" smtClean="0"/>
              <a:t> </a:t>
            </a:r>
          </a:p>
          <a:p>
            <a:pPr marL="4763" indent="-4763" eaLnBrk="1" hangingPunct="1">
              <a:buFont typeface="Courier New" pitchFamily="49" charset="0"/>
              <a:buChar char="o"/>
            </a:pPr>
            <a:r>
              <a:rPr lang="ru-RU" sz="2800" i="1" smtClean="0"/>
              <a:t>взаимодействие</a:t>
            </a:r>
            <a:endParaRPr lang="ru-RU" smtClean="0"/>
          </a:p>
          <a:p>
            <a:pPr marL="4763" indent="-4763" eaLnBrk="1" hangingPunct="1">
              <a:buFont typeface="Courier New" pitchFamily="49" charset="0"/>
              <a:buChar char="o"/>
            </a:pPr>
            <a:r>
              <a:rPr lang="ru-RU" sz="2800" i="1" smtClean="0"/>
              <a:t>кооперация</a:t>
            </a:r>
            <a:endParaRPr lang="ru-RU" smtClean="0"/>
          </a:p>
          <a:p>
            <a:pPr marL="4763" indent="-4763" eaLnBrk="1" hangingPunct="1">
              <a:buFont typeface="Courier New" pitchFamily="49" charset="0"/>
              <a:buChar char="o"/>
            </a:pPr>
            <a:r>
              <a:rPr lang="ru-RU" sz="2800" i="1" smtClean="0"/>
              <a:t>условие интериоризации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3" descr="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25050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КОММУНИКАТИВНЫЕ УУД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7924800" cy="32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908"/>
                <a:gridCol w="2895031"/>
                <a:gridCol w="3332861"/>
              </a:tblGrid>
              <a:tr h="71061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УУД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Результаты развития УУД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Значение для обучения в первом классе</a:t>
                      </a:r>
                    </a:p>
                  </a:txBody>
                  <a:tcPr marL="68580" marR="68580" marT="0" marB="0"/>
                </a:tc>
              </a:tr>
              <a:tr h="256598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Коммуникативные действия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Коммуникация как общение 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кооперация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Развитие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планирующей регулирующей функции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речи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Развитие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учебного сотрудничества с учителем 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сверстником.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Условие 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осознания содержания своих действий и усвоения учебного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содержания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7924800" cy="8080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ПОКАЗАТЕЛИ СФОРМИРОВАННОСТИ:</a:t>
            </a:r>
            <a:endParaRPr lang="ru-RU" b="1" dirty="0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676400"/>
            <a:ext cx="8232775" cy="4191000"/>
          </a:xfrm>
        </p:spPr>
        <p:txBody>
          <a:bodyPr/>
          <a:lstStyle/>
          <a:p>
            <a:pPr marL="4763" indent="-4763" eaLnBrk="1" hangingPunct="1">
              <a:buFont typeface="Courier New" pitchFamily="49" charset="0"/>
              <a:buChar char="o"/>
            </a:pPr>
            <a:r>
              <a:rPr lang="ru-RU" sz="2800" smtClean="0"/>
              <a:t> п</a:t>
            </a:r>
            <a:r>
              <a:rPr lang="ru-RU" smtClean="0"/>
              <a:t>отребность ребенка в общении со взрослыми и сверстниками;</a:t>
            </a:r>
          </a:p>
          <a:p>
            <a:pPr marL="4763" indent="-4763" eaLnBrk="1" hangingPunct="1">
              <a:buFont typeface="Courier New" pitchFamily="49" charset="0"/>
              <a:buChar char="o"/>
            </a:pPr>
            <a:r>
              <a:rPr lang="ru-RU" smtClean="0"/>
              <a:t> владение определенными вербальными и невербальными средствами общения; </a:t>
            </a:r>
          </a:p>
          <a:p>
            <a:pPr marL="4763" indent="-4763" eaLnBrk="1" hangingPunct="1">
              <a:buFont typeface="Courier New" pitchFamily="49" charset="0"/>
              <a:buChar char="o"/>
            </a:pPr>
            <a:r>
              <a:rPr lang="ru-RU" smtClean="0"/>
              <a:t> приемлемое (т.е. не негативное, а желательно эмоционально-позитивное) отношение к  процессу сотрудничества;</a:t>
            </a:r>
          </a:p>
          <a:p>
            <a:pPr marL="4763" indent="-4763" eaLnBrk="1" hangingPunct="1">
              <a:buFont typeface="Courier New" pitchFamily="49" charset="0"/>
              <a:buChar char="o"/>
            </a:pPr>
            <a:r>
              <a:rPr lang="ru-RU" smtClean="0"/>
              <a:t>ориентация на партнера по общению;</a:t>
            </a:r>
          </a:p>
          <a:p>
            <a:pPr marL="4763" indent="-4763" eaLnBrk="1" hangingPunct="1">
              <a:buFont typeface="Courier New" pitchFamily="49" charset="0"/>
              <a:buChar char="o"/>
            </a:pPr>
            <a:r>
              <a:rPr lang="ru-RU" smtClean="0"/>
              <a:t>умение слушать собеседника.</a:t>
            </a:r>
          </a:p>
        </p:txBody>
      </p:sp>
      <p:pic>
        <p:nvPicPr>
          <p:cNvPr id="24580" name="Рисунок 3" descr="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67200"/>
            <a:ext cx="23653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/>
              <a:t>РЕКОМЕНДАЦИИ ПО ФОРМИРОВАНИЮ УУД</a:t>
            </a:r>
            <a:endParaRPr lang="ru-RU" b="1" dirty="0"/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382000" cy="3276600"/>
          </a:xfrm>
        </p:spPr>
        <p:txBody>
          <a:bodyPr/>
          <a:lstStyle/>
          <a:p>
            <a:r>
              <a:rPr lang="ru-RU" smtClean="0"/>
              <a:t>Использование игр с правилами и сюжетно-ролевых игр для пропедевтики произвольности</a:t>
            </a:r>
          </a:p>
          <a:p>
            <a:r>
              <a:rPr lang="ru-RU" smtClean="0"/>
              <a:t>Игра «в школу»</a:t>
            </a:r>
          </a:p>
          <a:p>
            <a:r>
              <a:rPr lang="ru-RU" smtClean="0"/>
              <a:t>Доброжелательное и уважительное отношение взрослого к детям</a:t>
            </a:r>
          </a:p>
          <a:p>
            <a:r>
              <a:rPr lang="ru-RU" smtClean="0"/>
              <a:t>Поощрение детей за активность, познавательную инициативу, любые усилия, направленные на решение задачи любой ответ, даже неверный</a:t>
            </a:r>
          </a:p>
        </p:txBody>
      </p:sp>
      <p:pic>
        <p:nvPicPr>
          <p:cNvPr id="25604" name="Рисунок 3" descr="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19600"/>
            <a:ext cx="22098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/>
              <a:t>РЕКОМЕНДАЦИИ ПО ФОРМИРОВАНИЮ УУД</a:t>
            </a:r>
            <a:endParaRPr lang="ru-RU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382000" cy="3505200"/>
          </a:xfrm>
        </p:spPr>
        <p:txBody>
          <a:bodyPr/>
          <a:lstStyle/>
          <a:p>
            <a:r>
              <a:rPr lang="ru-RU" smtClean="0"/>
              <a:t>Использование игровой формы занятий, загадок, предложения что-то придумать, предложить самим</a:t>
            </a:r>
          </a:p>
          <a:p>
            <a:r>
              <a:rPr lang="ru-RU" smtClean="0"/>
              <a:t>Адекватная оценка – развернутое описание того, что сумел сделать ученик, чему он научился, какие есть трудности и ошибки, конкретные указания, как можно улучшить результаты, что для этого необходимо сделать, запрет на прямые оценки личности ученика (ленивый, безответственный, глупый, неаккуратный и пр.)</a:t>
            </a:r>
          </a:p>
          <a:p>
            <a:endParaRPr lang="ru-RU" smtClean="0"/>
          </a:p>
        </p:txBody>
      </p:sp>
      <p:pic>
        <p:nvPicPr>
          <p:cNvPr id="26628" name="Рисунок 3" descr="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67200"/>
            <a:ext cx="26670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МОНИТОРИНГ СФОРМИРОВАННОСТИ УУД</a:t>
            </a:r>
            <a:endParaRPr lang="ru-RU" b="1" dirty="0"/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8001000" cy="4873625"/>
          </a:xfrm>
        </p:spPr>
        <p:txBody>
          <a:bodyPr/>
          <a:lstStyle/>
          <a:p>
            <a:pPr algn="just" eaLnBrk="1" hangingPunct="1"/>
            <a:r>
              <a:rPr lang="ru-RU" smtClean="0"/>
              <a:t>В каждом периоде дошкольного возраста формирующиеся интегративные качества</a:t>
            </a:r>
          </a:p>
          <a:p>
            <a:pPr algn="just" eaLnBrk="1" hangingPunct="1"/>
            <a:r>
              <a:rPr lang="ru-RU" smtClean="0"/>
              <a:t>На протяжении всего периода освоения Программы (от 3 до 7 лет) формируются его отдельные составляющие – промежуточные результаты</a:t>
            </a:r>
          </a:p>
          <a:p>
            <a:pPr eaLnBrk="1" hangingPunct="1"/>
            <a:r>
              <a:rPr lang="ru-RU" smtClean="0">
                <a:hlinkClick r:id="rId2" action="ppaction://hlinkfile"/>
              </a:rPr>
              <a:t>Взаимосвязь уровня интегративных качеств и УУД</a:t>
            </a:r>
            <a:endParaRPr lang="ru-RU" smtClean="0"/>
          </a:p>
          <a:p>
            <a:pPr eaLnBrk="1" hangingPunct="1"/>
            <a:r>
              <a:rPr lang="ru-RU" smtClean="0"/>
              <a:t>Интегративные качества детей дошкольного возраста.</a:t>
            </a:r>
          </a:p>
          <a:p>
            <a:pPr eaLnBrk="1" hangingPunct="1"/>
            <a:r>
              <a:rPr lang="ru-RU" smtClean="0">
                <a:hlinkClick r:id="rId3" action="ppaction://hlinkfile"/>
              </a:rPr>
              <a:t>Карта развития ребенка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ФГТ  и ФГОС</a:t>
            </a:r>
            <a:endParaRPr lang="ru-RU" b="1" dirty="0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5240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Отвечают требованиям времени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smtClean="0"/>
              <a:t>Обеспечивают непрерывность образовательного процесса на всех его ступенях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800" smtClean="0"/>
              <a:t>Переносят акцент с формирования у детей знаний, умений и навыков на формирование интегративных качеств и нравственных характеристик личности, умения учиться, готовности к самоизменению, саморазвитию и самовоспитанию в течение всей жизни как основной результат образования </a:t>
            </a:r>
          </a:p>
        </p:txBody>
      </p:sp>
      <p:pic>
        <p:nvPicPr>
          <p:cNvPr id="10244" name="Рисунок 3" descr="43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0858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172200" cy="1905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800" dirty="0" smtClean="0"/>
              <a:t>Спасибо</a:t>
            </a:r>
            <a:br>
              <a:rPr lang="ru-RU" sz="4800" dirty="0" smtClean="0"/>
            </a:br>
            <a:r>
              <a:rPr lang="ru-RU" sz="4800" dirty="0" smtClean="0"/>
              <a:t> за внимание!</a:t>
            </a:r>
            <a:endParaRPr lang="ru-RU" sz="4800" dirty="0"/>
          </a:p>
        </p:txBody>
      </p:sp>
      <p:pic>
        <p:nvPicPr>
          <p:cNvPr id="28675" name="Рисунок 3" descr="7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373380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МОДЕЛЬ  ВЫПУСКНИКА  ДОУ</a:t>
            </a:r>
            <a:endParaRPr lang="ru-RU" b="1" dirty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600200"/>
            <a:ext cx="7848600" cy="3352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i="1" smtClean="0"/>
              <a:t>Планируемый</a:t>
            </a:r>
            <a:r>
              <a:rPr lang="ru-RU" smtClean="0"/>
              <a:t> </a:t>
            </a:r>
            <a:r>
              <a:rPr lang="ru-RU" i="1" smtClean="0"/>
              <a:t>итоговый результат дошкольного образования</a:t>
            </a:r>
            <a:r>
              <a:rPr lang="ru-RU" smtClean="0"/>
              <a:t> – </a:t>
            </a:r>
            <a:r>
              <a:rPr lang="ru-RU" b="1" u="sng" smtClean="0"/>
              <a:t>социальный портрет ребенка 7 лет</a:t>
            </a:r>
            <a:r>
              <a:rPr lang="ru-RU" u="sng" smtClean="0"/>
              <a:t>.</a:t>
            </a:r>
            <a:r>
              <a:rPr lang="ru-RU" smtClean="0"/>
              <a:t> При этом под «социальным портретом» понимается совокупность </a:t>
            </a:r>
            <a:r>
              <a:rPr lang="ru-RU" i="1" smtClean="0"/>
              <a:t>интегративных качеств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800" smtClean="0"/>
          </a:p>
          <a:p>
            <a:pPr algn="just" eaLnBrk="1" hangingPunct="1">
              <a:lnSpc>
                <a:spcPct val="90000"/>
              </a:lnSpc>
            </a:pPr>
            <a:r>
              <a:rPr lang="ru-RU" smtClean="0"/>
              <a:t>Формирование этих качеств предполагает системное развитие ребенка: физическое (включая созревание нервной системы) и психическое (личностное и интеллектуальное)</a:t>
            </a:r>
          </a:p>
        </p:txBody>
      </p:sp>
      <p:pic>
        <p:nvPicPr>
          <p:cNvPr id="11268" name="Рисунок 3" descr="6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29718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 descr="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" b="27556"/>
          <a:stretch>
            <a:fillRect/>
          </a:stretch>
        </p:blipFill>
        <p:spPr bwMode="auto">
          <a:xfrm>
            <a:off x="152400" y="4495800"/>
            <a:ext cx="22098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7467600" cy="8842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>ПРЕЕМСТВЕННОСТЬ  СО  ШКОЛОЙ</a:t>
            </a:r>
            <a:endParaRPr lang="ru-RU" sz="2700" b="1" dirty="0"/>
          </a:p>
        </p:txBody>
      </p:sp>
      <p:sp>
        <p:nvSpPr>
          <p:cNvPr id="12292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1828800" y="1219200"/>
            <a:ext cx="70929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i="1" smtClean="0"/>
              <a:t>Предметные</a:t>
            </a:r>
            <a:r>
              <a:rPr lang="ru-RU" smtClean="0"/>
              <a:t> результаты - интегративное качество «овладевший необходимыми умениями и навыками», характеризующее те знания, умения и навыки, которыми ребенок овладевает в ходе освоения содержания конкретных образовательных областей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/>
              <a:t>Метапредметные </a:t>
            </a:r>
            <a:r>
              <a:rPr lang="ru-RU" smtClean="0"/>
              <a:t>результаты – универсальные предпосылки учебной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/>
              <a:t>Личностные</a:t>
            </a:r>
            <a:r>
              <a:rPr lang="ru-RU" smtClean="0"/>
              <a:t> результаты – характеристики мотивационного, морально-нравственного, эмоционально-волевого развития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28600"/>
            <a:ext cx="8510588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УНИВЕРСАЛЬНЫЕ УЧЕБНЫЕ ДЕЙСТВИЯ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2514600"/>
            <a:ext cx="8540750" cy="2438400"/>
          </a:xfrm>
        </p:spPr>
        <p:txBody>
          <a:bodyPr/>
          <a:lstStyle/>
          <a:p>
            <a:pPr indent="20638" eaLnBrk="1" hangingPunct="1">
              <a:buFont typeface="Wingdings" pitchFamily="2" charset="2"/>
              <a:buNone/>
            </a:pPr>
            <a:r>
              <a:rPr lang="ru-RU" smtClean="0"/>
              <a:t>- это способность ребёнка к саморазвитию путём активного усвоения и получения знаний через практическую деятельность, «умение учиться».</a:t>
            </a:r>
          </a:p>
        </p:txBody>
      </p:sp>
      <p:pic>
        <p:nvPicPr>
          <p:cNvPr id="13316" name="Рисунок 3" descr="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86200"/>
            <a:ext cx="3200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001000" cy="8683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УНИВЕРСАЛЬНЫЕ УЧЕБНЫЕ ДЕЙСТВИЯ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1625" y="1676400"/>
            <a:ext cx="8232775" cy="4191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800" smtClean="0"/>
              <a:t>Умение учиться, т.е. способность субъекта к саморазвитию и самосовершенствованию путем сознательного и активного присвоения нового социального опыта 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algn="just" eaLnBrk="1" hangingPunct="1">
              <a:lnSpc>
                <a:spcPct val="80000"/>
              </a:lnSpc>
            </a:pPr>
            <a:r>
              <a:rPr lang="ru-RU" sz="2800" smtClean="0"/>
              <a:t>Собственно психологическое значение –  совокупность способов действия учащегося (а также связанных с ними навыков учебной работы), обеспечивающих его способность к самостоятельному усвоению новых знаний и умений, включая организацию этого процесса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2" name="Rectangle 1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/>
              <a:t>Блоки универсальных учебных действий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-457200" y="914400"/>
          <a:ext cx="10134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1600200" y="36576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/>
              <a:t>Познавательные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3505200" y="1600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/>
              <a:t>Регулятивные</a:t>
            </a: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5638800" y="35814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b="1"/>
              <a:t>Личностные</a:t>
            </a:r>
          </a:p>
        </p:txBody>
      </p:sp>
      <p:pic>
        <p:nvPicPr>
          <p:cNvPr id="15367" name="Рисунок 6" descr="11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84513"/>
            <a:ext cx="1693863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74676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/>
              <a:t>Личностный компонент УУД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04800" y="1295400"/>
            <a:ext cx="80010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Мотивационная готовность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Коммуникативная готовность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Сформированность «Я – концепции»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Самооценка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Эмоциональная зрелость</a:t>
            </a:r>
          </a:p>
          <a:p>
            <a:pPr eaLnBrk="1" hangingPunct="1">
              <a:lnSpc>
                <a:spcPct val="90000"/>
              </a:lnSpc>
            </a:pPr>
            <a:endParaRPr lang="ru-RU" sz="800" b="1" i="1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304800" y="3798888"/>
          <a:ext cx="8153400" cy="1951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76212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УУД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Результаты развития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Значение для обучения  школе</a:t>
                      </a:r>
                      <a:endParaRPr lang="ru-RU" sz="1800" dirty="0"/>
                    </a:p>
                  </a:txBody>
                  <a:tcPr marT="45727" marB="45727"/>
                </a:tc>
              </a:tr>
              <a:tr h="118891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Личностные</a:t>
                      </a:r>
                      <a:r>
                        <a:rPr lang="ru-RU" sz="1800" baseline="0" dirty="0" smtClean="0"/>
                        <a:t> действия,  самоопределение, </a:t>
                      </a:r>
                      <a:r>
                        <a:rPr lang="ru-RU" sz="1800" baseline="0" dirty="0" err="1" smtClean="0"/>
                        <a:t>смыслообразование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/>
                        <a:t>«Внутренняя позиция школьника»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Адекватная мотивация учебной деятельности</a:t>
                      </a:r>
                      <a:endParaRPr lang="ru-RU" sz="1800" dirty="0"/>
                    </a:p>
                  </a:txBody>
                  <a:tcPr marT="45727" marB="45727"/>
                </a:tc>
              </a:tr>
            </a:tbl>
          </a:graphicData>
        </a:graphic>
      </p:graphicFrame>
      <p:pic>
        <p:nvPicPr>
          <p:cNvPr id="16402" name="Picture 5" descr="C:\Documents and Settings\user\Мои документы\Мои рисунки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47800"/>
            <a:ext cx="1981200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304800"/>
            <a:ext cx="74676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ПОКАЗАТЕЛИ СФОРМИРОВАННОСТИ:</a:t>
            </a:r>
            <a:endParaRPr lang="ru-RU" sz="2800" b="1" dirty="0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28600" y="1066800"/>
            <a:ext cx="8763000" cy="5410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b="1" smtClean="0"/>
              <a:t>развитие мотива учения</a:t>
            </a:r>
            <a:r>
              <a:rPr lang="ru-RU" smtClean="0"/>
              <a:t>: положительное отношение к школе, чувство необходимости учения;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b="1" smtClean="0"/>
              <a:t>проявление</a:t>
            </a:r>
            <a:r>
              <a:rPr lang="ru-RU" smtClean="0"/>
              <a:t> особого </a:t>
            </a:r>
            <a:r>
              <a:rPr lang="ru-RU" b="1" smtClean="0"/>
              <a:t>интереса</a:t>
            </a:r>
            <a:r>
              <a:rPr lang="ru-RU" smtClean="0"/>
              <a:t> </a:t>
            </a:r>
            <a:r>
              <a:rPr lang="ru-RU" b="1" smtClean="0"/>
              <a:t>к новому</a:t>
            </a:r>
            <a:r>
              <a:rPr lang="ru-RU" smtClean="0"/>
              <a:t>, собственно школьному </a:t>
            </a:r>
            <a:r>
              <a:rPr lang="ru-RU" b="1" smtClean="0"/>
              <a:t>содержанию занятий</a:t>
            </a:r>
            <a:r>
              <a:rPr lang="ru-RU" smtClean="0"/>
              <a:t>, что проявляется, во-первых,  в предпочтении уроков «школьного» типа урокам «дошкольного» типа; 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адекватное  содержательное представление о  подготовке к школе;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b="1" smtClean="0"/>
              <a:t>предпочтение коллективных занятий </a:t>
            </a:r>
            <a:r>
              <a:rPr lang="ru-RU" smtClean="0"/>
              <a:t>индивидуальным занятиям дома, положительное отношение к школьной дисциплине, направленной на поддержание общепринятых норм поведения в школе; </a:t>
            </a:r>
          </a:p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mtClean="0"/>
              <a:t>предпочтение </a:t>
            </a:r>
            <a:r>
              <a:rPr lang="ru-RU" b="1" smtClean="0"/>
              <a:t>социального</a:t>
            </a:r>
            <a:r>
              <a:rPr lang="ru-RU" smtClean="0"/>
              <a:t> способа </a:t>
            </a:r>
            <a:r>
              <a:rPr lang="ru-RU" b="1" smtClean="0"/>
              <a:t>оценки</a:t>
            </a:r>
            <a:r>
              <a:rPr lang="ru-RU" smtClean="0"/>
              <a:t> своих знаний, отметки  дошкольным способам поощрения (сладости, подарки).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488</TotalTime>
  <Words>1006</Words>
  <Application>Microsoft Office PowerPoint</Application>
  <PresentationFormat>Экран (4:3)</PresentationFormat>
  <Paragraphs>127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Century Schoolbook</vt:lpstr>
      <vt:lpstr>Wingdings</vt:lpstr>
      <vt:lpstr>Wingdings 2</vt:lpstr>
      <vt:lpstr>Calibri</vt:lpstr>
      <vt:lpstr>Times New Roman</vt:lpstr>
      <vt:lpstr>Courier New</vt:lpstr>
      <vt:lpstr>Эркер</vt:lpstr>
      <vt:lpstr>Формирование предпосылок универсальной учебной деятельности у детей дошкольного возраста</vt:lpstr>
      <vt:lpstr>ФГТ  и ФГОС</vt:lpstr>
      <vt:lpstr>МОДЕЛЬ  ВЫПУСКНИКА  ДОУ</vt:lpstr>
      <vt:lpstr>ПРЕЕМСТВЕННОСТЬ  СО  ШКОЛОЙ</vt:lpstr>
      <vt:lpstr>УНИВЕРСАЛЬНЫЕ УЧЕБНЫЕ ДЕЙСТВИЯ</vt:lpstr>
      <vt:lpstr>УНИВЕРСАЛЬНЫЕ УЧЕБНЫЕ ДЕЙСТВИЯ</vt:lpstr>
      <vt:lpstr>Блоки универсальных учебных действий</vt:lpstr>
      <vt:lpstr>Личностный компонент УУД</vt:lpstr>
      <vt:lpstr>ПОКАЗАТЕЛИ СФОРМИРОВАННОСТИ:</vt:lpstr>
      <vt:lpstr>Регуляторный компонент УУД</vt:lpstr>
      <vt:lpstr>ПОКАЗАТЕЛИ СФОРМИРОВАННОСТИ:</vt:lpstr>
      <vt:lpstr>ПОЗНАВАТЕЛЬНЫЙ КОМПОНЕНТ УУД</vt:lpstr>
      <vt:lpstr>Показатели сформированности:</vt:lpstr>
      <vt:lpstr>КОММУНИКАТИВНЫЕ УУД</vt:lpstr>
      <vt:lpstr>КОММУНИКАТИВНЫЕ УУД</vt:lpstr>
      <vt:lpstr>ПОКАЗАТЕЛИ СФОРМИРОВАННОСТИ:</vt:lpstr>
      <vt:lpstr>РЕКОМЕНДАЦИИ ПО ФОРМИРОВАНИЮ УУД</vt:lpstr>
      <vt:lpstr>РЕКОМЕНДАЦИИ ПО ФОРМИРОВАНИЮ УУД</vt:lpstr>
      <vt:lpstr>МОНИТОРИНГ СФОРМИРОВАННОСТИ УУД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43</cp:revision>
  <cp:lastPrinted>1601-01-01T00:00:00Z</cp:lastPrinted>
  <dcterms:created xsi:type="dcterms:W3CDTF">1601-01-01T00:00:00Z</dcterms:created>
  <dcterms:modified xsi:type="dcterms:W3CDTF">2021-09-15T10:55:08Z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