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63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1260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9F37-9062-4846-8BDD-29C6A5294D7A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0DC2F-2EFB-4D26-A2D5-C46BD64CAC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9F37-9062-4846-8BDD-29C6A5294D7A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0DC2F-2EFB-4D26-A2D5-C46BD64CAC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9F37-9062-4846-8BDD-29C6A5294D7A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0DC2F-2EFB-4D26-A2D5-C46BD64CAC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9F37-9062-4846-8BDD-29C6A5294D7A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0DC2F-2EFB-4D26-A2D5-C46BD64CAC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9F37-9062-4846-8BDD-29C6A5294D7A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0DC2F-2EFB-4D26-A2D5-C46BD64CAC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9F37-9062-4846-8BDD-29C6A5294D7A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0DC2F-2EFB-4D26-A2D5-C46BD64CAC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9F37-9062-4846-8BDD-29C6A5294D7A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0DC2F-2EFB-4D26-A2D5-C46BD64CAC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9F37-9062-4846-8BDD-29C6A5294D7A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0DC2F-2EFB-4D26-A2D5-C46BD64CAC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9F37-9062-4846-8BDD-29C6A5294D7A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0DC2F-2EFB-4D26-A2D5-C46BD64CAC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9F37-9062-4846-8BDD-29C6A5294D7A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0DC2F-2EFB-4D26-A2D5-C46BD64CAC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9F37-9062-4846-8BDD-29C6A5294D7A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0DC2F-2EFB-4D26-A2D5-C46BD64CAC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99F37-9062-4846-8BDD-29C6A5294D7A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0DC2F-2EFB-4D26-A2D5-C46BD64CACA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1925" y="285750"/>
            <a:ext cx="7407275" cy="3000375"/>
          </a:xfrm>
        </p:spPr>
        <p:txBody>
          <a:bodyPr/>
          <a:lstStyle/>
          <a:p>
            <a:pPr>
              <a:defRPr/>
            </a:pPr>
            <a:r>
              <a:rPr lang="ru-RU" sz="2800" b="1" dirty="0" smtClean="0"/>
              <a:t>Активные методы обучения как средство формирования мотивации  обучающихся на уроках русского языка и литературы.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                                  </a:t>
            </a:r>
            <a:endParaRPr lang="ru-RU" sz="2800" dirty="0"/>
          </a:p>
        </p:txBody>
      </p:sp>
      <p:sp>
        <p:nvSpPr>
          <p:cNvPr id="819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1925" y="4857750"/>
            <a:ext cx="7407275" cy="1714500"/>
          </a:xfrm>
        </p:spPr>
        <p:txBody>
          <a:bodyPr>
            <a:normAutofit lnSpcReduction="10000"/>
          </a:bodyPr>
          <a:lstStyle/>
          <a:p>
            <a:pPr marL="26988" eaLnBrk="1" hangingPunct="1"/>
            <a:r>
              <a:rPr lang="ru-RU" dirty="0" smtClean="0">
                <a:solidFill>
                  <a:srgbClr val="002060"/>
                </a:solidFill>
              </a:rPr>
              <a:t>Кирилюк Мария Анатольевна,</a:t>
            </a:r>
          </a:p>
          <a:p>
            <a:pPr marL="26988" eaLnBrk="1" hangingPunct="1"/>
            <a:r>
              <a:rPr lang="ru-RU" dirty="0" smtClean="0">
                <a:solidFill>
                  <a:srgbClr val="002060"/>
                </a:solidFill>
              </a:rPr>
              <a:t> учитель русского языка и литературы</a:t>
            </a:r>
          </a:p>
          <a:p>
            <a:pPr marL="26988" eaLnBrk="1" hangingPunct="1"/>
            <a:r>
              <a:rPr lang="ru-RU" dirty="0" smtClean="0">
                <a:solidFill>
                  <a:srgbClr val="002060"/>
                </a:solidFill>
              </a:rPr>
              <a:t> МБОУ «СШ №17»</a:t>
            </a:r>
          </a:p>
        </p:txBody>
      </p:sp>
      <p:pic>
        <p:nvPicPr>
          <p:cNvPr id="8196" name="Picture 6" descr="33[2]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63" y="3071813"/>
            <a:ext cx="1831975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Этап работы над темой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«Автобусная остановка»</a:t>
            </a:r>
          </a:p>
          <a:p>
            <a:r>
              <a:rPr lang="ru-RU" dirty="0" smtClean="0"/>
              <a:t>«Картинная галерея»</a:t>
            </a:r>
          </a:p>
          <a:p>
            <a:r>
              <a:rPr lang="ru-RU" dirty="0" smtClean="0"/>
              <a:t> «Слово-магнит»</a:t>
            </a:r>
          </a:p>
          <a:p>
            <a:r>
              <a:rPr lang="ru-RU" dirty="0" smtClean="0"/>
              <a:t>Игра «Экскурсовод»</a:t>
            </a:r>
          </a:p>
          <a:p>
            <a:r>
              <a:rPr lang="ru-RU" dirty="0" smtClean="0"/>
              <a:t>Метод дискуссии</a:t>
            </a:r>
          </a:p>
          <a:p>
            <a:r>
              <a:rPr lang="ru-RU" dirty="0" smtClean="0"/>
              <a:t>Метод проблемных ситуаций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Этап рефлексии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«Письмо самому себе»</a:t>
            </a:r>
          </a:p>
          <a:p>
            <a:r>
              <a:rPr lang="ru-RU" dirty="0" smtClean="0"/>
              <a:t>«Наш дом» </a:t>
            </a:r>
          </a:p>
          <a:p>
            <a:endParaRPr lang="ru-RU" dirty="0" smtClean="0"/>
          </a:p>
          <a:p>
            <a:pPr lvl="0"/>
            <a:r>
              <a:rPr lang="ru-RU" dirty="0" smtClean="0"/>
              <a:t>«Моя книжная полка»</a:t>
            </a:r>
          </a:p>
          <a:p>
            <a:pPr lvl="0"/>
            <a:r>
              <a:rPr lang="ru-RU" dirty="0" smtClean="0"/>
              <a:t>«Диктор телевидения»</a:t>
            </a:r>
          </a:p>
          <a:p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1847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Этап взаимоконтроля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«Футбол»</a:t>
            </a:r>
          </a:p>
          <a:p>
            <a:r>
              <a:rPr lang="ru-RU" dirty="0" smtClean="0"/>
              <a:t>«Театр»</a:t>
            </a:r>
          </a:p>
          <a:p>
            <a:endParaRPr lang="ru-RU" dirty="0"/>
          </a:p>
        </p:txBody>
      </p:sp>
      <p:pic>
        <p:nvPicPr>
          <p:cNvPr id="4" name="Picture 3" descr="C:\Documents and Settings\User\Рабочий стол\картинки на школьныю тему\Рисунок1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786182" y="1857364"/>
            <a:ext cx="3643313" cy="3981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Этап закрепления темы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«Мы – писатели»</a:t>
            </a:r>
          </a:p>
          <a:p>
            <a:r>
              <a:rPr lang="ru-RU" dirty="0" smtClean="0"/>
              <a:t>«Я- учитель»</a:t>
            </a:r>
          </a:p>
          <a:p>
            <a:pPr fontAlgn="base"/>
            <a:r>
              <a:rPr lang="ru-RU" dirty="0" smtClean="0"/>
              <a:t>«Рекламное бюро»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29388" y="4286256"/>
            <a:ext cx="1581150" cy="177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Нестандартные формы урока.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dirty="0" smtClean="0"/>
              <a:t>Урок-соревнование «Синтаксический марафон»</a:t>
            </a:r>
          </a:p>
          <a:p>
            <a:pPr lvl="0"/>
            <a:r>
              <a:rPr lang="ru-RU" dirty="0" smtClean="0"/>
              <a:t>Интегрированный урок (русский язык – ИЗО -литература) </a:t>
            </a:r>
          </a:p>
          <a:p>
            <a:r>
              <a:rPr lang="ru-RU" dirty="0" smtClean="0"/>
              <a:t>«Тайна фразеологического значения» ( работа со словарями)</a:t>
            </a:r>
          </a:p>
          <a:p>
            <a:r>
              <a:rPr lang="ru-RU" dirty="0" smtClean="0"/>
              <a:t>  Урок-путешествие по теме «Имя существительное» </a:t>
            </a:r>
          </a:p>
          <a:p>
            <a:r>
              <a:rPr lang="ru-RU" dirty="0" smtClean="0"/>
              <a:t>  Урок-КВН по теме  «Имя числительное»</a:t>
            </a:r>
          </a:p>
          <a:p>
            <a:r>
              <a:rPr lang="ru-RU" dirty="0" smtClean="0"/>
              <a:t>  Урок «Смотр знаний» </a:t>
            </a:r>
          </a:p>
          <a:p>
            <a:r>
              <a:rPr lang="ru-RU" dirty="0" smtClean="0"/>
              <a:t>   Урок «Лабиринт»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Рисунок 5" descr="мальчик за партой.wmf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00125" y="428625"/>
            <a:ext cx="2466975" cy="2076450"/>
          </a:xfrm>
        </p:spPr>
      </p:pic>
      <p:sp>
        <p:nvSpPr>
          <p:cNvPr id="5" name="Прямоугольник 4"/>
          <p:cNvSpPr/>
          <p:nvPr/>
        </p:nvSpPr>
        <p:spPr>
          <a:xfrm>
            <a:off x="1357290" y="3244334"/>
            <a:ext cx="6000792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kern="10">
                <a:ln w="9525">
                  <a:solidFill>
                    <a:srgbClr val="FF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D60093"/>
                    </a:gs>
                    <a:gs pos="100000">
                      <a:srgbClr val="993300"/>
                    </a:gs>
                  </a:gsLst>
                  <a:lin ang="2700000" scaled="1"/>
                </a:gradFill>
                <a:latin typeface="Monotype Corsiva"/>
                <a:cs typeface="+mn-cs"/>
              </a:rPr>
              <a:t>СПАСИБО  !!!</a:t>
            </a:r>
            <a:endParaRPr lang="ru-RU" sz="80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900igr.net/datas/pedagogika/SHkola-2100-programma/0044-044-Uslovija-postroenija-razvivajuschej-obrazovatelnoj-sredy-shkoly.jpg"/>
          <p:cNvPicPr>
            <a:picLocks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8662" y="571480"/>
            <a:ext cx="7527931" cy="567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Проблемы:</a:t>
            </a:r>
            <a:endParaRPr lang="ru-RU" dirty="0"/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4000" dirty="0" smtClean="0"/>
              <a:t>низкая мотивация к изучению русского языка и литературы;</a:t>
            </a:r>
          </a:p>
          <a:p>
            <a:r>
              <a:rPr lang="ru-RU" sz="4000" dirty="0" smtClean="0"/>
              <a:t>неспособность перенести знания и умения с одного учебного предмета на другой;</a:t>
            </a:r>
          </a:p>
          <a:p>
            <a:r>
              <a:rPr lang="ru-RU" sz="4000" dirty="0" smtClean="0"/>
              <a:t>отсутствие навыков работы в команде, группе, паре.</a:t>
            </a:r>
          </a:p>
          <a:p>
            <a:pPr>
              <a:buNone/>
            </a:pPr>
            <a:r>
              <a:rPr lang="ru-RU" sz="4000" dirty="0" smtClean="0"/>
              <a:t> </a:t>
            </a:r>
          </a:p>
        </p:txBody>
      </p:sp>
      <p:pic>
        <p:nvPicPr>
          <p:cNvPr id="4" name="Рисунок 4" descr="Картинка 22 из 10038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006717" y="4786322"/>
            <a:ext cx="2137283" cy="16034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Активные методы обучения</a:t>
            </a:r>
            <a:r>
              <a:rPr lang="ru-RU" dirty="0" smtClean="0"/>
              <a:t> – это способы активизации учебно-познавательной деятельности учащихся, которые побуждают их к активной мыслительной и практической деятельности в процессе овладения материалом.</a:t>
            </a:r>
          </a:p>
        </p:txBody>
      </p:sp>
      <p:pic>
        <p:nvPicPr>
          <p:cNvPr id="10244" name="Рисунок 3" descr="http://im0-tub-ru.yandex.net/i?id=28856844-22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25" y="4929188"/>
            <a:ext cx="136842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03338" y="274638"/>
            <a:ext cx="7631112" cy="4732337"/>
          </a:xfrm>
        </p:spPr>
        <p:txBody>
          <a:bodyPr/>
          <a:lstStyle/>
          <a:p>
            <a:pPr>
              <a:defRPr/>
            </a:pPr>
            <a:r>
              <a:rPr lang="ru-RU" sz="4400" b="1" dirty="0" smtClean="0"/>
              <a:t>Классификация активных методов обучения:</a:t>
            </a:r>
            <a:br>
              <a:rPr lang="ru-RU" sz="4400" b="1" dirty="0" smtClean="0"/>
            </a:br>
            <a:r>
              <a:rPr lang="ru-RU" sz="4400" b="1" dirty="0" smtClean="0"/>
              <a:t>1.Имитационные</a:t>
            </a:r>
            <a:br>
              <a:rPr lang="ru-RU" sz="4400" b="1" dirty="0" smtClean="0"/>
            </a:br>
            <a:r>
              <a:rPr lang="ru-RU" sz="4400" b="1" dirty="0" smtClean="0"/>
              <a:t>2.Неимитационные</a:t>
            </a:r>
            <a:br>
              <a:rPr lang="ru-RU" sz="4400" b="1" dirty="0" smtClean="0"/>
            </a:br>
            <a:endParaRPr lang="ru-RU" dirty="0"/>
          </a:p>
        </p:txBody>
      </p:sp>
      <p:pic>
        <p:nvPicPr>
          <p:cNvPr id="11267" name="Рисунок 8" descr="C:\Documents and Settings\Римма\Мои документы\DSC0846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786447" y="4086080"/>
            <a:ext cx="3357554" cy="243378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Активные методы обучения (АМО)</a:t>
            </a:r>
            <a:endParaRPr lang="ru-RU" dirty="0"/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smtClean="0"/>
              <a:t> </a:t>
            </a:r>
            <a:r>
              <a:rPr lang="ru-RU" sz="1800" u="sng" smtClean="0"/>
              <a:t>использование разнообразных форм и методов организации учебной деятельности, позволяющих раскрыть личный опыт обучающихся;</a:t>
            </a:r>
            <a:endParaRPr lang="ru-RU" sz="1800" smtClean="0"/>
          </a:p>
          <a:p>
            <a:r>
              <a:rPr lang="ru-RU" sz="1800" u="sng" smtClean="0"/>
              <a:t>создание атмосферы заинтересованности каждого ученика в работе класса;</a:t>
            </a:r>
            <a:endParaRPr lang="ru-RU" sz="1800" smtClean="0"/>
          </a:p>
          <a:p>
            <a:r>
              <a:rPr lang="ru-RU" sz="1800" u="sng" smtClean="0"/>
              <a:t>стимулирование школьников к высказываниям, использованию различных способов выполнения заданий без боязни ошибиться;</a:t>
            </a:r>
            <a:endParaRPr lang="ru-RU" sz="1800" smtClean="0"/>
          </a:p>
          <a:p>
            <a:r>
              <a:rPr lang="ru-RU" sz="1800" u="sng" smtClean="0"/>
              <a:t>оценка деятельности ученика не только по конечному результату, но и по процессу его достижения;</a:t>
            </a:r>
            <a:endParaRPr lang="ru-RU" sz="1800" smtClean="0"/>
          </a:p>
          <a:p>
            <a:r>
              <a:rPr lang="ru-RU" sz="1800" u="sng" smtClean="0"/>
              <a:t>поощрение стремления ученика находить свой способ выполнения задания, анализировать способы других учеников, выбирать и осваивать наиболее рациональные;</a:t>
            </a:r>
            <a:endParaRPr lang="ru-RU" sz="1800" smtClean="0"/>
          </a:p>
          <a:p>
            <a:r>
              <a:rPr lang="ru-RU" sz="1800" u="sng" smtClean="0"/>
              <a:t>создание ситуаций общения на уроке, позволяющих каждому ученику проявлять инициативу, самостоятельность в способах работы, создание обстановки для естественного самовыражения ученика.</a:t>
            </a:r>
            <a:endParaRPr lang="ru-RU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b="1" dirty="0" smtClean="0"/>
              <a:t>Этап активизации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b="1" dirty="0" smtClean="0"/>
              <a:t>Лингвистические игры:</a:t>
            </a:r>
          </a:p>
          <a:p>
            <a:pPr lvl="0"/>
            <a:r>
              <a:rPr lang="ru-RU" dirty="0" smtClean="0"/>
              <a:t>«Кидаем мячики»</a:t>
            </a:r>
          </a:p>
          <a:p>
            <a:pPr lvl="0"/>
            <a:r>
              <a:rPr lang="ru-RU" dirty="0" smtClean="0"/>
              <a:t>« Рифма на тему…»</a:t>
            </a:r>
          </a:p>
          <a:p>
            <a:pPr lvl="0"/>
            <a:r>
              <a:rPr lang="ru-RU" dirty="0" smtClean="0"/>
              <a:t>«Кепка лидера»</a:t>
            </a:r>
          </a:p>
          <a:p>
            <a:r>
              <a:rPr lang="ru-RU" dirty="0" smtClean="0"/>
              <a:t>«Афоризм за пять минут»</a:t>
            </a:r>
          </a:p>
          <a:p>
            <a:pPr lvl="0"/>
            <a:endParaRPr lang="ru-RU" dirty="0"/>
          </a:p>
        </p:txBody>
      </p:sp>
      <p:pic>
        <p:nvPicPr>
          <p:cNvPr id="5" name="Picture 4" descr="preview_publica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4929198"/>
            <a:ext cx="1714521" cy="159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Формы организации нестандартного начала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sz="2000" dirty="0" smtClean="0"/>
              <a:t>Эмоциональное вхождение в урок «Поделись улыбкою своей».</a:t>
            </a:r>
          </a:p>
          <a:p>
            <a:pPr lvl="0"/>
            <a:r>
              <a:rPr lang="ru-RU" sz="2000" dirty="0" smtClean="0"/>
              <a:t>Мешок настроений.</a:t>
            </a:r>
          </a:p>
          <a:p>
            <a:pPr lvl="0"/>
            <a:r>
              <a:rPr lang="ru-RU" sz="2000" dirty="0" smtClean="0"/>
              <a:t>Аутотренинг.</a:t>
            </a:r>
          </a:p>
          <a:p>
            <a:pPr lvl="0"/>
            <a:r>
              <a:rPr lang="ru-RU" sz="2000" dirty="0" smtClean="0"/>
              <a:t>Музыка в подарок.</a:t>
            </a:r>
          </a:p>
          <a:p>
            <a:pPr lvl="0"/>
            <a:r>
              <a:rPr lang="ru-RU" sz="2000" dirty="0" smtClean="0"/>
              <a:t>«Дерево настроений».</a:t>
            </a:r>
          </a:p>
          <a:p>
            <a:pPr lvl="0"/>
            <a:r>
              <a:rPr lang="ru-RU" sz="2000" dirty="0" smtClean="0"/>
              <a:t>Психологическая установка на урок.</a:t>
            </a:r>
          </a:p>
          <a:p>
            <a:pPr lvl="0"/>
            <a:r>
              <a:rPr lang="ru-RU" sz="2000" dirty="0" smtClean="0"/>
              <a:t>Интегрированная разминка.</a:t>
            </a:r>
          </a:p>
          <a:p>
            <a:pPr lvl="0"/>
            <a:r>
              <a:rPr lang="ru-RU" sz="2000" dirty="0" smtClean="0"/>
              <a:t>Сказка.</a:t>
            </a:r>
          </a:p>
          <a:p>
            <a:pPr lvl="0"/>
            <a:r>
              <a:rPr lang="ru-RU" sz="2000" dirty="0" smtClean="0"/>
              <a:t>Мимические упражнения.</a:t>
            </a:r>
          </a:p>
          <a:p>
            <a:pPr lvl="0"/>
            <a:r>
              <a:rPr lang="ru-RU" sz="2000" dirty="0" smtClean="0"/>
              <a:t>Рифмованное начало урока.</a:t>
            </a:r>
          </a:p>
          <a:p>
            <a:pPr lvl="0"/>
            <a:r>
              <a:rPr lang="ru-RU" sz="2000" dirty="0" smtClean="0"/>
              <a:t>Игра.</a:t>
            </a:r>
          </a:p>
          <a:p>
            <a:pPr lvl="0"/>
            <a:r>
              <a:rPr lang="ru-RU" sz="2000" dirty="0" smtClean="0"/>
              <a:t>Вопрос (проблемный вопрос).</a:t>
            </a:r>
          </a:p>
          <a:p>
            <a:pPr lvl="0"/>
            <a:r>
              <a:rPr lang="ru-RU" sz="2000" dirty="0" smtClean="0"/>
              <a:t>Шуточный тест.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Этап целеполагания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«Дорога к замку знаний»</a:t>
            </a:r>
          </a:p>
          <a:p>
            <a:pPr lvl="0"/>
            <a:r>
              <a:rPr lang="ru-RU" dirty="0" smtClean="0"/>
              <a:t>«Мне это пригодится»</a:t>
            </a:r>
            <a:endParaRPr lang="ru-RU" dirty="0"/>
          </a:p>
        </p:txBody>
      </p:sp>
      <p:pic>
        <p:nvPicPr>
          <p:cNvPr id="4" name="Рисунок 5" descr="мальчик за партой.wm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00694" y="3429000"/>
            <a:ext cx="2466975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283</Words>
  <Application>Microsoft Office PowerPoint</Application>
  <PresentationFormat>Экран (4:3)</PresentationFormat>
  <Paragraphs>71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Активные методы обучения как средство формирования мотивации  обучающихся на уроках русского языка и литературы.                                    </vt:lpstr>
      <vt:lpstr>Презентация PowerPoint</vt:lpstr>
      <vt:lpstr>Проблемы:</vt:lpstr>
      <vt:lpstr> </vt:lpstr>
      <vt:lpstr>Классификация активных методов обучения: 1.Имитационные 2.Неимитационные </vt:lpstr>
      <vt:lpstr>Активные методы обучения (АМО)</vt:lpstr>
      <vt:lpstr>Этап активизации </vt:lpstr>
      <vt:lpstr>Формы организации нестандартного начала урока:</vt:lpstr>
      <vt:lpstr>Этап целеполагания</vt:lpstr>
      <vt:lpstr>Этап работы над темой</vt:lpstr>
      <vt:lpstr>Этап рефлексии</vt:lpstr>
      <vt:lpstr>Этап взаимоконтроля </vt:lpstr>
      <vt:lpstr>Этап закрепления темы </vt:lpstr>
      <vt:lpstr>Нестандартные формы урока.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Активные методы обучения как средство формирования мотивации  обучающихся на уроках русского языка и литературы.                                    </dc:title>
  <dc:creator>ПК</dc:creator>
  <cp:lastModifiedBy>Admin</cp:lastModifiedBy>
  <cp:revision>8</cp:revision>
  <dcterms:created xsi:type="dcterms:W3CDTF">2016-09-11T06:57:47Z</dcterms:created>
  <dcterms:modified xsi:type="dcterms:W3CDTF">2021-06-28T07:01:51Z</dcterms:modified>
</cp:coreProperties>
</file>