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0" r:id="rId4"/>
    <p:sldId id="258" r:id="rId5"/>
    <p:sldId id="261" r:id="rId6"/>
    <p:sldId id="262" r:id="rId7"/>
    <p:sldId id="259" r:id="rId8"/>
    <p:sldId id="264" r:id="rId9"/>
    <p:sldId id="265" r:id="rId10"/>
    <p:sldId id="263" r:id="rId11"/>
    <p:sldId id="267" r:id="rId12"/>
    <p:sldId id="270" r:id="rId13"/>
    <p:sldId id="271" r:id="rId14"/>
    <p:sldId id="269" r:id="rId15"/>
    <p:sldId id="279" r:id="rId16"/>
    <p:sldId id="272" r:id="rId17"/>
    <p:sldId id="280" r:id="rId18"/>
    <p:sldId id="273" r:id="rId19"/>
    <p:sldId id="274" r:id="rId20"/>
    <p:sldId id="275" r:id="rId21"/>
    <p:sldId id="278" r:id="rId22"/>
    <p:sldId id="276" r:id="rId23"/>
    <p:sldId id="281" r:id="rId24"/>
    <p:sldId id="277" r:id="rId25"/>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800"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mn-cs"/>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cs typeface="+mn-cs"/>
              </a:defRPr>
            </a:lvl1pPr>
          </a:lstStyle>
          <a:p>
            <a:pPr>
              <a:defRPr/>
            </a:pPr>
            <a:fld id="{1B0A4DF3-ABBE-40C9-871A-D0F89F9D9E3F}" type="datetimeFigureOut">
              <a:rPr lang="ru-RU"/>
              <a:pPr>
                <a:defRPr/>
              </a:pPr>
              <a:t>08.06.2021</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cs typeface="+mn-cs"/>
              </a:defRPr>
            </a:lvl1pPr>
          </a:lstStyle>
          <a:p>
            <a:pPr>
              <a:defRPr/>
            </a:pPr>
            <a:endParaRPr lang="ru-RU"/>
          </a:p>
        </p:txBody>
      </p:sp>
      <p:sp>
        <p:nvSpPr>
          <p:cNvPr id="7" name="Номер слайда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cs typeface="+mn-cs"/>
              </a:defRPr>
            </a:lvl1pPr>
          </a:lstStyle>
          <a:p>
            <a:pPr>
              <a:defRPr/>
            </a:pPr>
            <a:fld id="{A5E7C79C-CF58-4D5F-97A4-E67A304ECBF7}" type="slidenum">
              <a:rPr lang="ru-RU"/>
              <a:pPr>
                <a:defRPr/>
              </a:pPr>
              <a:t>‹#›</a:t>
            </a:fld>
            <a:endParaRPr lang="ru-RU"/>
          </a:p>
        </p:txBody>
      </p:sp>
    </p:spTree>
    <p:extLst>
      <p:ext uri="{BB962C8B-B14F-4D97-AF65-F5344CB8AC3E}">
        <p14:creationId xmlns:p14="http://schemas.microsoft.com/office/powerpoint/2010/main" val="3819320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843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722762A-252A-4B2A-9739-28A57D0AC3E0}" type="slidenum">
              <a:rPr lang="ru-RU" smtClean="0"/>
              <a:pPr>
                <a:defRPr/>
              </a:pPr>
              <a:t>6</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321B93E-E51D-484B-A7A9-09EFBF9E5B95}" type="datetimeFigureOut">
              <a:rPr lang="ru-RU"/>
              <a:pPr>
                <a:defRPr/>
              </a:pPr>
              <a:t>08.06.2021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19D9E69-E9CD-4384-B64B-85D840051CDB}" type="slidenum">
              <a:rPr lang="ru-RU"/>
              <a:pPr>
                <a:defRPr/>
              </a:pPr>
              <a:t>‹#›</a:t>
            </a:fld>
            <a:endParaRPr lang="ru-RU"/>
          </a:p>
        </p:txBody>
      </p:sp>
    </p:spTree>
    <p:extLst>
      <p:ext uri="{BB962C8B-B14F-4D97-AF65-F5344CB8AC3E}">
        <p14:creationId xmlns:p14="http://schemas.microsoft.com/office/powerpoint/2010/main" val="403810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18329A8-1C07-4D4F-8E48-5592A59B7D03}" type="datetimeFigureOut">
              <a:rPr lang="ru-RU"/>
              <a:pPr>
                <a:defRPr/>
              </a:pPr>
              <a:t>08.06.2021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AC69534-0855-487E-9349-5D72913F9FDC}" type="slidenum">
              <a:rPr lang="ru-RU"/>
              <a:pPr>
                <a:defRPr/>
              </a:pPr>
              <a:t>‹#›</a:t>
            </a:fld>
            <a:endParaRPr lang="ru-RU"/>
          </a:p>
        </p:txBody>
      </p:sp>
    </p:spTree>
    <p:extLst>
      <p:ext uri="{BB962C8B-B14F-4D97-AF65-F5344CB8AC3E}">
        <p14:creationId xmlns:p14="http://schemas.microsoft.com/office/powerpoint/2010/main" val="257316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C3173EE-923D-4F6D-8B2D-11BB6AAB30A0}" type="datetimeFigureOut">
              <a:rPr lang="ru-RU"/>
              <a:pPr>
                <a:defRPr/>
              </a:pPr>
              <a:t>08.06.2021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C6EDCFB-172E-46BA-B9F2-1C802E4B2C56}" type="slidenum">
              <a:rPr lang="ru-RU"/>
              <a:pPr>
                <a:defRPr/>
              </a:pPr>
              <a:t>‹#›</a:t>
            </a:fld>
            <a:endParaRPr lang="ru-RU"/>
          </a:p>
        </p:txBody>
      </p:sp>
    </p:spTree>
    <p:extLst>
      <p:ext uri="{BB962C8B-B14F-4D97-AF65-F5344CB8AC3E}">
        <p14:creationId xmlns:p14="http://schemas.microsoft.com/office/powerpoint/2010/main" val="221438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DB67D17-4F89-4D50-A8C8-CB3DE57FE8BD}" type="datetimeFigureOut">
              <a:rPr lang="ru-RU"/>
              <a:pPr>
                <a:defRPr/>
              </a:pPr>
              <a:t>08.06.2021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21D885-1B8C-436A-8EA2-BD552276005F}" type="slidenum">
              <a:rPr lang="ru-RU"/>
              <a:pPr>
                <a:defRPr/>
              </a:pPr>
              <a:t>‹#›</a:t>
            </a:fld>
            <a:endParaRPr lang="ru-RU"/>
          </a:p>
        </p:txBody>
      </p:sp>
    </p:spTree>
    <p:extLst>
      <p:ext uri="{BB962C8B-B14F-4D97-AF65-F5344CB8AC3E}">
        <p14:creationId xmlns:p14="http://schemas.microsoft.com/office/powerpoint/2010/main" val="220546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AFEEB0A-98F9-42A3-9AEA-1ACFB0FCEFC5}" type="datetimeFigureOut">
              <a:rPr lang="ru-RU"/>
              <a:pPr>
                <a:defRPr/>
              </a:pPr>
              <a:t>08.06.2021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12B87B4-718B-4DE6-A8EE-1F1C11430205}" type="slidenum">
              <a:rPr lang="ru-RU"/>
              <a:pPr>
                <a:defRPr/>
              </a:pPr>
              <a:t>‹#›</a:t>
            </a:fld>
            <a:endParaRPr lang="ru-RU"/>
          </a:p>
        </p:txBody>
      </p:sp>
    </p:spTree>
    <p:extLst>
      <p:ext uri="{BB962C8B-B14F-4D97-AF65-F5344CB8AC3E}">
        <p14:creationId xmlns:p14="http://schemas.microsoft.com/office/powerpoint/2010/main" val="377098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3418044-FD59-4D77-A7C3-929D88149137}" type="datetimeFigureOut">
              <a:rPr lang="ru-RU"/>
              <a:pPr>
                <a:defRPr/>
              </a:pPr>
              <a:t>08.06.2021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0E05C1D-2626-4321-AF89-AA61E3D8D887}" type="slidenum">
              <a:rPr lang="ru-RU"/>
              <a:pPr>
                <a:defRPr/>
              </a:pPr>
              <a:t>‹#›</a:t>
            </a:fld>
            <a:endParaRPr lang="ru-RU"/>
          </a:p>
        </p:txBody>
      </p:sp>
    </p:spTree>
    <p:extLst>
      <p:ext uri="{BB962C8B-B14F-4D97-AF65-F5344CB8AC3E}">
        <p14:creationId xmlns:p14="http://schemas.microsoft.com/office/powerpoint/2010/main" val="316436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EC1382D-1242-4121-800D-1E773739D02C}" type="datetimeFigureOut">
              <a:rPr lang="ru-RU"/>
              <a:pPr>
                <a:defRPr/>
              </a:pPr>
              <a:t>08.06.2021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38D8FD4-E277-4A4B-9F4C-26314F266B61}" type="slidenum">
              <a:rPr lang="ru-RU"/>
              <a:pPr>
                <a:defRPr/>
              </a:pPr>
              <a:t>‹#›</a:t>
            </a:fld>
            <a:endParaRPr lang="ru-RU"/>
          </a:p>
        </p:txBody>
      </p:sp>
    </p:spTree>
    <p:extLst>
      <p:ext uri="{BB962C8B-B14F-4D97-AF65-F5344CB8AC3E}">
        <p14:creationId xmlns:p14="http://schemas.microsoft.com/office/powerpoint/2010/main" val="180216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12B18AB-EC51-4D8A-96AF-E581F429F2E8}" type="datetimeFigureOut">
              <a:rPr lang="ru-RU"/>
              <a:pPr>
                <a:defRPr/>
              </a:pPr>
              <a:t>08.06.2021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66CC15D-C643-4FD3-B020-F17E535806E4}" type="slidenum">
              <a:rPr lang="ru-RU"/>
              <a:pPr>
                <a:defRPr/>
              </a:pPr>
              <a:t>‹#›</a:t>
            </a:fld>
            <a:endParaRPr lang="ru-RU"/>
          </a:p>
        </p:txBody>
      </p:sp>
    </p:spTree>
    <p:extLst>
      <p:ext uri="{BB962C8B-B14F-4D97-AF65-F5344CB8AC3E}">
        <p14:creationId xmlns:p14="http://schemas.microsoft.com/office/powerpoint/2010/main" val="379441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3E98A73-4921-4E50-8337-5421DE3A2C56}" type="datetimeFigureOut">
              <a:rPr lang="ru-RU"/>
              <a:pPr>
                <a:defRPr/>
              </a:pPr>
              <a:t>08.06.2021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43DF907-40D9-401E-8F03-0B45A2E813A8}" type="slidenum">
              <a:rPr lang="ru-RU"/>
              <a:pPr>
                <a:defRPr/>
              </a:pPr>
              <a:t>‹#›</a:t>
            </a:fld>
            <a:endParaRPr lang="ru-RU"/>
          </a:p>
        </p:txBody>
      </p:sp>
    </p:spTree>
    <p:extLst>
      <p:ext uri="{BB962C8B-B14F-4D97-AF65-F5344CB8AC3E}">
        <p14:creationId xmlns:p14="http://schemas.microsoft.com/office/powerpoint/2010/main" val="395983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A20097E-6196-4C1B-A1A7-ABAFDAFC92E0}" type="datetimeFigureOut">
              <a:rPr lang="ru-RU"/>
              <a:pPr>
                <a:defRPr/>
              </a:pPr>
              <a:t>08.06.2021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782BC07-47FE-4298-8728-5854C21D8571}" type="slidenum">
              <a:rPr lang="ru-RU"/>
              <a:pPr>
                <a:defRPr/>
              </a:pPr>
              <a:t>‹#›</a:t>
            </a:fld>
            <a:endParaRPr lang="ru-RU"/>
          </a:p>
        </p:txBody>
      </p:sp>
    </p:spTree>
    <p:extLst>
      <p:ext uri="{BB962C8B-B14F-4D97-AF65-F5344CB8AC3E}">
        <p14:creationId xmlns:p14="http://schemas.microsoft.com/office/powerpoint/2010/main" val="247417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69617F4-5B0E-4D7A-A1ED-752FCD12B830}" type="datetimeFigureOut">
              <a:rPr lang="ru-RU"/>
              <a:pPr>
                <a:defRPr/>
              </a:pPr>
              <a:t>08.06.2021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43D7E33-4C2E-4E33-98F7-4E5BBDFED680}" type="slidenum">
              <a:rPr lang="ru-RU"/>
              <a:pPr>
                <a:defRPr/>
              </a:pPr>
              <a:t>‹#›</a:t>
            </a:fld>
            <a:endParaRPr lang="ru-RU"/>
          </a:p>
        </p:txBody>
      </p:sp>
    </p:spTree>
    <p:extLst>
      <p:ext uri="{BB962C8B-B14F-4D97-AF65-F5344CB8AC3E}">
        <p14:creationId xmlns:p14="http://schemas.microsoft.com/office/powerpoint/2010/main" val="3527230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5C1E84E-0370-4AA0-8860-4CF0CD073C3E}" type="datetimeFigureOut">
              <a:rPr lang="ru-RU"/>
              <a:pPr>
                <a:defRPr/>
              </a:pPr>
              <a:t>08.06.2021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5EA4B7D-8D20-48F9-B04D-D509643D380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yandex.ru/"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yandex.ru/"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darudar.org/var/files/img/73/a4/73a4f708e3ba7911b1973f2bce7bf638_600.jpg" TargetMode="External"/><Relationship Id="rId1" Type="http://schemas.openxmlformats.org/officeDocument/2006/relationships/slideLayout" Target="../slideLayouts/slideLayout2.xml"/><Relationship Id="rId4" Type="http://schemas.openxmlformats.org/officeDocument/2006/relationships/hyperlink" Target="http://knig100.spbu.ru/news/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yandex.ru/"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images.yandex.ru/"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yandex.ru/yandsearch?source=psearch&amp;img_url=http://argumenti.ru/images/preview/arhnews/699556b685aa06b8844b644512b8ded2.jpg&amp;uinfo=sw-1262-sh-680-fw-0-fh-474-pd-1&amp;text=%D0%B7%D0%B0%D0%BA%D0%BE%D0%BD%20%D0%BE%D0%B1%20%D0%BE%D0%B1%D1%80%D0%B0%D0%B7%D0%BE%D0%B2%D0%B0%D0%BD%D0%B8%D0%B8%202013&amp;noreask=1&amp;pos=1&amp;lr=213&amp;rpt=simag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images.yandex.ru/yandsearch?source=wiz&amp;img_url=http://www.pomogi.org/f/1/actions/school2010/school-01.jpg&amp;uinfo=sw-1262-sh-680-fw-1037-fh-474-pd-1&amp;p=30&amp;text=%D1%88%D0%BA%D0%BE%D0%BB%D1%8C%D0%BD%D0%B8%D0%BA%20%D0%BB%D0%B5%D1%81%D1%82%D0%BD%D0%B8%D1%86%D0%B0%20%D0%BA%D0%B0%D1%80%D1%82%D0%B8%D0%BD%D0%BA%D0%B0&amp;noreask=1&amp;pos=912&amp;rpt=simage&amp;lr=21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yandex.ru/"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yandex.ru/yandsearch?source=psearch&amp;img_url=http://minobr.nso.ru/Lists/NewsLib/Cutting_250x250/%D0%BE%D0%B1%D1%80%D0%B0%D0%B7%D0%BE%D0%B2%D0%B0%D1%82%D0%B5%D0%BB%D1%8C%D0%BD%D1%8B%D0%B9%20%D1%84%D0%BE%D1%80%D1%83%D0%BC_jpg.jpg&amp;uinfo=sw-1262-sh-680-fw-1037-fh-474-pd-1&amp;p=3&amp;text=%D0%B7%D0%B0%D0%BA%D0%BE%D0%BD%20%D0%BE%D0%B1%20%D0%BE%D0%B1%D1%80%D0%B0%D0%B7%D0%BE%D0%B2%D0%B0%D0%BD%D0%B8%D0%B8%202013&amp;noreask=1&amp;pos=110&amp;rpt=simage&amp;lr=213"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g-fotki.yandex.ru/get/5303/mpgun-mal.e5/0_7380a_f87aac6b_X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Рисунок 2" descr="1c14a737a55a.pn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4313" y="4357688"/>
            <a:ext cx="38417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5650" y="1557338"/>
            <a:ext cx="7632700" cy="157003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3200" b="1" dirty="0">
                <a:latin typeface="Arial" pitchFamily="34" charset="0"/>
                <a:cs typeface="Arial" pitchFamily="34" charset="0"/>
              </a:rPr>
              <a:t>100 книг? </a:t>
            </a:r>
          </a:p>
          <a:p>
            <a:pPr algn="ctr">
              <a:defRPr/>
            </a:pPr>
            <a:r>
              <a:rPr lang="ru-RU" sz="3200" b="1" dirty="0">
                <a:latin typeface="Arial" pitchFamily="34" charset="0"/>
                <a:cs typeface="Arial" pitchFamily="34" charset="0"/>
              </a:rPr>
              <a:t>Как стать начитанным в век информационных технологий</a:t>
            </a:r>
            <a:endParaRPr lang="ru-RU"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http://i041.radikal.ru/0804/d7/4929b30269ff.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b="-17944"/>
          <a:stretch>
            <a:fillRect/>
          </a:stretch>
        </p:blipFill>
        <p:spPr bwMode="auto">
          <a:xfrm>
            <a:off x="5727700" y="1836738"/>
            <a:ext cx="29718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58850" y="476250"/>
            <a:ext cx="7272338" cy="10160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2000" b="1" dirty="0">
                <a:latin typeface="Arial" pitchFamily="34" charset="0"/>
                <a:cs typeface="Arial" pitchFamily="34" charset="0"/>
              </a:rPr>
              <a:t>Федеральный государственный образовательный стандарт среднего (полного) общего образования (ФГОС СПОО)</a:t>
            </a:r>
          </a:p>
        </p:txBody>
      </p:sp>
      <p:sp>
        <p:nvSpPr>
          <p:cNvPr id="5" name="TextBox 4"/>
          <p:cNvSpPr txBox="1"/>
          <p:nvPr/>
        </p:nvSpPr>
        <p:spPr>
          <a:xfrm>
            <a:off x="454025" y="1844675"/>
            <a:ext cx="5249863" cy="1662113"/>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ru-RU" b="1" dirty="0" err="1">
                <a:latin typeface="Arial" pitchFamily="34" charset="0"/>
                <a:cs typeface="Arial" pitchFamily="34" charset="0"/>
              </a:rPr>
              <a:t>Метапредметные</a:t>
            </a:r>
            <a:r>
              <a:rPr lang="ru-RU" b="1" dirty="0">
                <a:latin typeface="Arial" pitchFamily="34" charset="0"/>
                <a:cs typeface="Arial" pitchFamily="34" charset="0"/>
              </a:rPr>
              <a:t> результаты ФГОС СПОО: </a:t>
            </a:r>
          </a:p>
          <a:p>
            <a:pPr marL="285750" indent="-285750">
              <a:buFont typeface="Arial" pitchFamily="34" charset="0"/>
              <a:buChar char="•"/>
              <a:defRPr/>
            </a:pPr>
            <a:r>
              <a:rPr lang="ru-RU" sz="1400" dirty="0">
                <a:solidFill>
                  <a:srgbClr val="C00000"/>
                </a:solidFill>
                <a:latin typeface="Arial" pitchFamily="34" charset="0"/>
                <a:cs typeface="Arial" pitchFamily="34" charset="0"/>
              </a:rPr>
              <a:t>понятие «чтение» отсутствует;</a:t>
            </a:r>
          </a:p>
          <a:p>
            <a:pPr marL="285750" indent="-285750">
              <a:buFont typeface="Arial" pitchFamily="34" charset="0"/>
              <a:buChar char="•"/>
              <a:defRPr/>
            </a:pPr>
            <a:r>
              <a:rPr lang="ru-RU" sz="1400" dirty="0">
                <a:solidFill>
                  <a:srgbClr val="C00000"/>
                </a:solidFill>
                <a:latin typeface="Arial" pitchFamily="34" charset="0"/>
                <a:cs typeface="Arial" pitchFamily="34" charset="0"/>
              </a:rPr>
              <a:t>не указано, </a:t>
            </a:r>
            <a:r>
              <a:rPr lang="ru-RU" sz="1400" dirty="0">
                <a:latin typeface="Arial" pitchFamily="34" charset="0"/>
                <a:cs typeface="Arial" pitchFamily="34" charset="0"/>
              </a:rPr>
              <a:t>какого именно уровня смыслового чтения учащихся (фабульного, сюжетно-композиционного, </a:t>
            </a:r>
            <a:r>
              <a:rPr lang="ru-RU" sz="1400" dirty="0" err="1">
                <a:latin typeface="Arial" pitchFamily="34" charset="0"/>
                <a:cs typeface="Arial" pitchFamily="34" charset="0"/>
              </a:rPr>
              <a:t>авторски</a:t>
            </a:r>
            <a:r>
              <a:rPr lang="ru-RU" sz="1400" dirty="0">
                <a:latin typeface="Arial" pitchFamily="34" charset="0"/>
                <a:cs typeface="Arial" pitchFamily="34" charset="0"/>
              </a:rPr>
              <a:t>-концептуального, уровня </a:t>
            </a:r>
            <a:r>
              <a:rPr lang="ru-RU" sz="1400" dirty="0" err="1">
                <a:latin typeface="Arial" pitchFamily="34" charset="0"/>
                <a:cs typeface="Arial" pitchFamily="34" charset="0"/>
              </a:rPr>
              <a:t>непримитивной</a:t>
            </a:r>
            <a:r>
              <a:rPr lang="ru-RU" sz="1400" dirty="0">
                <a:latin typeface="Arial" pitchFamily="34" charset="0"/>
                <a:cs typeface="Arial" pitchFamily="34" charset="0"/>
              </a:rPr>
              <a:t> творческой интерпретации) следует добиваться словеснику, работая на уроке с художественным текстом.</a:t>
            </a:r>
            <a:endParaRPr lang="ru-RU" sz="1400" dirty="0">
              <a:solidFill>
                <a:srgbClr val="C00000"/>
              </a:solidFill>
              <a:latin typeface="Arial" pitchFamily="34" charset="0"/>
              <a:cs typeface="Arial" pitchFamily="34" charset="0"/>
            </a:endParaRPr>
          </a:p>
        </p:txBody>
      </p:sp>
      <p:sp>
        <p:nvSpPr>
          <p:cNvPr id="6" name="TextBox 5"/>
          <p:cNvSpPr txBox="1"/>
          <p:nvPr/>
        </p:nvSpPr>
        <p:spPr>
          <a:xfrm>
            <a:off x="454025" y="4692650"/>
            <a:ext cx="4838700" cy="9540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400" b="1" dirty="0">
                <a:latin typeface="Arial" pitchFamily="34" charset="0"/>
                <a:cs typeface="Arial" pitchFamily="34" charset="0"/>
              </a:rPr>
              <a:t>Базовый уровень: «</a:t>
            </a:r>
            <a:r>
              <a:rPr lang="ru-RU" sz="1400" dirty="0">
                <a:latin typeface="Arial" pitchFamily="34" charset="0"/>
                <a:cs typeface="Arial" pitchFamily="34" charset="0"/>
              </a:rPr>
              <a:t>знание содержания произведений русской, родной и мировой классической литературы, их историко-культурного и нравственно-ценностного влияния на формирование национальной и мировой»</a:t>
            </a:r>
            <a:endParaRPr lang="ru-RU" sz="1400" b="1" dirty="0">
              <a:latin typeface="Arial" pitchFamily="34" charset="0"/>
              <a:cs typeface="Arial" pitchFamily="34" charset="0"/>
            </a:endParaRPr>
          </a:p>
        </p:txBody>
      </p:sp>
      <p:sp>
        <p:nvSpPr>
          <p:cNvPr id="11270" name="TextBox 6"/>
          <p:cNvSpPr txBox="1">
            <a:spLocks noChangeArrowheads="1"/>
          </p:cNvSpPr>
          <p:nvPr/>
        </p:nvSpPr>
        <p:spPr bwMode="auto">
          <a:xfrm>
            <a:off x="1901825" y="3584575"/>
            <a:ext cx="5184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b="1"/>
              <a:t>Предметные результаты ФГОС СПОО:</a:t>
            </a:r>
            <a:endParaRPr lang="ru-RU"/>
          </a:p>
        </p:txBody>
      </p:sp>
      <p:sp>
        <p:nvSpPr>
          <p:cNvPr id="8" name="TextBox 7"/>
          <p:cNvSpPr txBox="1"/>
          <p:nvPr/>
        </p:nvSpPr>
        <p:spPr>
          <a:xfrm>
            <a:off x="454025" y="3954463"/>
            <a:ext cx="4249738" cy="7381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400" dirty="0">
                <a:latin typeface="Arial" pitchFamily="34" charset="0"/>
                <a:cs typeface="Arial" pitchFamily="34" charset="0"/>
              </a:rPr>
              <a:t>«</a:t>
            </a:r>
            <a:r>
              <a:rPr lang="ru-RU" sz="1400" dirty="0" err="1">
                <a:latin typeface="Arial" pitchFamily="34" charset="0"/>
                <a:cs typeface="Arial" pitchFamily="34" charset="0"/>
              </a:rPr>
              <a:t>Сформированность</a:t>
            </a:r>
            <a:r>
              <a:rPr lang="ru-RU" sz="1400" dirty="0">
                <a:latin typeface="Arial" pitchFamily="34" charset="0"/>
                <a:cs typeface="Arial" pitchFamily="34" charset="0"/>
              </a:rPr>
              <a:t> устойчивого интереса к чтению как средству познания других культур, уважительного отношения к ним»</a:t>
            </a:r>
          </a:p>
        </p:txBody>
      </p:sp>
      <p:sp>
        <p:nvSpPr>
          <p:cNvPr id="9" name="TextBox 8"/>
          <p:cNvSpPr txBox="1"/>
          <p:nvPr/>
        </p:nvSpPr>
        <p:spPr>
          <a:xfrm>
            <a:off x="5435600" y="3954463"/>
            <a:ext cx="3240088" cy="7381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400" dirty="0">
                <a:latin typeface="Arial" pitchFamily="34" charset="0"/>
                <a:cs typeface="Arial" pitchFamily="34" charset="0"/>
              </a:rPr>
              <a:t>Можно ли считать чтение в старшей школе только средством познания других культур?</a:t>
            </a:r>
          </a:p>
        </p:txBody>
      </p:sp>
      <p:sp>
        <p:nvSpPr>
          <p:cNvPr id="10" name="TextBox 9"/>
          <p:cNvSpPr txBox="1"/>
          <p:nvPr/>
        </p:nvSpPr>
        <p:spPr>
          <a:xfrm>
            <a:off x="5940425" y="4711700"/>
            <a:ext cx="2735263" cy="5238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400" dirty="0">
                <a:latin typeface="Arial" pitchFamily="34" charset="0"/>
                <a:cs typeface="Arial" pitchFamily="34" charset="0"/>
              </a:rPr>
              <a:t>Равно ли чтению знание содержания произведений?</a:t>
            </a:r>
          </a:p>
        </p:txBody>
      </p:sp>
      <p:sp>
        <p:nvSpPr>
          <p:cNvPr id="11" name="TextBox 10"/>
          <p:cNvSpPr txBox="1"/>
          <p:nvPr/>
        </p:nvSpPr>
        <p:spPr>
          <a:xfrm>
            <a:off x="454025" y="5661025"/>
            <a:ext cx="5918200" cy="7381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400" b="1" dirty="0">
                <a:latin typeface="Arial" pitchFamily="34" charset="0"/>
                <a:cs typeface="Arial" pitchFamily="34" charset="0"/>
              </a:rPr>
              <a:t>Углубленный уровень: </a:t>
            </a:r>
            <a:r>
              <a:rPr lang="ru-RU" sz="1400" dirty="0">
                <a:latin typeface="Arial" pitchFamily="34" charset="0"/>
                <a:cs typeface="Arial" pitchFamily="34" charset="0"/>
              </a:rPr>
              <a:t>«понимание и осмысленное использование понятийного аппарата современного литературоведения в процессе чтения и интерпретации художественных произведений»</a:t>
            </a:r>
          </a:p>
        </p:txBody>
      </p:sp>
      <p:sp>
        <p:nvSpPr>
          <p:cNvPr id="12" name="TextBox 11"/>
          <p:cNvSpPr txBox="1"/>
          <p:nvPr/>
        </p:nvSpPr>
        <p:spPr>
          <a:xfrm>
            <a:off x="6372225" y="5243513"/>
            <a:ext cx="2303463" cy="11699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400" dirty="0">
                <a:latin typeface="Arial" pitchFamily="34" charset="0"/>
                <a:cs typeface="Arial" pitchFamily="34" charset="0"/>
              </a:rPr>
              <a:t>Равно ли использование  литературоведческих понятий глубинному пониманию русской классики? </a:t>
            </a:r>
          </a:p>
        </p:txBody>
      </p:sp>
      <p:sp>
        <p:nvSpPr>
          <p:cNvPr id="11276" name="TextBox 12"/>
          <p:cNvSpPr txBox="1">
            <a:spLocks noChangeArrowheads="1"/>
          </p:cNvSpPr>
          <p:nvPr/>
        </p:nvSpPr>
        <p:spPr bwMode="auto">
          <a:xfrm>
            <a:off x="5722938" y="2894013"/>
            <a:ext cx="2943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solidFill>
                  <a:srgbClr val="FF0000"/>
                </a:solidFill>
              </a:rPr>
              <a:t>40% старшеклассников не читают вообще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788" y="4508500"/>
            <a:ext cx="8208962" cy="17541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dirty="0">
                <a:latin typeface="Arial" pitchFamily="34" charset="0"/>
                <a:cs typeface="Arial" pitchFamily="34" charset="0"/>
              </a:rPr>
              <a:t>«Мало научить ребенка “читать” в значении “декодировать текст”, необходимо, чтобы он </a:t>
            </a:r>
            <a:r>
              <a:rPr lang="ru-RU" i="1" dirty="0">
                <a:latin typeface="Arial" pitchFamily="34" charset="0"/>
                <a:cs typeface="Arial" pitchFamily="34" charset="0"/>
              </a:rPr>
              <a:t>хотел </a:t>
            </a:r>
            <a:r>
              <a:rPr lang="ru-RU" dirty="0">
                <a:latin typeface="Arial" pitchFamily="34" charset="0"/>
                <a:cs typeface="Arial" pitchFamily="34" charset="0"/>
              </a:rPr>
              <a:t>читать, чтобы стал читать </a:t>
            </a:r>
            <a:r>
              <a:rPr lang="ru-RU" i="1" dirty="0">
                <a:latin typeface="Arial" pitchFamily="34" charset="0"/>
                <a:cs typeface="Arial" pitchFamily="34" charset="0"/>
              </a:rPr>
              <a:t>много</a:t>
            </a:r>
            <a:r>
              <a:rPr lang="ru-RU" dirty="0">
                <a:latin typeface="Arial" pitchFamily="34" charset="0"/>
                <a:cs typeface="Arial" pitchFamily="34" charset="0"/>
              </a:rPr>
              <a:t>, чтобы постепенно читал </a:t>
            </a:r>
            <a:r>
              <a:rPr lang="ru-RU" i="1" dirty="0">
                <a:latin typeface="Arial" pitchFamily="34" charset="0"/>
                <a:cs typeface="Arial" pitchFamily="34" charset="0"/>
              </a:rPr>
              <a:t>все более сложные </a:t>
            </a:r>
            <a:r>
              <a:rPr lang="ru-RU" dirty="0">
                <a:latin typeface="Arial" pitchFamily="34" charset="0"/>
                <a:cs typeface="Arial" pitchFamily="34" charset="0"/>
              </a:rPr>
              <a:t>литературные формы и информационные тексты, чтобы росла его </a:t>
            </a:r>
            <a:r>
              <a:rPr lang="ru-RU" i="1" dirty="0">
                <a:latin typeface="Arial" pitchFamily="34" charset="0"/>
                <a:cs typeface="Arial" pitchFamily="34" charset="0"/>
              </a:rPr>
              <a:t>читательская культура</a:t>
            </a:r>
            <a:r>
              <a:rPr lang="ru-RU" dirty="0">
                <a:latin typeface="Arial" pitchFamily="34" charset="0"/>
                <a:cs typeface="Arial" pitchFamily="34" charset="0"/>
              </a:rPr>
              <a:t>, чтобы он </a:t>
            </a:r>
            <a:r>
              <a:rPr lang="ru-RU" i="1" dirty="0">
                <a:latin typeface="Arial" pitchFamily="34" charset="0"/>
                <a:cs typeface="Arial" pitchFamily="34" charset="0"/>
              </a:rPr>
              <a:t>становился человеком читающим</a:t>
            </a:r>
            <a:r>
              <a:rPr lang="ru-RU" dirty="0">
                <a:latin typeface="Arial" pitchFamily="34" charset="0"/>
                <a:cs typeface="Arial" pitchFamily="34" charset="0"/>
              </a:rPr>
              <a:t>, </a:t>
            </a:r>
            <a:r>
              <a:rPr lang="ru-RU" i="1" dirty="0">
                <a:latin typeface="Arial" pitchFamily="34" charset="0"/>
                <a:cs typeface="Arial" pitchFamily="34" charset="0"/>
              </a:rPr>
              <a:t>читающей личностью</a:t>
            </a:r>
            <a:r>
              <a:rPr lang="ru-RU" dirty="0">
                <a:latin typeface="Arial" pitchFamily="34" charset="0"/>
                <a:cs typeface="Arial" pitchFamily="34" charset="0"/>
              </a:rPr>
              <a:t>».</a:t>
            </a:r>
          </a:p>
          <a:p>
            <a:pPr algn="r">
              <a:defRPr/>
            </a:pPr>
            <a:r>
              <a:rPr lang="ru-RU" i="1" dirty="0">
                <a:latin typeface="Arial" pitchFamily="34" charset="0"/>
                <a:cs typeface="Arial" pitchFamily="34" charset="0"/>
              </a:rPr>
              <a:t>Н. Н. </a:t>
            </a:r>
            <a:r>
              <a:rPr lang="ru-RU" i="1" dirty="0" err="1">
                <a:latin typeface="Arial" pitchFamily="34" charset="0"/>
                <a:cs typeface="Arial" pitchFamily="34" charset="0"/>
              </a:rPr>
              <a:t>Сметанникова</a:t>
            </a:r>
            <a:endParaRPr lang="ru-RU" i="1" dirty="0">
              <a:latin typeface="Arial" pitchFamily="34" charset="0"/>
              <a:cs typeface="Arial" pitchFamily="34" charset="0"/>
            </a:endParaRPr>
          </a:p>
        </p:txBody>
      </p:sp>
      <p:sp>
        <p:nvSpPr>
          <p:cNvPr id="3" name="TextBox 2"/>
          <p:cNvSpPr txBox="1"/>
          <p:nvPr/>
        </p:nvSpPr>
        <p:spPr>
          <a:xfrm>
            <a:off x="1619250" y="796925"/>
            <a:ext cx="5888038" cy="40005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ru-RU" sz="2000" b="1" dirty="0" err="1">
                <a:latin typeface="Arial" pitchFamily="34" charset="0"/>
                <a:cs typeface="Arial" pitchFamily="34" charset="0"/>
              </a:rPr>
              <a:t>Стратегиальный</a:t>
            </a:r>
            <a:r>
              <a:rPr lang="ru-RU" sz="2000" b="1" dirty="0">
                <a:latin typeface="Arial" pitchFamily="34" charset="0"/>
                <a:cs typeface="Arial" pitchFamily="34" charset="0"/>
              </a:rPr>
              <a:t> подход к обучению чтению</a:t>
            </a:r>
          </a:p>
        </p:txBody>
      </p:sp>
      <p:sp>
        <p:nvSpPr>
          <p:cNvPr id="12292" name="TextBox 3"/>
          <p:cNvSpPr txBox="1">
            <a:spLocks noChangeArrowheads="1"/>
          </p:cNvSpPr>
          <p:nvPr/>
        </p:nvSpPr>
        <p:spPr bwMode="auto">
          <a:xfrm>
            <a:off x="1004888" y="1520825"/>
            <a:ext cx="7048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t>Стратегия чтения – это путь и программа действий читателя.</a:t>
            </a:r>
          </a:p>
        </p:txBody>
      </p:sp>
      <p:sp>
        <p:nvSpPr>
          <p:cNvPr id="5" name="TextBox 4"/>
          <p:cNvSpPr txBox="1"/>
          <p:nvPr/>
        </p:nvSpPr>
        <p:spPr>
          <a:xfrm>
            <a:off x="2700338" y="2032000"/>
            <a:ext cx="3300412"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defRPr/>
            </a:pPr>
            <a:r>
              <a:rPr lang="ru-RU" dirty="0">
                <a:latin typeface="Arial" pitchFamily="34" charset="0"/>
                <a:cs typeface="Arial" pitchFamily="34" charset="0"/>
              </a:rPr>
              <a:t>Обучение стратегиям чтения</a:t>
            </a:r>
          </a:p>
        </p:txBody>
      </p:sp>
      <p:sp>
        <p:nvSpPr>
          <p:cNvPr id="6" name="TextBox 5"/>
          <p:cNvSpPr txBox="1"/>
          <p:nvPr/>
        </p:nvSpPr>
        <p:spPr>
          <a:xfrm>
            <a:off x="449263" y="2609850"/>
            <a:ext cx="4914900" cy="157003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285750" indent="-285750">
              <a:buFont typeface="Arial" pitchFamily="34" charset="0"/>
              <a:buChar char="•"/>
              <a:defRPr/>
            </a:pPr>
            <a:r>
              <a:rPr lang="ru-RU" sz="1600" dirty="0">
                <a:latin typeface="Arial" pitchFamily="34" charset="0"/>
                <a:cs typeface="Arial" pitchFamily="34" charset="0"/>
              </a:rPr>
              <a:t>раскрывать иерархию информационных уровней (факты, мнения, суждения); </a:t>
            </a:r>
          </a:p>
          <a:p>
            <a:pPr marL="285750" indent="-285750">
              <a:buFont typeface="Arial" pitchFamily="34" charset="0"/>
              <a:buChar char="•"/>
              <a:defRPr/>
            </a:pPr>
            <a:r>
              <a:rPr lang="ru-RU" sz="1600" dirty="0">
                <a:latin typeface="Arial" pitchFamily="34" charset="0"/>
                <a:cs typeface="Arial" pitchFamily="34" charset="0"/>
              </a:rPr>
              <a:t>выявлять иерархию смыслов текста (основная мысль, тема, </a:t>
            </a:r>
            <a:r>
              <a:rPr lang="ru-RU" sz="1600" dirty="0" err="1">
                <a:latin typeface="Arial" pitchFamily="34" charset="0"/>
                <a:cs typeface="Arial" pitchFamily="34" charset="0"/>
              </a:rPr>
              <a:t>подтема</a:t>
            </a:r>
            <a:r>
              <a:rPr lang="ru-RU" sz="1600" dirty="0">
                <a:latin typeface="Arial" pitchFamily="34" charset="0"/>
                <a:cs typeface="Arial" pitchFamily="34" charset="0"/>
              </a:rPr>
              <a:t>, </a:t>
            </a:r>
            <a:r>
              <a:rPr lang="ru-RU" sz="1600" dirty="0" err="1">
                <a:latin typeface="Arial" pitchFamily="34" charset="0"/>
                <a:cs typeface="Arial" pitchFamily="34" charset="0"/>
              </a:rPr>
              <a:t>микротема</a:t>
            </a:r>
            <a:r>
              <a:rPr lang="ru-RU" sz="1600" dirty="0">
                <a:latin typeface="Arial" pitchFamily="34" charset="0"/>
                <a:cs typeface="Arial" pitchFamily="34" charset="0"/>
              </a:rPr>
              <a:t> и т. д.); </a:t>
            </a:r>
          </a:p>
          <a:p>
            <a:pPr marL="285750" indent="-285750">
              <a:buFont typeface="Arial" pitchFamily="34" charset="0"/>
              <a:buChar char="•"/>
              <a:defRPr/>
            </a:pPr>
            <a:r>
              <a:rPr lang="ru-RU" sz="1600" dirty="0">
                <a:latin typeface="Arial" pitchFamily="34" charset="0"/>
                <a:cs typeface="Arial" pitchFamily="34" charset="0"/>
              </a:rPr>
              <a:t>осуществлять собственно процесс понимания текста (рефлексивная информация).</a:t>
            </a:r>
            <a:endParaRPr lang="ru-RU" dirty="0">
              <a:latin typeface="Arial" pitchFamily="34" charset="0"/>
              <a:cs typeface="Arial" pitchFamily="34" charset="0"/>
            </a:endParaRPr>
          </a:p>
        </p:txBody>
      </p:sp>
      <p:pic>
        <p:nvPicPr>
          <p:cNvPr id="12295" name="Picture 3" descr="http://img0.liveinternet.ru/images/attach/c/2/73/400/73400064_3803052_x_dc168e73.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8813" y="2609850"/>
            <a:ext cx="29432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9275" y="1700213"/>
            <a:ext cx="8064500" cy="5857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ru-RU" sz="1600" dirty="0">
                <a:solidFill>
                  <a:srgbClr val="C00000"/>
                </a:solidFill>
                <a:latin typeface="Arial" pitchFamily="34" charset="0"/>
                <a:cs typeface="Arial" pitchFamily="34" charset="0"/>
              </a:rPr>
              <a:t>Почему перечень «100 книг» не может быть действенным инструментом в решении проблем чтения и школьного литературного образования в России?</a:t>
            </a:r>
          </a:p>
        </p:txBody>
      </p:sp>
      <p:sp>
        <p:nvSpPr>
          <p:cNvPr id="5" name="TextBox 4"/>
          <p:cNvSpPr txBox="1"/>
          <p:nvPr/>
        </p:nvSpPr>
        <p:spPr>
          <a:xfrm>
            <a:off x="3132138" y="2481263"/>
            <a:ext cx="5486400" cy="21082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171450" indent="-171450">
              <a:spcBef>
                <a:spcPts val="600"/>
              </a:spcBef>
              <a:buFont typeface="Arial" pitchFamily="34" charset="0"/>
              <a:buChar char="•"/>
              <a:defRPr/>
            </a:pPr>
            <a:r>
              <a:rPr lang="ru-RU" sz="1400" b="1" dirty="0">
                <a:latin typeface="Arial" pitchFamily="34" charset="0"/>
                <a:cs typeface="Arial" pitchFamily="34" charset="0"/>
              </a:rPr>
              <a:t>В перечне мало произведений русской литературы </a:t>
            </a:r>
            <a:r>
              <a:rPr lang="en-US" sz="1400" b="1" dirty="0">
                <a:latin typeface="Arial" pitchFamily="34" charset="0"/>
                <a:cs typeface="Arial" pitchFamily="34" charset="0"/>
              </a:rPr>
              <a:t>XIX</a:t>
            </a:r>
            <a:r>
              <a:rPr lang="ru-RU" sz="1400" b="1" dirty="0">
                <a:latin typeface="Arial" pitchFamily="34" charset="0"/>
                <a:cs typeface="Arial" pitchFamily="34" charset="0"/>
              </a:rPr>
              <a:t> века, но есть 10 произведений фольклора народов России (</a:t>
            </a:r>
            <a:r>
              <a:rPr lang="ru-RU" sz="1400" b="1" dirty="0" err="1">
                <a:latin typeface="Arial" pitchFamily="34" charset="0"/>
                <a:cs typeface="Arial" pitchFamily="34" charset="0"/>
              </a:rPr>
              <a:t>Нартский</a:t>
            </a:r>
            <a:r>
              <a:rPr lang="ru-RU" sz="1400" b="1" dirty="0">
                <a:latin typeface="Arial" pitchFamily="34" charset="0"/>
                <a:cs typeface="Arial" pitchFamily="34" charset="0"/>
              </a:rPr>
              <a:t> эпос, </a:t>
            </a:r>
            <a:r>
              <a:rPr lang="ru-RU" sz="1400" b="1" dirty="0" err="1">
                <a:latin typeface="Arial" pitchFamily="34" charset="0"/>
                <a:cs typeface="Arial" pitchFamily="34" charset="0"/>
              </a:rPr>
              <a:t>Алпамыш</a:t>
            </a:r>
            <a:r>
              <a:rPr lang="ru-RU" sz="1400" b="1" dirty="0">
                <a:latin typeface="Arial" pitchFamily="34" charset="0"/>
                <a:cs typeface="Arial" pitchFamily="34" charset="0"/>
              </a:rPr>
              <a:t>, </a:t>
            </a:r>
            <a:r>
              <a:rPr lang="ru-RU" sz="1400" b="1" dirty="0" err="1">
                <a:latin typeface="Arial" pitchFamily="34" charset="0"/>
                <a:cs typeface="Arial" pitchFamily="34" charset="0"/>
              </a:rPr>
              <a:t>Гэсэр</a:t>
            </a:r>
            <a:r>
              <a:rPr lang="ru-RU" sz="1400" b="1" dirty="0">
                <a:latin typeface="Arial" pitchFamily="34" charset="0"/>
                <a:cs typeface="Arial" pitchFamily="34" charset="0"/>
              </a:rPr>
              <a:t>, Давид Сасунский, </a:t>
            </a:r>
            <a:r>
              <a:rPr lang="ru-RU" sz="1400" b="1" dirty="0" err="1">
                <a:latin typeface="Arial" pitchFamily="34" charset="0"/>
                <a:cs typeface="Arial" pitchFamily="34" charset="0"/>
              </a:rPr>
              <a:t>Джангар</a:t>
            </a:r>
            <a:r>
              <a:rPr lang="ru-RU" sz="1400" b="1" dirty="0">
                <a:latin typeface="Arial" pitchFamily="34" charset="0"/>
                <a:cs typeface="Arial" pitchFamily="34" charset="0"/>
              </a:rPr>
              <a:t>, Калевала, </a:t>
            </a:r>
            <a:r>
              <a:rPr lang="ru-RU" sz="1400" b="1" dirty="0" err="1">
                <a:latin typeface="Arial" pitchFamily="34" charset="0"/>
                <a:cs typeface="Arial" pitchFamily="34" charset="0"/>
              </a:rPr>
              <a:t>Кёр-оглу</a:t>
            </a:r>
            <a:r>
              <a:rPr lang="ru-RU" sz="1400" b="1" dirty="0">
                <a:latin typeface="Arial" pitchFamily="34" charset="0"/>
                <a:cs typeface="Arial" pitchFamily="34" charset="0"/>
              </a:rPr>
              <a:t>, </a:t>
            </a:r>
            <a:r>
              <a:rPr lang="ru-RU" sz="1400" b="1" dirty="0" err="1">
                <a:latin typeface="Arial" pitchFamily="34" charset="0"/>
                <a:cs typeface="Arial" pitchFamily="34" charset="0"/>
              </a:rPr>
              <a:t>Манас</a:t>
            </a:r>
            <a:r>
              <a:rPr lang="ru-RU" sz="1400" b="1" dirty="0">
                <a:latin typeface="Arial" pitchFamily="34" charset="0"/>
                <a:cs typeface="Arial" pitchFamily="34" charset="0"/>
              </a:rPr>
              <a:t>, </a:t>
            </a:r>
            <a:r>
              <a:rPr lang="ru-RU" sz="1400" b="1" dirty="0" err="1">
                <a:latin typeface="Arial" pitchFamily="34" charset="0"/>
                <a:cs typeface="Arial" pitchFamily="34" charset="0"/>
              </a:rPr>
              <a:t>Олонхо</a:t>
            </a:r>
            <a:r>
              <a:rPr lang="ru-RU" sz="1400" b="1" dirty="0">
                <a:latin typeface="Arial" pitchFamily="34" charset="0"/>
                <a:cs typeface="Arial" pitchFamily="34" charset="0"/>
              </a:rPr>
              <a:t>, Урал-батыр), обладающих этнической спецификой. </a:t>
            </a:r>
          </a:p>
          <a:p>
            <a:pPr marL="171450" indent="-171450">
              <a:spcBef>
                <a:spcPts val="600"/>
              </a:spcBef>
              <a:buFont typeface="Arial" pitchFamily="34" charset="0"/>
              <a:buChar char="•"/>
              <a:defRPr/>
            </a:pPr>
            <a:r>
              <a:rPr lang="ru-RU" sz="1400" b="1" dirty="0">
                <a:latin typeface="Arial" pitchFamily="34" charset="0"/>
                <a:cs typeface="Arial" pitchFamily="34" charset="0"/>
              </a:rPr>
              <a:t>Перечень составлен по алфавиту, и в одном смысловом ряду стоят «Крокодил Гена и его друзья» Э. Успенского и «От Руси к России» Л. Гумилёва и «Люди, годы, жизнь» И. Эренбурга.</a:t>
            </a:r>
          </a:p>
        </p:txBody>
      </p:sp>
      <p:pic>
        <p:nvPicPr>
          <p:cNvPr id="13316" name="Picture 12" descr="Картинка 243 из 118536">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450" y="2481263"/>
            <a:ext cx="247173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3400" y="4589463"/>
            <a:ext cx="8085138" cy="18938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171450" indent="-171450">
              <a:spcBef>
                <a:spcPts val="600"/>
              </a:spcBef>
              <a:buFont typeface="Arial" pitchFamily="34" charset="0"/>
              <a:buChar char="•"/>
              <a:defRPr/>
            </a:pPr>
            <a:r>
              <a:rPr lang="ru-RU" sz="1400" b="1" dirty="0">
                <a:latin typeface="Arial" pitchFamily="34" charset="0"/>
                <a:cs typeface="Arial" pitchFamily="34" charset="0"/>
              </a:rPr>
              <a:t>В перечне нет популярных книг о природе, зарубежной литературы для детей, но в нем есть произведения, которые </a:t>
            </a:r>
            <a:r>
              <a:rPr lang="ru-RU" sz="1400" b="1" dirty="0">
                <a:solidFill>
                  <a:srgbClr val="C00000"/>
                </a:solidFill>
                <a:latin typeface="Arial" pitchFamily="34" charset="0"/>
                <a:cs typeface="Arial" pitchFamily="34" charset="0"/>
              </a:rPr>
              <a:t>никогда не были русской классикой </a:t>
            </a:r>
            <a:r>
              <a:rPr lang="ru-RU" sz="1400" b="1" dirty="0">
                <a:latin typeface="Arial" pitchFamily="34" charset="0"/>
                <a:cs typeface="Arial" pitchFamily="34" charset="0"/>
              </a:rPr>
              <a:t>(А. Боханов «Император Александр III», А. </a:t>
            </a:r>
            <a:r>
              <a:rPr lang="ru-RU" sz="1400" b="1" dirty="0" err="1">
                <a:latin typeface="Arial" pitchFamily="34" charset="0"/>
                <a:cs typeface="Arial" pitchFamily="34" charset="0"/>
              </a:rPr>
              <a:t>Горянин</a:t>
            </a:r>
            <a:r>
              <a:rPr lang="ru-RU" sz="1400" b="1" dirty="0">
                <a:latin typeface="Arial" pitchFamily="34" charset="0"/>
                <a:cs typeface="Arial" pitchFamily="34" charset="0"/>
              </a:rPr>
              <a:t> «Россия. История успеха (в 2 книгах)», </a:t>
            </a:r>
            <a:r>
              <a:rPr lang="ru-RU" sz="1400" b="1" dirty="0" err="1">
                <a:latin typeface="Arial" pitchFamily="34" charset="0"/>
                <a:cs typeface="Arial" pitchFamily="34" charset="0"/>
              </a:rPr>
              <a:t>А.Деникин</a:t>
            </a:r>
            <a:r>
              <a:rPr lang="ru-RU" sz="1400" b="1" dirty="0">
                <a:latin typeface="Arial" pitchFamily="34" charset="0"/>
                <a:cs typeface="Arial" pitchFamily="34" charset="0"/>
              </a:rPr>
              <a:t>  «Очерки русской смуты» и др.)</a:t>
            </a:r>
          </a:p>
          <a:p>
            <a:pPr marL="171450" indent="-171450">
              <a:spcBef>
                <a:spcPts val="600"/>
              </a:spcBef>
              <a:buFont typeface="Arial" pitchFamily="34" charset="0"/>
              <a:buChar char="•"/>
              <a:defRPr/>
            </a:pPr>
            <a:r>
              <a:rPr lang="ru-RU" sz="1400" b="1" dirty="0">
                <a:latin typeface="Arial" pitchFamily="34" charset="0"/>
                <a:cs typeface="Arial" pitchFamily="34" charset="0"/>
              </a:rPr>
              <a:t>В перечень включены произведения, входящие в большинство программ по литературе («Темные аллеи» И. Бунина, «Алые паруса» А. Грина, «Гранатовый браслет» А. Куприна, «Очарованный странник» Н. Лескова, стихотворения Н. Рубцова, рассказы В. Шукшина), но почти не представлена современная литература.</a:t>
            </a:r>
          </a:p>
        </p:txBody>
      </p:sp>
      <p:sp>
        <p:nvSpPr>
          <p:cNvPr id="2" name="TextBox 1"/>
          <p:cNvSpPr txBox="1"/>
          <p:nvPr/>
        </p:nvSpPr>
        <p:spPr>
          <a:xfrm>
            <a:off x="395288" y="549275"/>
            <a:ext cx="8353425" cy="9540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2000" b="1" dirty="0">
                <a:latin typeface="Arial" pitchFamily="34" charset="0"/>
                <a:cs typeface="Arial" pitchFamily="34" charset="0"/>
              </a:rPr>
              <a:t>«О перечне “100 книг” по истории, культуре и литературе народов Российской Федерации» </a:t>
            </a:r>
            <a:r>
              <a:rPr lang="ru-RU" sz="2000" dirty="0">
                <a:latin typeface="Arial" pitchFamily="34" charset="0"/>
                <a:cs typeface="Arial" pitchFamily="34" charset="0"/>
              </a:rPr>
              <a:t>(пр. № НТ-41/08 от 16.01.2013)</a:t>
            </a:r>
          </a:p>
          <a:p>
            <a:pPr algn="ctr">
              <a:defRPr/>
            </a:pPr>
            <a:r>
              <a:rPr lang="ru-RU" sz="1600" b="1" u="sng" dirty="0">
                <a:latin typeface="Arial" pitchFamily="34" charset="0"/>
                <a:cs typeface="Arial" pitchFamily="34" charset="0"/>
                <a:hlinkClick r:id="rId4"/>
              </a:rPr>
              <a:t>http://knig100.spbu.ru/news/9/</a:t>
            </a:r>
            <a:r>
              <a:rPr lang="ru-RU" sz="1600" b="1" dirty="0">
                <a:latin typeface="Arial" pitchFamily="34" charset="0"/>
                <a:cs typeface="Arial" pitchFamily="34" charset="0"/>
              </a:rPr>
              <a:t> </a:t>
            </a:r>
            <a:endParaRPr lang="ru-RU"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http://novostey.com/i4/2010/04/04/b06f0b2e7f0f32aea5ac7310691b98e1.nb06f0b2e7f0f32aea5ac7310691b98e1.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t="-2"/>
          <a:stretch>
            <a:fillRect/>
          </a:stretch>
        </p:blipFill>
        <p:spPr bwMode="auto">
          <a:xfrm>
            <a:off x="5800725" y="5114925"/>
            <a:ext cx="16541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Скругленная прямоугольная выноска 10"/>
          <p:cNvSpPr/>
          <p:nvPr/>
        </p:nvSpPr>
        <p:spPr>
          <a:xfrm>
            <a:off x="6156325" y="1141413"/>
            <a:ext cx="2238375" cy="3584575"/>
          </a:xfrm>
          <a:prstGeom prst="wedgeRoundRectCallout">
            <a:avLst>
              <a:gd name="adj1" fmla="val -33542"/>
              <a:gd name="adj2" fmla="val 633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4" name="TextBox 3"/>
          <p:cNvSpPr txBox="1"/>
          <p:nvPr/>
        </p:nvSpPr>
        <p:spPr>
          <a:xfrm>
            <a:off x="3059113" y="620713"/>
            <a:ext cx="3457575" cy="4000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2000" b="1" dirty="0">
                <a:latin typeface="Arial" pitchFamily="34" charset="0"/>
                <a:cs typeface="Arial" pitchFamily="34" charset="0"/>
              </a:rPr>
              <a:t>Выводы:</a:t>
            </a:r>
          </a:p>
        </p:txBody>
      </p:sp>
      <p:sp>
        <p:nvSpPr>
          <p:cNvPr id="6" name="TextBox 5"/>
          <p:cNvSpPr txBox="1"/>
          <p:nvPr/>
        </p:nvSpPr>
        <p:spPr>
          <a:xfrm>
            <a:off x="684213" y="1141413"/>
            <a:ext cx="5148262" cy="132397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285750" indent="-285750">
              <a:buFont typeface="Arial" pitchFamily="34" charset="0"/>
              <a:buChar char="•"/>
              <a:defRPr/>
            </a:pPr>
            <a:r>
              <a:rPr lang="ru-RU" sz="1600" dirty="0">
                <a:latin typeface="Arial" pitchFamily="34" charset="0"/>
                <a:cs typeface="Arial" pitchFamily="34" charset="0"/>
              </a:rPr>
              <a:t>В государственных документах по образованию проблемам чтения не уделено должного внимания, чтение в них не показано важным средством воспитания личности и ее читательских качеств.</a:t>
            </a:r>
            <a:endParaRPr lang="ru-RU" sz="1600" dirty="0"/>
          </a:p>
        </p:txBody>
      </p:sp>
      <p:sp>
        <p:nvSpPr>
          <p:cNvPr id="7" name="TextBox 6"/>
          <p:cNvSpPr txBox="1"/>
          <p:nvPr/>
        </p:nvSpPr>
        <p:spPr>
          <a:xfrm>
            <a:off x="684213" y="2813050"/>
            <a:ext cx="5116512" cy="15700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buFont typeface="Arial" pitchFamily="34" charset="0"/>
              <a:buChar char="•"/>
              <a:defRPr/>
            </a:pPr>
            <a:r>
              <a:rPr lang="ru-RU" sz="1600" dirty="0">
                <a:latin typeface="Arial" pitchFamily="34" charset="0"/>
                <a:cs typeface="Arial" pitchFamily="34" charset="0"/>
              </a:rPr>
              <a:t>Ни один из указанных во ФГОС всех уровней личностных, </a:t>
            </a:r>
            <a:r>
              <a:rPr lang="ru-RU" sz="1600" dirty="0" err="1">
                <a:latin typeface="Arial" pitchFamily="34" charset="0"/>
                <a:cs typeface="Arial" pitchFamily="34" charset="0"/>
              </a:rPr>
              <a:t>метапредметных</a:t>
            </a:r>
            <a:r>
              <a:rPr lang="ru-RU" sz="1600" dirty="0">
                <a:latin typeface="Arial" pitchFamily="34" charset="0"/>
                <a:cs typeface="Arial" pitchFamily="34" charset="0"/>
              </a:rPr>
              <a:t> и предметных результатов </a:t>
            </a:r>
            <a:r>
              <a:rPr lang="ru-RU" sz="1600" i="1" dirty="0">
                <a:latin typeface="Arial" pitchFamily="34" charset="0"/>
                <a:cs typeface="Arial" pitchFamily="34" charset="0"/>
              </a:rPr>
              <a:t> </a:t>
            </a:r>
            <a:r>
              <a:rPr lang="ru-RU" sz="1600" dirty="0">
                <a:latin typeface="Arial" pitchFamily="34" charset="0"/>
                <a:cs typeface="Arial" pitchFamily="34" charset="0"/>
              </a:rPr>
              <a:t>не будет достигнут при замене чтения классики «суррогатами»: пересказами краткого содержания, киноверсиями, комиксами, глянцевыми и развлекательными журналами.</a:t>
            </a:r>
          </a:p>
        </p:txBody>
      </p:sp>
      <p:sp>
        <p:nvSpPr>
          <p:cNvPr id="8" name="Прямоугольник 7"/>
          <p:cNvSpPr/>
          <p:nvPr/>
        </p:nvSpPr>
        <p:spPr>
          <a:xfrm>
            <a:off x="684213" y="4652963"/>
            <a:ext cx="5116512" cy="132397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285750" indent="-285750">
              <a:buFont typeface="Arial" pitchFamily="34" charset="0"/>
              <a:buChar char="•"/>
              <a:defRPr/>
            </a:pPr>
            <a:r>
              <a:rPr lang="ru-RU" sz="1600" dirty="0">
                <a:latin typeface="Arial" pitchFamily="34" charset="0"/>
                <a:cs typeface="Arial" pitchFamily="34" charset="0"/>
              </a:rPr>
              <a:t>При создании перечня книг для самостоятельного чтения школьников необходим учет опыта создания в России «заветных списков» для чтения и «золотой книжной полки».</a:t>
            </a:r>
            <a:endParaRPr lang="ru-RU" dirty="0"/>
          </a:p>
        </p:txBody>
      </p:sp>
      <p:pic>
        <p:nvPicPr>
          <p:cNvPr id="14344" name="Picture 5" descr="http://vfocuse.eu/images/photo/148/babuin/51363872.jpg">
            <a:hlinkClick r:id="rId2"/>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32538" y="1450975"/>
            <a:ext cx="1884362"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68363" y="836613"/>
            <a:ext cx="7456487" cy="4000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2000" b="1" dirty="0">
                <a:latin typeface="Arial" pitchFamily="34" charset="0"/>
                <a:cs typeface="Arial" pitchFamily="34" charset="0"/>
              </a:rPr>
              <a:t>Пути решения проблем детского и подросткового чтения </a:t>
            </a:r>
          </a:p>
        </p:txBody>
      </p:sp>
      <p:sp>
        <p:nvSpPr>
          <p:cNvPr id="7" name="TextBox 6"/>
          <p:cNvSpPr txBox="1"/>
          <p:nvPr/>
        </p:nvSpPr>
        <p:spPr>
          <a:xfrm>
            <a:off x="868363" y="1412875"/>
            <a:ext cx="7456487" cy="8302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buFont typeface="Wingdings" pitchFamily="2" charset="2"/>
              <a:buChar char="Ø"/>
              <a:defRPr/>
            </a:pPr>
            <a:r>
              <a:rPr lang="ru-RU" sz="1600" dirty="0">
                <a:latin typeface="Arial" pitchFamily="34" charset="0"/>
                <a:cs typeface="Arial" pitchFamily="34" charset="0"/>
              </a:rPr>
              <a:t>Осознание падения интереса к чтению как национальной проблемы, создание непререкаемого общественного мнения о важности чтения, повышение интереса к книге, образованию, культуре.</a:t>
            </a:r>
          </a:p>
        </p:txBody>
      </p:sp>
      <p:sp>
        <p:nvSpPr>
          <p:cNvPr id="8" name="TextBox 7"/>
          <p:cNvSpPr txBox="1"/>
          <p:nvPr/>
        </p:nvSpPr>
        <p:spPr>
          <a:xfrm>
            <a:off x="868363" y="3238500"/>
            <a:ext cx="7456487" cy="5857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285750" indent="-285750">
              <a:buFont typeface="Wingdings" pitchFamily="2" charset="2"/>
              <a:buChar char="Ø"/>
              <a:defRPr/>
            </a:pPr>
            <a:r>
              <a:rPr lang="ru-RU" sz="1600" dirty="0">
                <a:latin typeface="Arial" pitchFamily="34" charset="0"/>
                <a:cs typeface="Arial" pitchFamily="34" charset="0"/>
              </a:rPr>
              <a:t>Государственная поддержка в решении проблем детского и подросткового чтения.</a:t>
            </a:r>
            <a:endParaRPr lang="ru-RU" dirty="0"/>
          </a:p>
        </p:txBody>
      </p:sp>
      <p:sp>
        <p:nvSpPr>
          <p:cNvPr id="9" name="TextBox 8"/>
          <p:cNvSpPr txBox="1"/>
          <p:nvPr/>
        </p:nvSpPr>
        <p:spPr>
          <a:xfrm>
            <a:off x="868363" y="2492375"/>
            <a:ext cx="7467600" cy="58578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285750" indent="-285750">
              <a:buFont typeface="Wingdings" pitchFamily="2" charset="2"/>
              <a:buChar char="Ø"/>
              <a:defRPr/>
            </a:pPr>
            <a:r>
              <a:rPr lang="ru-RU" sz="1600" dirty="0">
                <a:latin typeface="Arial" pitchFamily="34" charset="0"/>
                <a:cs typeface="Arial" pitchFamily="34" charset="0"/>
              </a:rPr>
              <a:t>Развитие у населения читательской культуры как часть национальной полити­ки в области чтения, образования и культуры.</a:t>
            </a:r>
          </a:p>
        </p:txBody>
      </p:sp>
      <p:pic>
        <p:nvPicPr>
          <p:cNvPr id="15366" name="Picture 3" descr="http://www.databy.com/uploads/posts/2011-09/1317023503_elektronnye-knigi.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3300" y="4005263"/>
            <a:ext cx="22415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ru-RU" b="1" smtClean="0"/>
              <a:t>Из опыта работы</a:t>
            </a:r>
            <a:endParaRPr lang="ru-RU" smtClean="0"/>
          </a:p>
        </p:txBody>
      </p:sp>
      <p:sp>
        <p:nvSpPr>
          <p:cNvPr id="16387" name="Объект 2"/>
          <p:cNvSpPr>
            <a:spLocks noGrp="1"/>
          </p:cNvSpPr>
          <p:nvPr>
            <p:ph idx="1"/>
          </p:nvPr>
        </p:nvSpPr>
        <p:spPr/>
        <p:txBody>
          <a:bodyPr/>
          <a:lstStyle/>
          <a:p>
            <a:pPr marL="0" indent="0" algn="ctr">
              <a:buFont typeface="Arial" charset="0"/>
              <a:buNone/>
            </a:pPr>
            <a:r>
              <a:rPr lang="ru-RU" sz="5400" b="1" smtClean="0"/>
              <a:t>Читательский портфель</a:t>
            </a:r>
          </a:p>
          <a:p>
            <a:pPr marL="0" indent="0" algn="ctr">
              <a:buFont typeface="Arial" charset="0"/>
              <a:buNone/>
            </a:pPr>
            <a:r>
              <a:rPr lang="ru-RU" sz="5400" b="1" smtClean="0"/>
              <a:t>(5-6 классы)</a:t>
            </a:r>
          </a:p>
          <a:p>
            <a:pPr marL="0" indent="0" algn="ctr">
              <a:buFont typeface="Arial" charset="0"/>
              <a:buNone/>
            </a:pPr>
            <a:r>
              <a:rPr lang="ru-RU" sz="5400" b="1" smtClean="0"/>
              <a:t>Буктрейлер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611188" y="188913"/>
            <a:ext cx="8229600" cy="633412"/>
          </a:xfrm>
        </p:spPr>
        <p:txBody>
          <a:bodyPr/>
          <a:lstStyle/>
          <a:p>
            <a:r>
              <a:rPr lang="ru-RU" b="1" smtClean="0"/>
              <a:t>Из опыта работы</a:t>
            </a:r>
          </a:p>
        </p:txBody>
      </p:sp>
      <p:sp>
        <p:nvSpPr>
          <p:cNvPr id="17411" name="Объект 2"/>
          <p:cNvSpPr>
            <a:spLocks noGrp="1"/>
          </p:cNvSpPr>
          <p:nvPr>
            <p:ph idx="1"/>
          </p:nvPr>
        </p:nvSpPr>
        <p:spPr>
          <a:xfrm>
            <a:off x="384175" y="558800"/>
            <a:ext cx="8229600" cy="4525963"/>
          </a:xfrm>
        </p:spPr>
        <p:txBody>
          <a:bodyPr/>
          <a:lstStyle/>
          <a:p>
            <a:pPr marL="0" indent="0" algn="r">
              <a:buFont typeface="Arial" charset="0"/>
              <a:buNone/>
            </a:pPr>
            <a:r>
              <a:rPr lang="ru-RU" sz="5400" b="1" smtClean="0"/>
              <a:t>Фестиваль </a:t>
            </a:r>
          </a:p>
          <a:p>
            <a:pPr marL="0" indent="0" algn="r">
              <a:buFont typeface="Arial" charset="0"/>
              <a:buNone/>
            </a:pPr>
            <a:r>
              <a:rPr lang="ru-RU" sz="5400" b="1" smtClean="0"/>
              <a:t>литературного </a:t>
            </a:r>
          </a:p>
          <a:p>
            <a:pPr marL="0" indent="0" algn="r">
              <a:buFont typeface="Arial" charset="0"/>
              <a:buNone/>
            </a:pPr>
            <a:r>
              <a:rPr lang="ru-RU" sz="5400" b="1" smtClean="0"/>
              <a:t>творчества</a:t>
            </a:r>
          </a:p>
        </p:txBody>
      </p:sp>
      <p:pic>
        <p:nvPicPr>
          <p:cNvPr id="17412" name="Picture 4" descr="I:\катя\IMG_442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50" y="3429000"/>
            <a:ext cx="4391025"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I:\катя\IMG_449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0588" y="3429000"/>
            <a:ext cx="4427537"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I:\катя\IMG_826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0825" y="836613"/>
            <a:ext cx="36734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endParaRPr lang="ru-RU" smtClean="0"/>
          </a:p>
        </p:txBody>
      </p:sp>
      <p:sp>
        <p:nvSpPr>
          <p:cNvPr id="18435" name="Объект 2"/>
          <p:cNvSpPr>
            <a:spLocks noGrp="1"/>
          </p:cNvSpPr>
          <p:nvPr>
            <p:ph idx="1"/>
          </p:nvPr>
        </p:nvSpPr>
        <p:spPr>
          <a:xfrm>
            <a:off x="457200" y="1600200"/>
            <a:ext cx="8686800" cy="4565650"/>
          </a:xfrm>
        </p:spPr>
        <p:txBody>
          <a:bodyPr/>
          <a:lstStyle/>
          <a:p>
            <a:endParaRPr lang="ru-RU" smtClean="0"/>
          </a:p>
        </p:txBody>
      </p:sp>
      <p:pic>
        <p:nvPicPr>
          <p:cNvPr id="18436" name="Picture 3" descr="I:\катя\IMG_827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4588" y="3854450"/>
            <a:ext cx="419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I:\катя\IMG_829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388" y="620713"/>
            <a:ext cx="4537075"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descr="I:\катя\IMG_8316.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2700" y="620713"/>
            <a:ext cx="40528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I:\катя\IMG_832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950" y="3941763"/>
            <a:ext cx="421163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p:txBody>
          <a:bodyPr/>
          <a:lstStyle/>
          <a:p>
            <a:r>
              <a:rPr lang="ru-RU" b="1" smtClean="0"/>
              <a:t>Из опыта работы</a:t>
            </a:r>
            <a:endParaRPr lang="ru-RU" smtClean="0"/>
          </a:p>
        </p:txBody>
      </p:sp>
      <p:sp>
        <p:nvSpPr>
          <p:cNvPr id="19459" name="Объект 2"/>
          <p:cNvSpPr>
            <a:spLocks noGrp="1"/>
          </p:cNvSpPr>
          <p:nvPr>
            <p:ph idx="1"/>
          </p:nvPr>
        </p:nvSpPr>
        <p:spPr/>
        <p:txBody>
          <a:bodyPr/>
          <a:lstStyle/>
          <a:p>
            <a:pPr marL="0" indent="0" algn="ctr">
              <a:buFont typeface="Arial" charset="0"/>
              <a:buNone/>
            </a:pPr>
            <a:r>
              <a:rPr lang="ru-RU" sz="5400" b="1" smtClean="0"/>
              <a:t>Проект </a:t>
            </a:r>
          </a:p>
          <a:p>
            <a:pPr marL="0" indent="0" algn="ctr">
              <a:buFont typeface="Arial" charset="0"/>
              <a:buNone/>
            </a:pPr>
            <a:r>
              <a:rPr lang="ru-RU" sz="5400" b="1" smtClean="0"/>
              <a:t>«Уроки кино»</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r>
              <a:rPr lang="ru-RU" b="1" smtClean="0"/>
              <a:t>Из опыта работы</a:t>
            </a:r>
            <a:endParaRPr lang="ru-RU" smtClean="0"/>
          </a:p>
        </p:txBody>
      </p:sp>
      <p:sp>
        <p:nvSpPr>
          <p:cNvPr id="20483" name="Объект 2"/>
          <p:cNvSpPr>
            <a:spLocks noGrp="1"/>
          </p:cNvSpPr>
          <p:nvPr>
            <p:ph idx="1"/>
          </p:nvPr>
        </p:nvSpPr>
        <p:spPr/>
        <p:txBody>
          <a:bodyPr/>
          <a:lstStyle/>
          <a:p>
            <a:pPr marL="0" indent="0" algn="ctr">
              <a:buFont typeface="Arial" charset="0"/>
              <a:buNone/>
            </a:pPr>
            <a:r>
              <a:rPr lang="ru-RU" sz="5400" b="1" smtClean="0"/>
              <a:t>Проект «Театр + школа»</a:t>
            </a:r>
          </a:p>
        </p:txBody>
      </p:sp>
      <p:pic>
        <p:nvPicPr>
          <p:cNvPr id="20484" name="Picture 4" descr="I:\катя\IMG_1957.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38" y="3697288"/>
            <a:ext cx="4716462"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I:\катя\IMG_19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7900" y="2420938"/>
            <a:ext cx="421163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0113" y="2725738"/>
            <a:ext cx="7439025" cy="290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171450" indent="-171450">
              <a:spcBef>
                <a:spcPts val="600"/>
              </a:spcBef>
              <a:buFont typeface="Arial" pitchFamily="34" charset="0"/>
              <a:buChar char="•"/>
              <a:defRPr/>
            </a:pPr>
            <a:r>
              <a:rPr lang="ru-RU" sz="1400" b="1" dirty="0">
                <a:latin typeface="Arial" pitchFamily="34" charset="0"/>
                <a:cs typeface="Arial" pitchFamily="34" charset="0"/>
              </a:rPr>
              <a:t>российские дети, особенно младших возрастов, читают даже чаще и больше своих зарубежных сверстников, более позитивно оценивают чтение как занятие;</a:t>
            </a:r>
          </a:p>
          <a:p>
            <a:pPr marL="171450" indent="-171450">
              <a:spcBef>
                <a:spcPts val="600"/>
              </a:spcBef>
              <a:buFont typeface="Arial" pitchFamily="34" charset="0"/>
              <a:buChar char="•"/>
              <a:defRPr/>
            </a:pPr>
            <a:r>
              <a:rPr lang="ru-RU" sz="1400" b="1" dirty="0">
                <a:latin typeface="Arial" pitchFamily="34" charset="0"/>
                <a:cs typeface="Arial" pitchFamily="34" charset="0"/>
              </a:rPr>
              <a:t>эта позитивная установка не гарантирует качества чтения (нестандартность решений, самостоятельная рефлексия – вот что не дается российским детям); </a:t>
            </a:r>
          </a:p>
          <a:p>
            <a:pPr marL="171450" indent="-171450">
              <a:spcBef>
                <a:spcPts val="600"/>
              </a:spcBef>
              <a:buFont typeface="Arial" pitchFamily="34" charset="0"/>
              <a:buChar char="•"/>
              <a:defRPr/>
            </a:pPr>
            <a:r>
              <a:rPr lang="ru-RU" sz="1400" b="1" dirty="0">
                <a:latin typeface="Arial" pitchFamily="34" charset="0"/>
                <a:cs typeface="Arial" pitchFamily="34" charset="0"/>
              </a:rPr>
              <a:t>интерес к чтению, частота обращения к печатному слову сокращаются при переходе от начальной школы – к средней, от средней школы – к профессиональной работе, и нет механизмов поддержания этого качества на высоком уровне, его постоянного повышения;</a:t>
            </a:r>
          </a:p>
          <a:p>
            <a:pPr marL="171450" indent="-171450">
              <a:spcBef>
                <a:spcPts val="600"/>
              </a:spcBef>
              <a:buFont typeface="Arial" pitchFamily="34" charset="0"/>
              <a:buChar char="•"/>
              <a:defRPr/>
            </a:pPr>
            <a:r>
              <a:rPr lang="ru-RU" sz="1400" b="1" dirty="0">
                <a:latin typeface="Arial" pitchFamily="34" charset="0"/>
                <a:cs typeface="Arial" pitchFamily="34" charset="0"/>
              </a:rPr>
              <a:t>к 9 классу интенсивность чтения снижается, у подростков формируется устойчивое отношение к чтению как скучному и принудительному занятию, которое никому не нужно.</a:t>
            </a:r>
          </a:p>
        </p:txBody>
      </p:sp>
      <p:sp>
        <p:nvSpPr>
          <p:cNvPr id="3075" name="TextBox 7"/>
          <p:cNvSpPr txBox="1">
            <a:spLocks noChangeArrowheads="1"/>
          </p:cNvSpPr>
          <p:nvPr/>
        </p:nvSpPr>
        <p:spPr bwMode="auto">
          <a:xfrm>
            <a:off x="971550" y="1773238"/>
            <a:ext cx="5400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1600" b="1"/>
              <a:t>По результатам исследований «Левада-Центра» </a:t>
            </a:r>
          </a:p>
          <a:p>
            <a:pPr algn="ctr" eaLnBrk="1" hangingPunct="1"/>
            <a:r>
              <a:rPr lang="ru-RU" sz="1600" b="1"/>
              <a:t>и международных сравнительных исследований по программе </a:t>
            </a:r>
            <a:r>
              <a:rPr lang="en-US" sz="1600" b="1"/>
              <a:t>PISA</a:t>
            </a:r>
            <a:r>
              <a:rPr lang="ru-RU" sz="1600" b="1"/>
              <a:t>:</a:t>
            </a:r>
            <a:endParaRPr lang="ru-RU" sz="1600">
              <a:latin typeface="Calibri" pitchFamily="34" charset="0"/>
            </a:endParaRPr>
          </a:p>
        </p:txBody>
      </p:sp>
      <p:sp>
        <p:nvSpPr>
          <p:cNvPr id="2" name="TextBox 1"/>
          <p:cNvSpPr txBox="1"/>
          <p:nvPr/>
        </p:nvSpPr>
        <p:spPr>
          <a:xfrm>
            <a:off x="1116013" y="836613"/>
            <a:ext cx="4968875" cy="7080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2000" b="1" dirty="0">
                <a:latin typeface="Arial" pitchFamily="34" charset="0"/>
                <a:cs typeface="Arial" pitchFamily="34" charset="0"/>
              </a:rPr>
              <a:t>Результаты научных исследований      по проблемам чтения</a:t>
            </a:r>
          </a:p>
        </p:txBody>
      </p:sp>
      <p:pic>
        <p:nvPicPr>
          <p:cNvPr id="3077" name="Picture 2" descr="http://jobs.guardian.co.uk/getasset/?uiAssetID=0edeff9e-feeb-407b-8f53-b71d22a5fe0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19825" y="836613"/>
            <a:ext cx="2182813"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0163" y="52388"/>
            <a:ext cx="8229600" cy="1143000"/>
          </a:xfrm>
        </p:spPr>
        <p:txBody>
          <a:bodyPr/>
          <a:lstStyle/>
          <a:p>
            <a:r>
              <a:rPr lang="ru-RU" b="1" smtClean="0"/>
              <a:t>Из опыта работы</a:t>
            </a:r>
            <a:endParaRPr lang="ru-RU" smtClean="0"/>
          </a:p>
        </p:txBody>
      </p:sp>
      <p:sp>
        <p:nvSpPr>
          <p:cNvPr id="21507" name="Объект 2"/>
          <p:cNvSpPr>
            <a:spLocks noGrp="1"/>
          </p:cNvSpPr>
          <p:nvPr>
            <p:ph idx="1"/>
          </p:nvPr>
        </p:nvSpPr>
        <p:spPr>
          <a:xfrm>
            <a:off x="146050" y="836613"/>
            <a:ext cx="8229600" cy="4525962"/>
          </a:xfrm>
        </p:spPr>
        <p:txBody>
          <a:bodyPr/>
          <a:lstStyle/>
          <a:p>
            <a:pPr marL="0" indent="0">
              <a:buFont typeface="Arial" charset="0"/>
              <a:buNone/>
            </a:pPr>
            <a:r>
              <a:rPr lang="ru-RU" b="1" smtClean="0"/>
              <a:t>Различные формы учебных </a:t>
            </a:r>
          </a:p>
          <a:p>
            <a:pPr marL="0" indent="0">
              <a:buFont typeface="Arial" charset="0"/>
              <a:buNone/>
            </a:pPr>
            <a:r>
              <a:rPr lang="ru-RU" b="1" smtClean="0"/>
              <a:t>Занятий (вечер поэзии, </a:t>
            </a:r>
          </a:p>
          <a:p>
            <a:pPr marL="0" indent="0">
              <a:buFont typeface="Arial" charset="0"/>
              <a:buNone/>
            </a:pPr>
            <a:r>
              <a:rPr lang="ru-RU" b="1" smtClean="0"/>
              <a:t>мандаринник, </a:t>
            </a:r>
          </a:p>
          <a:p>
            <a:pPr marL="0" indent="0">
              <a:buFont typeface="Arial" charset="0"/>
              <a:buNone/>
            </a:pPr>
            <a:r>
              <a:rPr lang="ru-RU" b="1" smtClean="0"/>
              <a:t>литературная гостиная)</a:t>
            </a:r>
          </a:p>
        </p:txBody>
      </p:sp>
      <p:pic>
        <p:nvPicPr>
          <p:cNvPr id="2150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3644900"/>
            <a:ext cx="3960813"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ru-RU"/>
          </a:p>
        </p:txBody>
      </p:sp>
      <p:sp>
        <p:nvSpPr>
          <p:cNvPr id="21510"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ru-RU"/>
          </a:p>
        </p:txBody>
      </p:sp>
      <p:pic>
        <p:nvPicPr>
          <p:cNvPr id="21511"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1663" y="3644900"/>
            <a:ext cx="4500562" cy="2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92725" y="908050"/>
            <a:ext cx="3763963"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p:txBody>
          <a:bodyPr/>
          <a:lstStyle/>
          <a:p>
            <a:r>
              <a:rPr lang="ru-RU" b="1" smtClean="0"/>
              <a:t>Из опыта работы</a:t>
            </a:r>
            <a:endParaRPr lang="ru-RU" smtClean="0"/>
          </a:p>
        </p:txBody>
      </p:sp>
      <p:sp>
        <p:nvSpPr>
          <p:cNvPr id="22531" name="Объект 2"/>
          <p:cNvSpPr>
            <a:spLocks noGrp="1"/>
          </p:cNvSpPr>
          <p:nvPr>
            <p:ph idx="1"/>
          </p:nvPr>
        </p:nvSpPr>
        <p:spPr/>
        <p:txBody>
          <a:bodyPr/>
          <a:lstStyle/>
          <a:p>
            <a:pPr marL="0" indent="0">
              <a:buFont typeface="Arial" charset="0"/>
              <a:buNone/>
            </a:pPr>
            <a:r>
              <a:rPr lang="ru-RU" sz="5400" b="1" smtClean="0"/>
              <a:t>Образовательные маршруты</a:t>
            </a: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68538" y="3429000"/>
            <a:ext cx="482282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54838" y="620713"/>
            <a:ext cx="1938337"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68313" y="-171450"/>
            <a:ext cx="8229601" cy="1143000"/>
          </a:xfrm>
        </p:spPr>
        <p:txBody>
          <a:bodyPr/>
          <a:lstStyle/>
          <a:p>
            <a:r>
              <a:rPr lang="ru-RU" b="1" smtClean="0"/>
              <a:t>Из опыта работы</a:t>
            </a:r>
            <a:endParaRPr lang="ru-RU" smtClean="0"/>
          </a:p>
        </p:txBody>
      </p:sp>
      <p:sp>
        <p:nvSpPr>
          <p:cNvPr id="23555" name="Объект 2"/>
          <p:cNvSpPr>
            <a:spLocks noGrp="1"/>
          </p:cNvSpPr>
          <p:nvPr>
            <p:ph idx="1"/>
          </p:nvPr>
        </p:nvSpPr>
        <p:spPr>
          <a:xfrm>
            <a:off x="107950" y="531813"/>
            <a:ext cx="8229600" cy="4929187"/>
          </a:xfrm>
        </p:spPr>
        <p:txBody>
          <a:bodyPr/>
          <a:lstStyle/>
          <a:p>
            <a:pPr marL="0" indent="0">
              <a:buFont typeface="Arial" charset="0"/>
              <a:buNone/>
            </a:pPr>
            <a:r>
              <a:rPr lang="ru-RU" sz="5400" b="1" smtClean="0"/>
              <a:t>Проект </a:t>
            </a:r>
          </a:p>
          <a:p>
            <a:pPr marL="0" indent="0">
              <a:buFont typeface="Arial" charset="0"/>
              <a:buNone/>
            </a:pPr>
            <a:r>
              <a:rPr lang="ru-RU" sz="3600" b="1" smtClean="0"/>
              <a:t>«Литература не по учебнику»</a:t>
            </a:r>
          </a:p>
        </p:txBody>
      </p:sp>
      <p:pic>
        <p:nvPicPr>
          <p:cNvPr id="2355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56325" y="0"/>
            <a:ext cx="2951163" cy="386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33600"/>
            <a:ext cx="5041900"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6" descr="I:\катя\IMG_98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59338" y="3716338"/>
            <a:ext cx="4284662"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p:txBody>
          <a:bodyPr/>
          <a:lstStyle/>
          <a:p>
            <a:endParaRPr lang="ru-RU" smtClean="0"/>
          </a:p>
        </p:txBody>
      </p:sp>
      <p:sp>
        <p:nvSpPr>
          <p:cNvPr id="24579" name="Объект 2"/>
          <p:cNvSpPr>
            <a:spLocks noGrp="1"/>
          </p:cNvSpPr>
          <p:nvPr>
            <p:ph idx="1"/>
          </p:nvPr>
        </p:nvSpPr>
        <p:spPr/>
        <p:txBody>
          <a:bodyPr/>
          <a:lstStyle/>
          <a:p>
            <a:endParaRPr lang="ru-RU" smtClean="0"/>
          </a:p>
        </p:txBody>
      </p:sp>
      <p:pic>
        <p:nvPicPr>
          <p:cNvPr id="24580" name="Picture 4" descr="I:\катя\IMG_984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35375" y="3068638"/>
            <a:ext cx="5329238"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I:\катя\IMG_98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1000"/>
            <a:ext cx="5003800"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lstStyle/>
          <a:p>
            <a:r>
              <a:rPr lang="ru-RU" b="1" smtClean="0"/>
              <a:t>Из опыта работы</a:t>
            </a:r>
            <a:endParaRPr lang="ru-RU" smtClean="0"/>
          </a:p>
        </p:txBody>
      </p:sp>
      <p:pic>
        <p:nvPicPr>
          <p:cNvPr id="25603"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755650" y="1268413"/>
            <a:ext cx="7561263"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9763" y="2420938"/>
            <a:ext cx="4999037" cy="29860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spcBef>
                <a:spcPts val="600"/>
              </a:spcBef>
              <a:defRPr/>
            </a:pPr>
            <a:r>
              <a:rPr lang="ru-RU" sz="1400" dirty="0">
                <a:latin typeface="Arial" pitchFamily="34" charset="0"/>
                <a:cs typeface="Arial" pitchFamily="34" charset="0"/>
              </a:rPr>
              <a:t>Подростки не умеют:</a:t>
            </a:r>
          </a:p>
          <a:p>
            <a:pPr marL="171450" indent="-171450">
              <a:spcBef>
                <a:spcPts val="600"/>
              </a:spcBef>
              <a:buFont typeface="Arial" pitchFamily="34" charset="0"/>
              <a:buChar char="•"/>
              <a:defRPr/>
            </a:pPr>
            <a:r>
              <a:rPr lang="ru-RU" sz="1400" dirty="0">
                <a:latin typeface="Arial" pitchFamily="34" charset="0"/>
                <a:cs typeface="Arial" pitchFamily="34" charset="0"/>
              </a:rPr>
              <a:t>работать с объемной, правдоподобной и противоречивой информацией, изложенной как в текстах сложной структуры, так и заданной вне основного текста; </a:t>
            </a:r>
          </a:p>
          <a:p>
            <a:pPr marL="171450" indent="-171450">
              <a:spcBef>
                <a:spcPts val="600"/>
              </a:spcBef>
              <a:buFont typeface="Arial" pitchFamily="34" charset="0"/>
              <a:buChar char="•"/>
              <a:defRPr/>
            </a:pPr>
            <a:r>
              <a:rPr lang="ru-RU" sz="1400" dirty="0">
                <a:latin typeface="Arial" pitchFamily="34" charset="0"/>
                <a:cs typeface="Arial" pitchFamily="34" charset="0"/>
              </a:rPr>
              <a:t>критически оценивать информацию, работать с понятиями, которые противоположны их ожиданиям;</a:t>
            </a:r>
          </a:p>
          <a:p>
            <a:pPr marL="171450" indent="-171450">
              <a:spcBef>
                <a:spcPts val="600"/>
              </a:spcBef>
              <a:buFont typeface="Arial" pitchFamily="34" charset="0"/>
              <a:buChar char="•"/>
              <a:defRPr/>
            </a:pPr>
            <a:r>
              <a:rPr lang="ru-RU" sz="1400" dirty="0">
                <a:latin typeface="Arial" pitchFamily="34" charset="0"/>
                <a:cs typeface="Arial" pitchFamily="34" charset="0"/>
              </a:rPr>
              <a:t>вычерпывать информацию из текстов разных типов; </a:t>
            </a:r>
          </a:p>
          <a:p>
            <a:pPr marL="171450" indent="-171450">
              <a:spcBef>
                <a:spcPts val="600"/>
              </a:spcBef>
              <a:buFont typeface="Arial" pitchFamily="34" charset="0"/>
              <a:buChar char="•"/>
              <a:defRPr/>
            </a:pPr>
            <a:r>
              <a:rPr lang="ru-RU" sz="1400" dirty="0">
                <a:latin typeface="Arial" pitchFamily="34" charset="0"/>
                <a:cs typeface="Arial" pitchFamily="34" charset="0"/>
              </a:rPr>
              <a:t>выделить информацию из вопроса, привлечь информацию, находящуюся за пределами задания, использовать свой личный опыт, сведения из смежных областей…».</a:t>
            </a:r>
          </a:p>
        </p:txBody>
      </p:sp>
      <p:pic>
        <p:nvPicPr>
          <p:cNvPr id="4099" name="Picture 6" descr="http://www.rusreadorg.ru/association/0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0613" y="981075"/>
            <a:ext cx="18732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descr="http://house.favoritmarket.com/%CE%E1%F3%F7%E5%ED%E8%E5_%F1%F2%F0%E0%F2%E5%E3%E8%FF%EC_%F7%F2%E5%ED%E8%FF_%E2_5_9_%EA%EB%E0%F1%F1%E0%F5_%EA%E0%EA_%F0%E5%E0%EB%E8%E7%EE%E2%E0%F2%FC_%D4%C3%CE%D1_%CF%EE%F1%EE%E1%E8%E5_%E4%EB%FF_%F3%F7%E8%F2%E5%EB%FF-43804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93900" y="3890963"/>
            <a:ext cx="110807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4"/>
          <p:cNvSpPr txBox="1">
            <a:spLocks noChangeArrowheads="1"/>
          </p:cNvSpPr>
          <p:nvPr/>
        </p:nvSpPr>
        <p:spPr bwMode="auto">
          <a:xfrm>
            <a:off x="3152775" y="981075"/>
            <a:ext cx="5026025" cy="1200150"/>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ru-RU" b="1" dirty="0" smtClean="0">
                <a:latin typeface="Arial" charset="0"/>
              </a:rPr>
              <a:t>Исследования проблем чтения </a:t>
            </a:r>
          </a:p>
          <a:p>
            <a:pPr algn="ctr" eaLnBrk="1" hangingPunct="1">
              <a:defRPr/>
            </a:pPr>
            <a:r>
              <a:rPr lang="ru-RU" b="1" dirty="0" smtClean="0">
                <a:latin typeface="Arial" charset="0"/>
              </a:rPr>
              <a:t>под руководством </a:t>
            </a:r>
          </a:p>
          <a:p>
            <a:pPr algn="ctr" eaLnBrk="1" hangingPunct="1">
              <a:defRPr/>
            </a:pPr>
            <a:r>
              <a:rPr lang="ru-RU" b="1" dirty="0" smtClean="0">
                <a:latin typeface="Arial" charset="0"/>
              </a:rPr>
              <a:t>Президента </a:t>
            </a:r>
            <a:r>
              <a:rPr lang="ru-RU" b="1" dirty="0">
                <a:latin typeface="Arial" charset="0"/>
              </a:rPr>
              <a:t>Русской Ассоциации Чтения </a:t>
            </a:r>
          </a:p>
          <a:p>
            <a:pPr algn="ctr" eaLnBrk="1" hangingPunct="1">
              <a:defRPr/>
            </a:pPr>
            <a:r>
              <a:rPr lang="ru-RU" b="1" dirty="0">
                <a:latin typeface="Arial" charset="0"/>
              </a:rPr>
              <a:t>Н.Н. </a:t>
            </a:r>
            <a:r>
              <a:rPr lang="ru-RU" b="1" dirty="0" err="1" smtClean="0">
                <a:latin typeface="Arial" charset="0"/>
              </a:rPr>
              <a:t>Сметанниковой</a:t>
            </a:r>
            <a:r>
              <a:rPr lang="ru-RU" b="1" dirty="0" smtClean="0">
                <a:latin typeface="Arial" charset="0"/>
              </a:rPr>
              <a:t> </a:t>
            </a:r>
            <a:endParaRPr lang="ru-RU" b="1" dirty="0">
              <a:latin typeface="Arial" charset="0"/>
            </a:endParaRPr>
          </a:p>
        </p:txBody>
      </p:sp>
      <p:pic>
        <p:nvPicPr>
          <p:cNvPr id="4102" name="Picture 4" descr="http://www.livelib.ru/boocover/1000232159/l/13d4/N._N._Smetannikova__Strategialnyj_podhod_k_obucheniyu_chteniyu.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58850" y="3411538"/>
            <a:ext cx="10810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0163" y="492125"/>
            <a:ext cx="6178550" cy="10160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2000" b="1" dirty="0">
                <a:latin typeface="Arial" pitchFamily="34" charset="0"/>
                <a:cs typeface="Arial" pitchFamily="34" charset="0"/>
              </a:rPr>
              <a:t>Противоречия, обусловившие актуальность проблем чтения в системе школьного образования </a:t>
            </a:r>
          </a:p>
        </p:txBody>
      </p:sp>
      <p:sp>
        <p:nvSpPr>
          <p:cNvPr id="4" name="TextBox 3"/>
          <p:cNvSpPr txBox="1"/>
          <p:nvPr/>
        </p:nvSpPr>
        <p:spPr>
          <a:xfrm>
            <a:off x="471488" y="1701800"/>
            <a:ext cx="3863975" cy="7381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400" dirty="0">
                <a:latin typeface="Arial" pitchFamily="34" charset="0"/>
                <a:cs typeface="Arial" pitchFamily="34" charset="0"/>
              </a:rPr>
              <a:t>в обществе упал престиж чтения,  сокращена или исключена доля чтения в структуре свободного времени школьников, </a:t>
            </a:r>
          </a:p>
        </p:txBody>
      </p:sp>
      <p:sp>
        <p:nvSpPr>
          <p:cNvPr id="5" name="TextBox 4"/>
          <p:cNvSpPr txBox="1"/>
          <p:nvPr/>
        </p:nvSpPr>
        <p:spPr>
          <a:xfrm>
            <a:off x="457200" y="2514600"/>
            <a:ext cx="3878263" cy="7381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400" dirty="0">
                <a:latin typeface="Arial" pitchFamily="34" charset="0"/>
                <a:cs typeface="Arial" pitchFamily="34" charset="0"/>
              </a:rPr>
              <a:t>чтение всегда связывали с воспитанием личности, актуализируя его нравственное влияние на школьников, </a:t>
            </a:r>
          </a:p>
        </p:txBody>
      </p:sp>
      <p:sp>
        <p:nvSpPr>
          <p:cNvPr id="6" name="TextBox 5"/>
          <p:cNvSpPr txBox="1"/>
          <p:nvPr/>
        </p:nvSpPr>
        <p:spPr>
          <a:xfrm>
            <a:off x="463550" y="3332163"/>
            <a:ext cx="3871913" cy="9540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400" dirty="0">
                <a:latin typeface="Arial" pitchFamily="34" charset="0"/>
                <a:cs typeface="Arial" pitchFamily="34" charset="0"/>
              </a:rPr>
              <a:t>вдумчивое чтение классики формирует нравственные качества и мотивирует к совершенствованию речи по классическим образцам, </a:t>
            </a:r>
          </a:p>
        </p:txBody>
      </p:sp>
      <p:sp>
        <p:nvSpPr>
          <p:cNvPr id="7" name="TextBox 6"/>
          <p:cNvSpPr txBox="1"/>
          <p:nvPr/>
        </p:nvSpPr>
        <p:spPr>
          <a:xfrm>
            <a:off x="5076825" y="1701800"/>
            <a:ext cx="3671888" cy="7381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400" dirty="0">
                <a:latin typeface="Arial" pitchFamily="34" charset="0"/>
                <a:cs typeface="Arial" pitchFamily="34" charset="0"/>
              </a:rPr>
              <a:t>до сих пор не существует радикальной государственной политики, стимулирующей мотивацию к чтению</a:t>
            </a:r>
            <a:endParaRPr lang="ru-RU" dirty="0">
              <a:latin typeface="Arial" pitchFamily="34" charset="0"/>
              <a:cs typeface="Arial" pitchFamily="34" charset="0"/>
            </a:endParaRPr>
          </a:p>
        </p:txBody>
      </p:sp>
      <p:sp>
        <p:nvSpPr>
          <p:cNvPr id="8" name="TextBox 7"/>
          <p:cNvSpPr txBox="1"/>
          <p:nvPr/>
        </p:nvSpPr>
        <p:spPr>
          <a:xfrm>
            <a:off x="4503738" y="2071688"/>
            <a:ext cx="481012" cy="36830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ru-RU" dirty="0"/>
              <a:t>НО</a:t>
            </a:r>
          </a:p>
        </p:txBody>
      </p:sp>
      <p:sp>
        <p:nvSpPr>
          <p:cNvPr id="9" name="TextBox 8"/>
          <p:cNvSpPr txBox="1"/>
          <p:nvPr/>
        </p:nvSpPr>
        <p:spPr>
          <a:xfrm>
            <a:off x="5094288" y="2524125"/>
            <a:ext cx="3636962" cy="7381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400" dirty="0">
                <a:latin typeface="Arial" pitchFamily="34" charset="0"/>
                <a:cs typeface="Arial" pitchFamily="34" charset="0"/>
              </a:rPr>
              <a:t>сегодня чтение книг становится только прагматическим средством реализации учебных целей, получения образования</a:t>
            </a:r>
            <a:endParaRPr lang="ru-RU" dirty="0">
              <a:latin typeface="Arial" pitchFamily="34" charset="0"/>
              <a:cs typeface="Arial" pitchFamily="34" charset="0"/>
            </a:endParaRPr>
          </a:p>
        </p:txBody>
      </p:sp>
      <p:sp>
        <p:nvSpPr>
          <p:cNvPr id="11" name="TextBox 10"/>
          <p:cNvSpPr txBox="1"/>
          <p:nvPr/>
        </p:nvSpPr>
        <p:spPr>
          <a:xfrm>
            <a:off x="4503738" y="2906713"/>
            <a:ext cx="481012" cy="369887"/>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ru-RU" dirty="0"/>
              <a:t>НО</a:t>
            </a:r>
          </a:p>
        </p:txBody>
      </p:sp>
      <p:pic>
        <p:nvPicPr>
          <p:cNvPr id="12" name="Picture 4" descr="http://im5-tub-ru.yandex.net/i?id=244656476-39-72"/>
          <p:cNvPicPr>
            <a:picLocks noChangeAspect="1" noChangeArrowheads="1"/>
          </p:cNvPicPr>
          <p:nvPr/>
        </p:nvPicPr>
        <p:blipFill>
          <a:blip r:embed="rId2"/>
          <a:srcRect/>
          <a:stretch>
            <a:fillRect/>
          </a:stretch>
        </p:blipFill>
        <p:spPr bwMode="auto">
          <a:xfrm>
            <a:off x="463550" y="492125"/>
            <a:ext cx="1898650" cy="1209675"/>
          </a:xfrm>
          <a:prstGeom prst="rect">
            <a:avLst/>
          </a:prstGeom>
        </p:spPr>
        <p:style>
          <a:lnRef idx="1">
            <a:schemeClr val="accent3"/>
          </a:lnRef>
          <a:fillRef idx="2">
            <a:schemeClr val="accent3"/>
          </a:fillRef>
          <a:effectRef idx="1">
            <a:schemeClr val="accent3"/>
          </a:effectRef>
          <a:fontRef idx="minor">
            <a:schemeClr val="dk1"/>
          </a:fontRef>
        </p:style>
      </p:pic>
      <p:sp>
        <p:nvSpPr>
          <p:cNvPr id="10" name="TextBox 9"/>
          <p:cNvSpPr txBox="1"/>
          <p:nvPr/>
        </p:nvSpPr>
        <p:spPr>
          <a:xfrm>
            <a:off x="5114925" y="3332163"/>
            <a:ext cx="3633788" cy="9540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400" dirty="0">
                <a:latin typeface="Arial" pitchFamily="34" charset="0"/>
                <a:cs typeface="Arial" pitchFamily="34" charset="0"/>
              </a:rPr>
              <a:t>замена читательской культуры экранной негативно влияет на школьников при несформированных нравственных качествах и слаборазвитой речи</a:t>
            </a:r>
          </a:p>
        </p:txBody>
      </p:sp>
      <p:sp>
        <p:nvSpPr>
          <p:cNvPr id="14" name="TextBox 13"/>
          <p:cNvSpPr txBox="1"/>
          <p:nvPr/>
        </p:nvSpPr>
        <p:spPr>
          <a:xfrm>
            <a:off x="4503738" y="3917950"/>
            <a:ext cx="481012" cy="369888"/>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ru-RU" dirty="0"/>
              <a:t>НО</a:t>
            </a:r>
          </a:p>
        </p:txBody>
      </p:sp>
      <p:sp>
        <p:nvSpPr>
          <p:cNvPr id="13" name="TextBox 12"/>
          <p:cNvSpPr txBox="1"/>
          <p:nvPr/>
        </p:nvSpPr>
        <p:spPr>
          <a:xfrm>
            <a:off x="476250" y="4332288"/>
            <a:ext cx="3859213" cy="7381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400" dirty="0">
                <a:latin typeface="Arial" pitchFamily="34" charset="0"/>
                <a:cs typeface="Arial" pitchFamily="34" charset="0"/>
              </a:rPr>
              <a:t>предпочтение визуального воздействия делает приоритетным чтение цветных журналов в развлекательных целях, </a:t>
            </a:r>
          </a:p>
        </p:txBody>
      </p:sp>
      <p:sp>
        <p:nvSpPr>
          <p:cNvPr id="15" name="TextBox 14"/>
          <p:cNvSpPr txBox="1"/>
          <p:nvPr/>
        </p:nvSpPr>
        <p:spPr>
          <a:xfrm>
            <a:off x="5114925" y="4387850"/>
            <a:ext cx="3633788" cy="11699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400" dirty="0">
                <a:latin typeface="Arial" pitchFamily="34" charset="0"/>
                <a:cs typeface="Arial" pitchFamily="34" charset="0"/>
              </a:rPr>
              <a:t>только постоянная практика чтения и обсуждения классики формирует навыки глубокого смыслового чтения и препятствует негативному воздействию низшего слоя массовой культуры</a:t>
            </a:r>
            <a:endParaRPr lang="ru-RU" dirty="0"/>
          </a:p>
        </p:txBody>
      </p:sp>
      <p:sp>
        <p:nvSpPr>
          <p:cNvPr id="16" name="TextBox 15"/>
          <p:cNvSpPr txBox="1"/>
          <p:nvPr/>
        </p:nvSpPr>
        <p:spPr>
          <a:xfrm>
            <a:off x="476250" y="5143500"/>
            <a:ext cx="3859213" cy="11684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400" dirty="0">
                <a:latin typeface="Arial" pitchFamily="34" charset="0"/>
                <a:cs typeface="Arial" pitchFamily="34" charset="0"/>
              </a:rPr>
              <a:t>в педагогической науке разработаны и экспериментально проверены стратегии и методики различных видов чтения (в зависимости от поставленных целей и специфики текстов),</a:t>
            </a:r>
          </a:p>
        </p:txBody>
      </p:sp>
      <p:sp>
        <p:nvSpPr>
          <p:cNvPr id="17" name="TextBox 16"/>
          <p:cNvSpPr txBox="1"/>
          <p:nvPr/>
        </p:nvSpPr>
        <p:spPr>
          <a:xfrm>
            <a:off x="5094288" y="5741988"/>
            <a:ext cx="3654425" cy="5238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400" dirty="0">
                <a:latin typeface="Arial" pitchFamily="34" charset="0"/>
                <a:cs typeface="Arial" pitchFamily="34" charset="0"/>
              </a:rPr>
              <a:t>эти методики слабо внедряются в школьную практику</a:t>
            </a:r>
          </a:p>
        </p:txBody>
      </p:sp>
      <p:sp>
        <p:nvSpPr>
          <p:cNvPr id="19" name="TextBox 18"/>
          <p:cNvSpPr txBox="1"/>
          <p:nvPr/>
        </p:nvSpPr>
        <p:spPr>
          <a:xfrm>
            <a:off x="4502150" y="4700588"/>
            <a:ext cx="481013" cy="369887"/>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ru-RU" dirty="0"/>
              <a:t>НО</a:t>
            </a:r>
          </a:p>
        </p:txBody>
      </p:sp>
      <p:sp>
        <p:nvSpPr>
          <p:cNvPr id="20" name="TextBox 19"/>
          <p:cNvSpPr txBox="1"/>
          <p:nvPr/>
        </p:nvSpPr>
        <p:spPr>
          <a:xfrm>
            <a:off x="4503738" y="5905500"/>
            <a:ext cx="481012" cy="36830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lgn="ctr">
              <a:defRPr/>
            </a:pPr>
            <a:r>
              <a:rPr lang="ru-RU" dirty="0"/>
              <a:t>НО</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850" y="585788"/>
            <a:ext cx="8607425" cy="40005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defRPr/>
            </a:pPr>
            <a:r>
              <a:rPr lang="ru-RU" sz="2000" b="1" dirty="0">
                <a:latin typeface="Arial" pitchFamily="34" charset="0"/>
                <a:cs typeface="Arial" pitchFamily="34" charset="0"/>
              </a:rPr>
              <a:t>Федеральный закон «Об образовании в Российской Федерации» </a:t>
            </a:r>
          </a:p>
        </p:txBody>
      </p:sp>
      <p:sp>
        <p:nvSpPr>
          <p:cNvPr id="4" name="TextBox 3"/>
          <p:cNvSpPr txBox="1"/>
          <p:nvPr/>
        </p:nvSpPr>
        <p:spPr>
          <a:xfrm>
            <a:off x="2700338" y="1370013"/>
            <a:ext cx="5543550" cy="181451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ru-RU" sz="1400" b="1" dirty="0">
                <a:solidFill>
                  <a:schemeClr val="tx2">
                    <a:lumMod val="75000"/>
                  </a:schemeClr>
                </a:solidFill>
                <a:latin typeface="Arial" pitchFamily="34" charset="0"/>
                <a:cs typeface="Arial" pitchFamily="34" charset="0"/>
              </a:rPr>
              <a:t>Статья 66. </a:t>
            </a:r>
            <a:r>
              <a:rPr lang="ru-RU" sz="1400" dirty="0">
                <a:solidFill>
                  <a:schemeClr val="tx2">
                    <a:lumMod val="75000"/>
                  </a:schemeClr>
                </a:solidFill>
                <a:latin typeface="Arial" pitchFamily="34" charset="0"/>
                <a:cs typeface="Arial" pitchFamily="34" charset="0"/>
              </a:rPr>
              <a:t>«Начальное общее образование направлено на формирование личности обучающегося, развитие его индивидуальных способностей, положительной мотивации и умений в учебной деятельности (овладение </a:t>
            </a:r>
            <a:r>
              <a:rPr lang="ru-RU" sz="1400" b="1" i="1" dirty="0">
                <a:solidFill>
                  <a:srgbClr val="C00000"/>
                </a:solidFill>
                <a:latin typeface="Arial" pitchFamily="34" charset="0"/>
                <a:cs typeface="Arial" pitchFamily="34" charset="0"/>
              </a:rPr>
              <a:t>чтением</a:t>
            </a:r>
            <a:r>
              <a:rPr lang="ru-RU" sz="1400" dirty="0">
                <a:solidFill>
                  <a:schemeClr val="tx2">
                    <a:lumMod val="75000"/>
                  </a:schemeClr>
                </a:solidFill>
                <a:latin typeface="Arial" pitchFamily="34" charset="0"/>
                <a:cs typeface="Arial" pitchFamily="34" charset="0"/>
              </a:rPr>
              <a:t>, письмом, счетом, основными навыками учебной деятельности, элементами теоретического мышления, простейшими навыками самоконтроля, культурой поведения и речи, основами личной гигиены и здорового образа жизни)».</a:t>
            </a:r>
          </a:p>
        </p:txBody>
      </p:sp>
      <p:sp>
        <p:nvSpPr>
          <p:cNvPr id="5" name="TextBox 4"/>
          <p:cNvSpPr txBox="1"/>
          <p:nvPr/>
        </p:nvSpPr>
        <p:spPr>
          <a:xfrm>
            <a:off x="4303713" y="3335338"/>
            <a:ext cx="481012" cy="368300"/>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defRPr/>
            </a:pPr>
            <a:r>
              <a:rPr lang="ru-RU" dirty="0"/>
              <a:t>НО</a:t>
            </a:r>
          </a:p>
        </p:txBody>
      </p:sp>
      <p:sp>
        <p:nvSpPr>
          <p:cNvPr id="6" name="TextBox 5"/>
          <p:cNvSpPr txBox="1"/>
          <p:nvPr/>
        </p:nvSpPr>
        <p:spPr>
          <a:xfrm>
            <a:off x="869950" y="3789363"/>
            <a:ext cx="7373938" cy="19700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285750" indent="-285750">
              <a:spcBef>
                <a:spcPts val="600"/>
              </a:spcBef>
              <a:buFont typeface="Arial" pitchFamily="34" charset="0"/>
              <a:buChar char="•"/>
              <a:defRPr/>
            </a:pPr>
            <a:r>
              <a:rPr lang="ru-RU" sz="1400" dirty="0">
                <a:latin typeface="Arial" pitchFamily="34" charset="0"/>
                <a:cs typeface="Arial" pitchFamily="34" charset="0"/>
              </a:rPr>
              <a:t>понятие «чтение» употреблено в законе «Об образовании в РФ» единственный раз; чтение рассматривается только как техническое умение и универсальное учебное действие, необходимое для обучения; </a:t>
            </a:r>
          </a:p>
          <a:p>
            <a:pPr marL="285750" indent="-285750">
              <a:spcBef>
                <a:spcPts val="600"/>
              </a:spcBef>
              <a:buFont typeface="Arial" pitchFamily="34" charset="0"/>
              <a:buChar char="•"/>
              <a:defRPr/>
            </a:pPr>
            <a:r>
              <a:rPr lang="ru-RU" sz="1400" dirty="0">
                <a:latin typeface="Arial" pitchFamily="34" charset="0"/>
                <a:cs typeface="Arial" pitchFamily="34" charset="0"/>
              </a:rPr>
              <a:t>никаких мер, меняющих государственную политику в связи с падением престижа чтения в России, в законе не обнаружено; </a:t>
            </a:r>
          </a:p>
          <a:p>
            <a:pPr marL="285750" indent="-285750">
              <a:spcBef>
                <a:spcPts val="600"/>
              </a:spcBef>
              <a:buFont typeface="Arial" pitchFamily="34" charset="0"/>
              <a:buChar char="•"/>
              <a:defRPr/>
            </a:pPr>
            <a:r>
              <a:rPr lang="ru-RU" sz="1400" dirty="0">
                <a:latin typeface="Arial" pitchFamily="34" charset="0"/>
                <a:cs typeface="Arial" pitchFamily="34" charset="0"/>
              </a:rPr>
              <a:t>никаких действий, связанных с развитием личности школьников посредством чтения, различными стратегиями чтения, спецификой чтения текстов разных жанров и стилей, закон не предусматривает и к другим документам не отсылает.</a:t>
            </a:r>
          </a:p>
        </p:txBody>
      </p:sp>
      <p:pic>
        <p:nvPicPr>
          <p:cNvPr id="6150" name="Picture 2" descr="http://im2-tub-ru.yandex.net/i?id=470960859-64-72&amp;n=21">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9950" y="1381125"/>
            <a:ext cx="16795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Выгнутая вправо стрелка 7"/>
          <p:cNvSpPr/>
          <p:nvPr/>
        </p:nvSpPr>
        <p:spPr>
          <a:xfrm rot="10800000">
            <a:off x="2976563" y="4092575"/>
            <a:ext cx="944562" cy="121602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chemeClr val="tx1"/>
              </a:solidFill>
            </a:endParaRPr>
          </a:p>
        </p:txBody>
      </p:sp>
      <p:sp>
        <p:nvSpPr>
          <p:cNvPr id="2" name="TextBox 1"/>
          <p:cNvSpPr txBox="1"/>
          <p:nvPr/>
        </p:nvSpPr>
        <p:spPr>
          <a:xfrm>
            <a:off x="1331913" y="908050"/>
            <a:ext cx="6553200" cy="10160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2000" b="1" dirty="0">
                <a:latin typeface="Arial" pitchFamily="34" charset="0"/>
                <a:cs typeface="Arial" pitchFamily="34" charset="0"/>
              </a:rPr>
              <a:t>Федеральный государственный образовательный стандарт начального общего образования (ФГОС НОО)</a:t>
            </a:r>
          </a:p>
        </p:txBody>
      </p:sp>
      <p:sp>
        <p:nvSpPr>
          <p:cNvPr id="7172" name="TextBox 2"/>
          <p:cNvSpPr txBox="1">
            <a:spLocks noChangeArrowheads="1"/>
          </p:cNvSpPr>
          <p:nvPr/>
        </p:nvSpPr>
        <p:spPr bwMode="auto">
          <a:xfrm>
            <a:off x="-159246888" y="1916113"/>
            <a:ext cx="1128855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t>Метапредметные реазультаты: Мотивация к чтению падает от младшего школьного возраста к среднему и старшему, что, по логике, должно усиливать внимание государства к этим проблемам в основной и старшей школе. Но при анализе фрагментов ФГОС начального общего образования (НОО), основного общего образования (ООО) и среднего (полного) общего образования (СПОО), связанных с проблемами чтения, мы видим прямо противоположные тенденции. </a:t>
            </a:r>
          </a:p>
          <a:p>
            <a:pPr eaLnBrk="1" hangingPunct="1"/>
            <a:r>
              <a:rPr lang="ru-RU"/>
              <a:t>Самое большое внимание чтению школьников уделено в ФГОС НОО. В метапредметные результаты включено «овладение навыками смыслового чтения текстов различных стилей и жанров в соответствии с целями и задачами; осознанно строить речевое высказывание в соответствии с задачами коммуникации и составлять тексты в устной и письменной формах»[6] (</a:t>
            </a:r>
            <a:r>
              <a:rPr lang="ru-RU" i="1"/>
              <a:t>стиль цитаты полностью соответствует ФГОС НОО</a:t>
            </a:r>
            <a:r>
              <a:rPr lang="ru-RU"/>
              <a:t>. – Н.Б). Но умение смыслового чтения формируется только в условиях специального обучения и включает в себя два последовательных этапа: освоение техники чтения (первый год обучения в школе) и освоение смыслового чтения (второй и последующие годы обучения). </a:t>
            </a:r>
          </a:p>
          <a:p>
            <a:pPr eaLnBrk="1" hangingPunct="1"/>
            <a:r>
              <a:rPr lang="ru-RU"/>
              <a:t>Попытаемся прокомментировать формулировки предметных результатов обучения чтению в начальной школе:</a:t>
            </a:r>
          </a:p>
          <a:p>
            <a:pPr eaLnBrk="1" hangingPunct="1"/>
            <a:r>
              <a:rPr lang="ru-RU"/>
              <a:t>«понимание литературы как явления национальной и мировой культуры, средства сохранения и передачи нравственных ценностей и традиций»[6] (вызывает сомнение, что столь важную функцию литературы сможет в полной мере реализовать начальная школа); </a:t>
            </a:r>
          </a:p>
          <a:p>
            <a:pPr eaLnBrk="1" hangingPunct="1"/>
            <a:r>
              <a:rPr lang="ru-RU"/>
              <a:t>«осознание значимости чтения для личного развития; формирование представлений о мире, российской истории и культуре, первоначальных этических представлений, понятий о добре и зле, нравственности; успешности обучения по всем учебным предметам; формирование потребности в систематическом чтении»[6] (очевидно, что эти задачи начальная школа решает частично, в рамках возможностей детей 7–11 лет); </a:t>
            </a:r>
          </a:p>
          <a:p>
            <a:pPr eaLnBrk="1" hangingPunct="1"/>
            <a:r>
              <a:rPr lang="ru-RU"/>
              <a:t>«понимание роли чтения, использование разных видов чтения (ознакомительное, изучающее, выборочное, поисковое); умение осознанно воспринимать и оценивать содержание и специфику различных текстов, участвовать в их обсуждении, давать и обосновывать нравственную оценку поступков героев»[6] (исследования читательских умений школьников показывают, что данных результатов начальная школа добивается далеко не всегда, хотя отрадно, что уделено внимание чтению не только как технической возможности, обозначены важные виды чтения); </a:t>
            </a:r>
          </a:p>
          <a:p>
            <a:pPr eaLnBrk="1" hangingPunct="1"/>
            <a:r>
              <a:rPr lang="ru-RU"/>
              <a:t>«достижение необходимого для продолжения образования уровня читательской компетентности, общего речевого развития, т.е. овладение техникой чтения вслух и про себя, элементарными приемами интерпретации, анализа и преобразования художественных, научно-популярных и учебных текстов с использованием элементарных литературоведческих понятий»[6] (во ФГОС НОО не указано, какими именно «приемами интерпретации…» должны овладеть выпускники начальной школы); </a:t>
            </a:r>
          </a:p>
          <a:p>
            <a:pPr eaLnBrk="1" hangingPunct="1"/>
            <a:r>
              <a:rPr lang="ru-RU"/>
              <a:t>«умение самостоятельно выбирать интересующую литературу; пользоваться справочными источниками для понимания и получения дополнительной информации»[6] (ученик начальной школы делает только первые шаги в выборе литературы для самостоятельного чтения, а чаще пользуется рекомендациями учителя, библиотекаря, родителей). </a:t>
            </a:r>
          </a:p>
          <a:p>
            <a:pPr eaLnBrk="1" hangingPunct="1"/>
            <a:r>
              <a:rPr lang="ru-RU"/>
              <a:t>Во ФГОС ООО проблемы чтения занимают менее значимое место, чем во ФГОС НОО. Так, среди метапредметных результатов обучения в основной школе всего одно упоминание о чтении: «смысловое чтение»[7], основы которого закладываются уже в начальной школе. В психологии чтения обычно дифференцируют два аспекта: технический и смысловой. Технический аспект ориентирован на зрительное восприятие и воспроизведение звукового облика слова с помощью артикуляционных действий, т. е. расшифровку и перевод знаковой структуры текста в форму устной речи на определенном языке. Именно процесс приобретения умения читать (вслух) записанный текст, в школе называют обучением чтению. </a:t>
            </a:r>
          </a:p>
          <a:p>
            <a:pPr eaLnBrk="1" hangingPunct="1"/>
            <a:r>
              <a:rPr lang="ru-RU"/>
              <a:t>Смысловой аспект связан с пониманием лексического значения и внутреннего смысла отдельных слов, выражений и всего текста (переносных и символических значений, художественной образности, аллегорий, подтекстов и т. п.), а также субъективно авторского значения слов и образов. По мнению Н.В. Нижегородцевой и Т.В. Волковой, «у начинающего чтеца понимание возникает в результате анализа и синтеза слогов в слова, а у опытного – смысловая сторона опережает техническую, о чем свидетельствует появление смысловых догадок в процессе чтения»[1], что и является показателем приобретения навыков смыслового чтения.</a:t>
            </a:r>
          </a:p>
          <a:p>
            <a:pPr eaLnBrk="1" hangingPunct="1"/>
            <a:r>
              <a:rPr lang="ru-RU"/>
              <a:t>Развитие умений смыслового чтения, т. е. освоения прочитанного на одном из смысловых уровней (восприятия, т. е. эмоционального освоения прочитанного текста; понимания, т. е. логического осознания внутренних связей структуры текста; и интерпретации, т. е. умения самостоятельно высказывать свою рефлексию на текст) – это сложный и трудоемкий процесс. Поэтому многие выпускники средней школы не могут выявить глубинные смыслы художественных текстов, оставаясь на уровне понимания лексического значения слов, т. е. читают художественный текст как иностранцы, а не как носители языка и культуры, что требует от словесника большой работы по комментированию русской классики. </a:t>
            </a:r>
          </a:p>
          <a:p>
            <a:pPr eaLnBrk="1" hangingPunct="1"/>
            <a:r>
              <a:rPr lang="ru-RU"/>
              <a:t>Среди предметных результатов обучения литературе в основной школе, связанных с чтением, ФГОС ООО формулирует такие, как «осознание значимости чтения и изучения литературы для своего дальнейшего развития; формирование потребности в систематическом чтении как средстве познания мира и себя в этом мире, гармонизации отношений человека и общества, многоаспектного диалога» и «воспитание квалифицированного читателя со сформированным эстетическим вкусом, способного аргументировать своё мнение и оформлять его словесно в устных и письменных высказываниях разных жанров, создавать развёрнутые высказывания аналитического и интерпретирующего характера, участвовать в обсуждении прочитанного, сознательно планировать своё досуговое чтение»[7]. Однако при падении интереса к чтению к концу 9 класса и исключении мотива чтения из досуговой деятельности школьников достижение этих результатов возможно лишь при объединении усилий школы, родителей, общества и государства. </a:t>
            </a:r>
          </a:p>
          <a:p>
            <a:pPr eaLnBrk="1" hangingPunct="1"/>
            <a:r>
              <a:rPr lang="ru-RU"/>
              <a:t>ФГОС СПОО среди метапредметных результатов не называет умения пользоваться основными стратегиями чтения, а среди предметных результатов чтение фигурирует только в таком контексте: «Сформированность устойчивого интереса к чтению как средству познания других культур, уважительного отношения к ним»[8]. Удивительно, что о познании русской культуры не сказано ни слова, хотя чтение русской классической литературы не только погружает школьника в атмосферу высокой культуры, но и обладает широким спектром позитивных функций: и познавательных, и информационных, и нравственных. </a:t>
            </a:r>
          </a:p>
          <a:p>
            <a:pPr eaLnBrk="1" hangingPunct="1"/>
            <a:r>
              <a:rPr lang="ru-RU"/>
              <a:t>В предметные результаты изучения литературы на базовом уровне внесено «знание содержания произведений русской, родной и мировой классической литературы, их историко-культурного и нравственно-ценностного влияния на формирование национальной и мировой»[8]. Но речь идет не о чтении, а лишь о знании содержания произведений, которое легко почерпнуть из многочисленных «кратких пересказов», имеющихся в Интернете. </a:t>
            </a:r>
          </a:p>
          <a:p>
            <a:pPr eaLnBrk="1" hangingPunct="1"/>
            <a:r>
              <a:rPr lang="ru-RU"/>
              <a:t>На углубленном уровне умение чтения упомянуто только в такой формулировке, как «понимание и осмысленное использование понятийного аппарата современного литературоведения в процессе чтения и интерпретации художественных произведений»[8], что не подразумевает </a:t>
            </a:r>
          </a:p>
        </p:txBody>
      </p:sp>
      <p:sp>
        <p:nvSpPr>
          <p:cNvPr id="7173" name="TextBox 3"/>
          <p:cNvSpPr txBox="1">
            <a:spLocks noChangeArrowheads="1"/>
          </p:cNvSpPr>
          <p:nvPr/>
        </p:nvSpPr>
        <p:spPr bwMode="auto">
          <a:xfrm>
            <a:off x="1331913" y="1943100"/>
            <a:ext cx="65532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600" b="1"/>
              <a:t>Метапредметные результаты ФГОС НОО: </a:t>
            </a:r>
            <a:r>
              <a:rPr lang="ru-RU" sz="1600"/>
              <a:t>«овладение навыками </a:t>
            </a:r>
            <a:r>
              <a:rPr lang="ru-RU" sz="1600">
                <a:solidFill>
                  <a:srgbClr val="C00000"/>
                </a:solidFill>
              </a:rPr>
              <a:t>смыслового чтения </a:t>
            </a:r>
            <a:r>
              <a:rPr lang="ru-RU" sz="1600"/>
              <a:t>текстов различных стилей и жанров в соответствии с целями и задачами; умение осознанно строить речевое высказывание в соответствии с задачами коммуникации и составлять тексты в устной и письменной формах». </a:t>
            </a:r>
          </a:p>
        </p:txBody>
      </p:sp>
      <p:sp>
        <p:nvSpPr>
          <p:cNvPr id="5" name="TextBox 4"/>
          <p:cNvSpPr txBox="1"/>
          <p:nvPr/>
        </p:nvSpPr>
        <p:spPr>
          <a:xfrm>
            <a:off x="2838450" y="3281363"/>
            <a:ext cx="3525838" cy="36988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defRPr/>
            </a:pPr>
            <a:r>
              <a:rPr lang="ru-RU" dirty="0">
                <a:latin typeface="Arial" pitchFamily="34" charset="0"/>
                <a:cs typeface="Arial" pitchFamily="34" charset="0"/>
              </a:rPr>
              <a:t>Сущность смыслового чтения</a:t>
            </a:r>
          </a:p>
        </p:txBody>
      </p:sp>
      <p:sp>
        <p:nvSpPr>
          <p:cNvPr id="6" name="TextBox 5"/>
          <p:cNvSpPr txBox="1"/>
          <p:nvPr/>
        </p:nvSpPr>
        <p:spPr>
          <a:xfrm>
            <a:off x="2765425" y="5210175"/>
            <a:ext cx="3684588" cy="9540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400" b="1" i="1" dirty="0">
                <a:latin typeface="Arial Narrow" pitchFamily="34" charset="0"/>
                <a:cs typeface="Arial" pitchFamily="34" charset="0"/>
              </a:rPr>
              <a:t>освоение техники чтения</a:t>
            </a:r>
            <a:r>
              <a:rPr lang="ru-RU" sz="1400" b="1" dirty="0">
                <a:latin typeface="Arial Narrow" pitchFamily="34" charset="0"/>
                <a:cs typeface="Arial" pitchFamily="34" charset="0"/>
              </a:rPr>
              <a:t>: зрительное восприятие и воспроизведение звукового облика слова с помощью артикуляционных действий </a:t>
            </a:r>
            <a:r>
              <a:rPr lang="ru-RU" sz="1400" b="1" dirty="0">
                <a:solidFill>
                  <a:srgbClr val="C00000"/>
                </a:solidFill>
                <a:latin typeface="Arial Narrow" pitchFamily="34" charset="0"/>
                <a:cs typeface="Arial" pitchFamily="34" charset="0"/>
              </a:rPr>
              <a:t>(первый год обучения в школе)</a:t>
            </a:r>
          </a:p>
        </p:txBody>
      </p:sp>
      <p:sp>
        <p:nvSpPr>
          <p:cNvPr id="7" name="TextBox 6"/>
          <p:cNvSpPr txBox="1"/>
          <p:nvPr/>
        </p:nvSpPr>
        <p:spPr>
          <a:xfrm>
            <a:off x="3932238" y="3789363"/>
            <a:ext cx="4743450" cy="1384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400" b="1" i="1" dirty="0">
                <a:latin typeface="Arial Narrow" pitchFamily="34" charset="0"/>
                <a:cs typeface="Arial" pitchFamily="34" charset="0"/>
              </a:rPr>
              <a:t>освоение смыслового чтения</a:t>
            </a:r>
            <a:r>
              <a:rPr lang="ru-RU" sz="1400" b="1" dirty="0">
                <a:latin typeface="Arial Narrow" pitchFamily="34" charset="0"/>
                <a:cs typeface="Arial" pitchFamily="34" charset="0"/>
              </a:rPr>
              <a:t>: </a:t>
            </a:r>
            <a:r>
              <a:rPr lang="ru-RU" sz="1400" b="1" dirty="0">
                <a:latin typeface="Arial Narrow" pitchFamily="34" charset="0"/>
              </a:rPr>
              <a:t>пониманием лексического значения и внутреннего смысла отдельных слов, выражений и всего текста (переносных и символических значений, художественной образности, аллегорий, подтекстов и т. п.),  субъективно авторского значения слов и образов</a:t>
            </a:r>
            <a:r>
              <a:rPr lang="ru-RU" sz="1400" b="1" dirty="0">
                <a:latin typeface="Arial Narrow" pitchFamily="34" charset="0"/>
                <a:cs typeface="Arial" pitchFamily="34" charset="0"/>
              </a:rPr>
              <a:t> </a:t>
            </a:r>
            <a:r>
              <a:rPr lang="ru-RU" sz="1400" b="1" dirty="0">
                <a:solidFill>
                  <a:srgbClr val="C00000"/>
                </a:solidFill>
                <a:latin typeface="Arial Narrow" pitchFamily="34" charset="0"/>
                <a:cs typeface="Arial" pitchFamily="34" charset="0"/>
              </a:rPr>
              <a:t>(второй и последующие годы обучения)</a:t>
            </a:r>
          </a:p>
        </p:txBody>
      </p:sp>
      <p:pic>
        <p:nvPicPr>
          <p:cNvPr id="7177" name="Picture 2" descr="http://im8-tub-ru.yandex.net/i?id=124938973-34-72&amp;n=21">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6013" y="3789363"/>
            <a:ext cx="144303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288" y="806450"/>
            <a:ext cx="8353425" cy="4000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2000" b="1" dirty="0">
                <a:latin typeface="Arial" pitchFamily="34" charset="0"/>
                <a:cs typeface="Arial" pitchFamily="34" charset="0"/>
              </a:rPr>
              <a:t>Предметные результаты во ФГОС НОО</a:t>
            </a:r>
          </a:p>
        </p:txBody>
      </p:sp>
      <p:sp>
        <p:nvSpPr>
          <p:cNvPr id="3" name="TextBox 2"/>
          <p:cNvSpPr txBox="1"/>
          <p:nvPr/>
        </p:nvSpPr>
        <p:spPr>
          <a:xfrm>
            <a:off x="395288" y="1485900"/>
            <a:ext cx="6337300" cy="5238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400" b="1" dirty="0">
                <a:latin typeface="Arial Narrow" pitchFamily="34" charset="0"/>
                <a:cs typeface="Arial" pitchFamily="34" charset="0"/>
              </a:rPr>
              <a:t>«понимание литературы как явления национальной и мировой культуры, средства сохранения и передачи нравственных ценностей и традиций»</a:t>
            </a:r>
          </a:p>
        </p:txBody>
      </p:sp>
      <p:sp>
        <p:nvSpPr>
          <p:cNvPr id="4" name="TextBox 3"/>
          <p:cNvSpPr txBox="1"/>
          <p:nvPr/>
        </p:nvSpPr>
        <p:spPr>
          <a:xfrm>
            <a:off x="6781800" y="3770313"/>
            <a:ext cx="1966913" cy="25542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ru-RU" sz="2000" b="1" dirty="0">
                <a:solidFill>
                  <a:srgbClr val="7030A0"/>
                </a:solidFill>
                <a:latin typeface="Arial Narrow" pitchFamily="34" charset="0"/>
                <a:cs typeface="Arial" pitchFamily="34" charset="0"/>
              </a:rPr>
              <a:t>Сможет ли столь важные функции литературы </a:t>
            </a:r>
          </a:p>
          <a:p>
            <a:pPr algn="ctr">
              <a:defRPr/>
            </a:pPr>
            <a:r>
              <a:rPr lang="ru-RU" sz="2000" b="1" dirty="0">
                <a:solidFill>
                  <a:srgbClr val="7030A0"/>
                </a:solidFill>
                <a:latin typeface="Arial Narrow" pitchFamily="34" charset="0"/>
                <a:cs typeface="Arial" pitchFamily="34" charset="0"/>
              </a:rPr>
              <a:t>в полной мере реализовать начальная школа?</a:t>
            </a:r>
          </a:p>
        </p:txBody>
      </p:sp>
      <p:sp>
        <p:nvSpPr>
          <p:cNvPr id="5" name="TextBox 4"/>
          <p:cNvSpPr txBox="1"/>
          <p:nvPr/>
        </p:nvSpPr>
        <p:spPr>
          <a:xfrm>
            <a:off x="395288" y="2101850"/>
            <a:ext cx="6337300" cy="95408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ru-RU" sz="1400" b="1" dirty="0">
                <a:latin typeface="Arial Narrow" pitchFamily="34" charset="0"/>
                <a:cs typeface="Arial" pitchFamily="34" charset="0"/>
              </a:rPr>
              <a:t>«осознание значимости чтения для личного развития; формирование представлений о мире, российской истории и культуре, первоначальных этических представлений, понятий о добре и зле, нравственности; успешности обучения по всем учебным предметам; формирование потребности в систематическом чтении»</a:t>
            </a:r>
          </a:p>
        </p:txBody>
      </p:sp>
      <p:sp>
        <p:nvSpPr>
          <p:cNvPr id="6" name="TextBox 5"/>
          <p:cNvSpPr txBox="1"/>
          <p:nvPr/>
        </p:nvSpPr>
        <p:spPr>
          <a:xfrm>
            <a:off x="395288" y="3213100"/>
            <a:ext cx="6337300" cy="9540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ru-RU" sz="1400" b="1" dirty="0">
                <a:latin typeface="Arial Narrow" pitchFamily="34" charset="0"/>
                <a:cs typeface="Arial" pitchFamily="34" charset="0"/>
              </a:rPr>
              <a:t>«понимание роли чтения, использование разных видов чтения (ознакомительное, изучающее, выборочное, поисковое); умение осознанно воспринимать и оценивать содержание и специфику различных текстов, участвовать в их обсуждении, давать и обосновывать нравственную оценку поступков героев»</a:t>
            </a:r>
          </a:p>
        </p:txBody>
      </p:sp>
      <p:sp>
        <p:nvSpPr>
          <p:cNvPr id="7" name="TextBox 6"/>
          <p:cNvSpPr txBox="1"/>
          <p:nvPr/>
        </p:nvSpPr>
        <p:spPr>
          <a:xfrm>
            <a:off x="420688" y="4284663"/>
            <a:ext cx="6311900" cy="11684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400" b="1" dirty="0">
                <a:latin typeface="Arial Narrow" pitchFamily="34" charset="0"/>
                <a:cs typeface="Arial" pitchFamily="34" charset="0"/>
              </a:rPr>
              <a:t>«достижение необходимого для продолжения образования уровня читательской компетентности, общего речевого развития, т.е. овладение техникой чтения вслух и про себя, элементарными приемами интерпретации, анализа и преобразования художественных, научно-популярных и учебных текстов с использованием элементарных литературоведческих понятий»</a:t>
            </a:r>
          </a:p>
        </p:txBody>
      </p:sp>
      <p:sp>
        <p:nvSpPr>
          <p:cNvPr id="8" name="TextBox 7"/>
          <p:cNvSpPr txBox="1"/>
          <p:nvPr/>
        </p:nvSpPr>
        <p:spPr>
          <a:xfrm>
            <a:off x="420688" y="5586413"/>
            <a:ext cx="6311900" cy="738187"/>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defRPr/>
            </a:pPr>
            <a:r>
              <a:rPr lang="ru-RU" sz="1400" b="1" dirty="0">
                <a:latin typeface="Arial Narrow" pitchFamily="34" charset="0"/>
              </a:rPr>
              <a:t>«умение самостоятельно выбирать интересующую литературу; пользоваться справочными источниками для понимания и получения дополнительной информации»</a:t>
            </a:r>
          </a:p>
        </p:txBody>
      </p:sp>
      <p:sp>
        <p:nvSpPr>
          <p:cNvPr id="8201" name="TextBox 8"/>
          <p:cNvSpPr txBox="1">
            <a:spLocks noChangeArrowheads="1"/>
          </p:cNvSpPr>
          <p:nvPr/>
        </p:nvSpPr>
        <p:spPr bwMode="auto">
          <a:xfrm>
            <a:off x="7542213" y="2924175"/>
            <a:ext cx="6127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6000">
                <a:solidFill>
                  <a:schemeClr val="bg1"/>
                </a:solidFill>
              </a:rPr>
              <a:t>?</a:t>
            </a:r>
          </a:p>
        </p:txBody>
      </p:sp>
      <p:pic>
        <p:nvPicPr>
          <p:cNvPr id="8202" name="Picture 3" descr="http://multireklama.narod.ru/obuchenie/401166.jpg">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81800" y="1485900"/>
            <a:ext cx="20288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2-tub-ru.yandex.net/i?id=319997461-06-72&amp;n=21">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13438" y="3025775"/>
            <a:ext cx="19716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71550" y="912813"/>
            <a:ext cx="7272338" cy="7080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2000" b="1" dirty="0">
                <a:latin typeface="Arial" pitchFamily="34" charset="0"/>
                <a:cs typeface="Arial" pitchFamily="34" charset="0"/>
              </a:rPr>
              <a:t>Федеральный государственный образовательный стандарт основного общего образования (ФГОС ООО)</a:t>
            </a:r>
          </a:p>
        </p:txBody>
      </p:sp>
      <p:sp>
        <p:nvSpPr>
          <p:cNvPr id="9220" name="TextBox 3"/>
          <p:cNvSpPr txBox="1">
            <a:spLocks noChangeArrowheads="1"/>
          </p:cNvSpPr>
          <p:nvPr/>
        </p:nvSpPr>
        <p:spPr bwMode="auto">
          <a:xfrm>
            <a:off x="1331913" y="1943100"/>
            <a:ext cx="6553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600" b="1"/>
              <a:t>Метапредметные результаты ФГОС ООО: </a:t>
            </a:r>
            <a:r>
              <a:rPr lang="ru-RU" sz="1600"/>
              <a:t>«</a:t>
            </a:r>
            <a:r>
              <a:rPr lang="ru-RU" sz="1600">
                <a:solidFill>
                  <a:srgbClr val="C00000"/>
                </a:solidFill>
              </a:rPr>
              <a:t>смысловое чтение</a:t>
            </a:r>
            <a:r>
              <a:rPr lang="ru-RU" sz="1600"/>
              <a:t>». </a:t>
            </a:r>
          </a:p>
        </p:txBody>
      </p:sp>
      <p:sp>
        <p:nvSpPr>
          <p:cNvPr id="5" name="TextBox 4"/>
          <p:cNvSpPr txBox="1"/>
          <p:nvPr/>
        </p:nvSpPr>
        <p:spPr>
          <a:xfrm>
            <a:off x="2522538" y="2457450"/>
            <a:ext cx="4229100" cy="36988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defRPr/>
            </a:pPr>
            <a:r>
              <a:rPr lang="ru-RU" dirty="0">
                <a:latin typeface="Arial" pitchFamily="34" charset="0"/>
                <a:cs typeface="Arial" pitchFamily="34" charset="0"/>
              </a:rPr>
              <a:t>Развитие умений смыслового чтения</a:t>
            </a:r>
          </a:p>
        </p:txBody>
      </p:sp>
      <p:sp>
        <p:nvSpPr>
          <p:cNvPr id="9222" name="TextBox 5"/>
          <p:cNvSpPr txBox="1">
            <a:spLocks noChangeArrowheads="1"/>
          </p:cNvSpPr>
          <p:nvPr/>
        </p:nvSpPr>
        <p:spPr bwMode="auto">
          <a:xfrm>
            <a:off x="3492500" y="3028950"/>
            <a:ext cx="2236788" cy="33813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sz="1600" b="1"/>
              <a:t>Смысловые уровни</a:t>
            </a:r>
          </a:p>
        </p:txBody>
      </p:sp>
      <p:sp>
        <p:nvSpPr>
          <p:cNvPr id="7" name="TextBox 6"/>
          <p:cNvSpPr txBox="1"/>
          <p:nvPr/>
        </p:nvSpPr>
        <p:spPr>
          <a:xfrm>
            <a:off x="2627313" y="3871913"/>
            <a:ext cx="2016125" cy="33813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ru-RU" sz="1600" dirty="0">
                <a:latin typeface="Arial" pitchFamily="34" charset="0"/>
                <a:cs typeface="Arial" pitchFamily="34" charset="0"/>
              </a:rPr>
              <a:t>Понимание: </a:t>
            </a:r>
            <a:r>
              <a:rPr lang="ru-RU" sz="1600" dirty="0">
                <a:solidFill>
                  <a:srgbClr val="FF0000"/>
                </a:solidFill>
                <a:latin typeface="Arial" pitchFamily="34" charset="0"/>
                <a:cs typeface="Arial" pitchFamily="34" charset="0"/>
              </a:rPr>
              <a:t>мысли</a:t>
            </a:r>
          </a:p>
        </p:txBody>
      </p:sp>
      <p:sp>
        <p:nvSpPr>
          <p:cNvPr id="9" name="TextBox 8"/>
          <p:cNvSpPr txBox="1"/>
          <p:nvPr/>
        </p:nvSpPr>
        <p:spPr>
          <a:xfrm>
            <a:off x="1704975" y="4252913"/>
            <a:ext cx="2160588" cy="338137"/>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ru-RU" sz="1600" dirty="0">
                <a:latin typeface="Arial" pitchFamily="34" charset="0"/>
                <a:cs typeface="Arial" pitchFamily="34" charset="0"/>
              </a:rPr>
              <a:t>Восприятие: </a:t>
            </a:r>
            <a:r>
              <a:rPr lang="ru-RU" sz="1600" dirty="0">
                <a:solidFill>
                  <a:srgbClr val="FF0000"/>
                </a:solidFill>
                <a:latin typeface="Arial" pitchFamily="34" charset="0"/>
                <a:cs typeface="Arial" pitchFamily="34" charset="0"/>
              </a:rPr>
              <a:t>чувства</a:t>
            </a:r>
          </a:p>
        </p:txBody>
      </p:sp>
      <p:sp>
        <p:nvSpPr>
          <p:cNvPr id="10" name="TextBox 9"/>
          <p:cNvSpPr txBox="1"/>
          <p:nvPr/>
        </p:nvSpPr>
        <p:spPr>
          <a:xfrm>
            <a:off x="3486150" y="3479800"/>
            <a:ext cx="2197100" cy="338138"/>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ru-RU" sz="1600" dirty="0">
                <a:latin typeface="Arial" pitchFamily="34" charset="0"/>
                <a:cs typeface="Arial" pitchFamily="34" charset="0"/>
              </a:rPr>
              <a:t>Интерпретация: </a:t>
            </a:r>
            <a:r>
              <a:rPr lang="ru-RU" sz="1600" dirty="0">
                <a:solidFill>
                  <a:srgbClr val="FF0000"/>
                </a:solidFill>
                <a:latin typeface="Arial" pitchFamily="34" charset="0"/>
                <a:cs typeface="Arial" pitchFamily="34" charset="0"/>
              </a:rPr>
              <a:t>речь</a:t>
            </a:r>
          </a:p>
        </p:txBody>
      </p:sp>
      <p:cxnSp>
        <p:nvCxnSpPr>
          <p:cNvPr id="12" name="Соединительная линия уступом 11"/>
          <p:cNvCxnSpPr/>
          <p:nvPr/>
        </p:nvCxnSpPr>
        <p:spPr>
          <a:xfrm rot="10800000" flipV="1">
            <a:off x="1708150" y="3141663"/>
            <a:ext cx="1774825" cy="1198562"/>
          </a:xfrm>
          <a:prstGeom prst="bentConnector3">
            <a:avLst>
              <a:gd name="adj1" fmla="val 11288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Соединительная линия уступом 21"/>
          <p:cNvCxnSpPr/>
          <p:nvPr/>
        </p:nvCxnSpPr>
        <p:spPr>
          <a:xfrm rot="10800000" flipV="1">
            <a:off x="3489325" y="3300413"/>
            <a:ext cx="6350" cy="450850"/>
          </a:xfrm>
          <a:prstGeom prst="bentConnector3">
            <a:avLst>
              <a:gd name="adj1" fmla="val 343527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Соединительная линия уступом 26"/>
          <p:cNvCxnSpPr/>
          <p:nvPr/>
        </p:nvCxnSpPr>
        <p:spPr>
          <a:xfrm rot="10800000" flipV="1">
            <a:off x="2627313" y="3217863"/>
            <a:ext cx="865187" cy="696912"/>
          </a:xfrm>
          <a:prstGeom prst="bentConnector3">
            <a:avLst>
              <a:gd name="adj1" fmla="val 12642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Ромб 38"/>
          <p:cNvSpPr/>
          <p:nvPr/>
        </p:nvSpPr>
        <p:spPr>
          <a:xfrm>
            <a:off x="1331913" y="3381375"/>
            <a:ext cx="373062" cy="36988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1</a:t>
            </a:r>
          </a:p>
        </p:txBody>
      </p:sp>
      <p:sp>
        <p:nvSpPr>
          <p:cNvPr id="42" name="Ромб 41"/>
          <p:cNvSpPr/>
          <p:nvPr/>
        </p:nvSpPr>
        <p:spPr>
          <a:xfrm>
            <a:off x="2255838" y="3392488"/>
            <a:ext cx="331787" cy="3476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2</a:t>
            </a:r>
          </a:p>
        </p:txBody>
      </p:sp>
      <p:sp>
        <p:nvSpPr>
          <p:cNvPr id="43" name="Ромб 42"/>
          <p:cNvSpPr/>
          <p:nvPr/>
        </p:nvSpPr>
        <p:spPr>
          <a:xfrm>
            <a:off x="3060700" y="3392488"/>
            <a:ext cx="331788" cy="34766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3</a:t>
            </a:r>
          </a:p>
        </p:txBody>
      </p:sp>
      <p:sp>
        <p:nvSpPr>
          <p:cNvPr id="44" name="TextBox 43"/>
          <p:cNvSpPr txBox="1"/>
          <p:nvPr/>
        </p:nvSpPr>
        <p:spPr>
          <a:xfrm>
            <a:off x="696913" y="4797425"/>
            <a:ext cx="7777162" cy="7381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ru-RU" sz="1400" b="1" dirty="0">
                <a:solidFill>
                  <a:srgbClr val="C00000"/>
                </a:solidFill>
                <a:latin typeface="Arial" pitchFamily="34" charset="0"/>
                <a:cs typeface="Arial" pitchFamily="34" charset="0"/>
              </a:rPr>
              <a:t>Выпускники средней школы не могут выявить глубинных смыслов художественных текстов, оставаясь на уровне понимания лексического значения слов, т. е. читают художественный текст как иностранцы, а не как носители русского языка и культуры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288" y="806450"/>
            <a:ext cx="8353425" cy="4000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ru-RU" sz="2000" b="1" dirty="0">
                <a:latin typeface="Arial" pitchFamily="34" charset="0"/>
                <a:cs typeface="Arial" pitchFamily="34" charset="0"/>
              </a:rPr>
              <a:t>Предметные результаты  ФГОС ООО</a:t>
            </a:r>
          </a:p>
        </p:txBody>
      </p:sp>
      <p:sp>
        <p:nvSpPr>
          <p:cNvPr id="3" name="TextBox 2"/>
          <p:cNvSpPr txBox="1"/>
          <p:nvPr/>
        </p:nvSpPr>
        <p:spPr>
          <a:xfrm>
            <a:off x="387350" y="1589088"/>
            <a:ext cx="5556250" cy="11699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ru-RU" sz="1400" dirty="0">
                <a:latin typeface="Arial" pitchFamily="34" charset="0"/>
                <a:cs typeface="Arial" pitchFamily="34" charset="0"/>
              </a:rPr>
              <a:t>«Осознание значимости чтения и изучения литературы для своего дальнейшего развития; формирование потребности в систематическом чтении как средстве познания мира и себя в этом мире, гармонизации отношений человека и общества, многоаспектного диалога»</a:t>
            </a:r>
          </a:p>
        </p:txBody>
      </p:sp>
      <p:sp>
        <p:nvSpPr>
          <p:cNvPr id="4" name="TextBox 3"/>
          <p:cNvSpPr txBox="1"/>
          <p:nvPr/>
        </p:nvSpPr>
        <p:spPr>
          <a:xfrm>
            <a:off x="376238" y="2981325"/>
            <a:ext cx="5567362" cy="1600200"/>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ru-RU" sz="1400" dirty="0">
                <a:latin typeface="Arial" pitchFamily="34" charset="0"/>
                <a:cs typeface="Arial" pitchFamily="34" charset="0"/>
              </a:rPr>
              <a:t>«Воспитание квалифицированного читателя со сформированным эстетическим вкусом, способного аргументировать своё мнение и оформлять его словесно в устных и письменных высказываниях разных жанров, создавать развёрнутые высказывания аналитического и интерпретирующего характера, участвовать в обсуждении прочитанного, сознательно планировать своё досуговое чтение»</a:t>
            </a:r>
          </a:p>
        </p:txBody>
      </p:sp>
      <p:pic>
        <p:nvPicPr>
          <p:cNvPr id="5" name="Picture 6" descr="Картинка 9 из 312">
            <a:hlinkClick r:id="rId2"/>
          </p:cNvPr>
          <p:cNvPicPr>
            <a:picLocks noChangeAspect="1" noChangeArrowheads="1"/>
          </p:cNvPicPr>
          <p:nvPr/>
        </p:nvPicPr>
        <p:blipFill>
          <a:blip r:embed="rId3"/>
          <a:srcRect/>
          <a:stretch>
            <a:fillRect/>
          </a:stretch>
        </p:blipFill>
        <p:spPr bwMode="auto">
          <a:xfrm>
            <a:off x="6084888" y="1589088"/>
            <a:ext cx="2663825" cy="1684337"/>
          </a:xfrm>
          <a:prstGeom prst="rect">
            <a:avLst/>
          </a:prstGeom>
        </p:spPr>
        <p:style>
          <a:lnRef idx="2">
            <a:schemeClr val="accent6"/>
          </a:lnRef>
          <a:fillRef idx="1">
            <a:schemeClr val="lt1"/>
          </a:fillRef>
          <a:effectRef idx="0">
            <a:schemeClr val="accent6"/>
          </a:effectRef>
          <a:fontRef idx="minor">
            <a:schemeClr val="dk1"/>
          </a:fontRef>
        </p:style>
      </p:pic>
      <p:sp>
        <p:nvSpPr>
          <p:cNvPr id="6" name="TextBox 5"/>
          <p:cNvSpPr txBox="1"/>
          <p:nvPr/>
        </p:nvSpPr>
        <p:spPr>
          <a:xfrm>
            <a:off x="5962650" y="3482975"/>
            <a:ext cx="2786063" cy="286226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ru-RU" sz="2000" b="1" dirty="0">
                <a:latin typeface="Arial Narrow" pitchFamily="34" charset="0"/>
              </a:rPr>
              <a:t>Возможно ли достижение этих результатов при падении интереса  к чтению к концу 9 класса и исключении мотива чтения из досуговой деятельности школьников? </a:t>
            </a:r>
          </a:p>
        </p:txBody>
      </p:sp>
      <p:sp>
        <p:nvSpPr>
          <p:cNvPr id="7" name="TextBox 6"/>
          <p:cNvSpPr txBox="1"/>
          <p:nvPr/>
        </p:nvSpPr>
        <p:spPr>
          <a:xfrm>
            <a:off x="401638" y="5422900"/>
            <a:ext cx="5465762" cy="92233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ru-RU" b="1" dirty="0">
                <a:latin typeface="Arial" pitchFamily="34" charset="0"/>
                <a:cs typeface="Arial" pitchFamily="34" charset="0"/>
              </a:rPr>
              <a:t>Нужна государственная политика, направленная на повышение мотивации у школьников интереса к чтению</a:t>
            </a:r>
            <a:endParaRPr lang="ru-RU" b="1" dirty="0">
              <a:solidFill>
                <a:srgbClr val="C00000"/>
              </a:solidFill>
              <a:latin typeface="Arial" pitchFamily="34" charset="0"/>
              <a:cs typeface="Arial" pitchFamily="34" charset="0"/>
            </a:endParaRPr>
          </a:p>
        </p:txBody>
      </p:sp>
      <p:sp>
        <p:nvSpPr>
          <p:cNvPr id="8" name="TextBox 7"/>
          <p:cNvSpPr txBox="1"/>
          <p:nvPr/>
        </p:nvSpPr>
        <p:spPr>
          <a:xfrm>
            <a:off x="2828810" y="4581128"/>
            <a:ext cx="612668" cy="1015663"/>
          </a:xfrm>
          <a:prstGeom prst="rect">
            <a:avLst/>
          </a:prstGeom>
          <a:noFill/>
          <a:effectLst>
            <a:glow rad="228600">
              <a:schemeClr val="accent1">
                <a:satMod val="175000"/>
                <a:alpha val="40000"/>
              </a:schemeClr>
            </a:glow>
          </a:effectLst>
        </p:spPr>
        <p:txBody>
          <a:bodyPr wrap="none">
            <a:spAutoFit/>
          </a:bodyPr>
          <a:lstStyle/>
          <a:p>
            <a:pPr>
              <a:defRPr/>
            </a:pPr>
            <a:r>
              <a:rPr lang="ru-RU" sz="6000" dirty="0">
                <a:solidFill>
                  <a:schemeClr val="bg1">
                    <a:lumMod val="65000"/>
                  </a:schemeClr>
                </a:solidFill>
                <a:cs typeface="+mn-cs"/>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56__-.">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156__-.</Template>
  <TotalTime>1226</TotalTime>
  <Words>2219</Words>
  <Application>Microsoft Office PowerPoint</Application>
  <PresentationFormat>Экран (4:3)</PresentationFormat>
  <Paragraphs>146</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156__-.</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Из опыта работы</vt:lpstr>
      <vt:lpstr>Из опыта работы</vt:lpstr>
      <vt:lpstr>Презентация PowerPoint</vt:lpstr>
      <vt:lpstr>Из опыта работы</vt:lpstr>
      <vt:lpstr>Из опыта работы</vt:lpstr>
      <vt:lpstr>Из опыта работы</vt:lpstr>
      <vt:lpstr>Из опыта работы</vt:lpstr>
      <vt:lpstr>Из опыта работы</vt:lpstr>
      <vt:lpstr>Презентация PowerPoint</vt:lpstr>
      <vt:lpstr>Из опыта работы</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Беляева</dc:creator>
  <cp:lastModifiedBy>Admin</cp:lastModifiedBy>
  <cp:revision>77</cp:revision>
  <cp:lastPrinted>2017-09-07T02:54:21Z</cp:lastPrinted>
  <dcterms:created xsi:type="dcterms:W3CDTF">2013-03-21T17:08:15Z</dcterms:created>
  <dcterms:modified xsi:type="dcterms:W3CDTF">2021-06-08T10:24:09Z</dcterms:modified>
</cp:coreProperties>
</file>