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0C3E-0020-430E-A969-D0178FE3859C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AA4-38C9-49E5-9378-31333F1496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0C3E-0020-430E-A969-D0178FE3859C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AA4-38C9-49E5-9378-31333F149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0C3E-0020-430E-A969-D0178FE3859C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AA4-38C9-49E5-9378-31333F149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0C3E-0020-430E-A969-D0178FE3859C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AA4-38C9-49E5-9378-31333F1496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0C3E-0020-430E-A969-D0178FE3859C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AA4-38C9-49E5-9378-31333F149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0C3E-0020-430E-A969-D0178FE3859C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AA4-38C9-49E5-9378-31333F149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0C3E-0020-430E-A969-D0178FE3859C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AA4-38C9-49E5-9378-31333F149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0C3E-0020-430E-A969-D0178FE3859C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AA4-38C9-49E5-9378-31333F149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0C3E-0020-430E-A969-D0178FE3859C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AA4-38C9-49E5-9378-31333F149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0C3E-0020-430E-A969-D0178FE3859C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AA4-38C9-49E5-9378-31333F149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0C3E-0020-430E-A969-D0178FE3859C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9AA4-38C9-49E5-9378-31333F149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AE00C3E-0020-430E-A969-D0178FE3859C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7C49AA4-38C9-49E5-9378-31333F149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limpiada.ru/" TargetMode="External"/><Relationship Id="rId2" Type="http://schemas.openxmlformats.org/officeDocument/2006/relationships/hyperlink" Target="http://geoschool.mosolymp.ru/materia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urzhumgeogim.ucoz.ru/index/podgotovka_k_olimpiade_po_geografii/0-56" TargetMode="External"/><Relationship Id="rId4" Type="http://schemas.openxmlformats.org/officeDocument/2006/relationships/hyperlink" Target="http://info.olimpiada.ru/activity/82/tasks/201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445224"/>
            <a:ext cx="3384376" cy="1008112"/>
          </a:xfrm>
        </p:spPr>
        <p:txBody>
          <a:bodyPr/>
          <a:lstStyle/>
          <a:p>
            <a:pPr algn="l"/>
            <a:r>
              <a:rPr lang="ru-RU" dirty="0" err="1" smtClean="0"/>
              <a:t>Хатмуллина</a:t>
            </a:r>
            <a:r>
              <a:rPr lang="ru-RU" dirty="0" smtClean="0"/>
              <a:t> </a:t>
            </a:r>
            <a:r>
              <a:rPr lang="ru-RU" dirty="0" err="1" smtClean="0"/>
              <a:t>Р.Ф.,учитель</a:t>
            </a:r>
            <a:r>
              <a:rPr lang="ru-RU" dirty="0" smtClean="0"/>
              <a:t> географии</a:t>
            </a:r>
          </a:p>
          <a:p>
            <a:pPr algn="l"/>
            <a:r>
              <a:rPr lang="ru-RU" dirty="0" smtClean="0"/>
              <a:t>МБОУ «СШ №15»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/>
              <a:t>Организация </a:t>
            </a:r>
            <a:r>
              <a:rPr lang="ru-RU" b="1" dirty="0" smtClean="0"/>
              <a:t>учебно-исследовательской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деятельности обучающихся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условиях ФГОС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73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9" y="766"/>
            <a:ext cx="7924800" cy="763938"/>
          </a:xfrm>
        </p:spPr>
        <p:txBody>
          <a:bodyPr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7924800" cy="4806280"/>
          </a:xfrm>
        </p:spPr>
        <p:txBody>
          <a:bodyPr/>
          <a:lstStyle/>
          <a:p>
            <a:r>
              <a:rPr lang="ru-RU" dirty="0" err="1"/>
              <a:t>Геошкола</a:t>
            </a:r>
            <a:r>
              <a:rPr lang="ru-RU" u="sng" dirty="0"/>
              <a:t> - </a:t>
            </a:r>
            <a:r>
              <a:rPr lang="ru-RU" u="sng" dirty="0">
                <a:hlinkClick r:id="rId2"/>
              </a:rPr>
              <a:t>http://geoschool.mosolymp.ru/materials</a:t>
            </a:r>
            <a:r>
              <a:rPr lang="ru-RU" u="sng" dirty="0"/>
              <a:t>  </a:t>
            </a:r>
            <a:endParaRPr lang="ru-RU" dirty="0"/>
          </a:p>
          <a:p>
            <a:r>
              <a:rPr lang="ru-RU" dirty="0" err="1"/>
              <a:t>Олимпиада.ру</a:t>
            </a:r>
            <a:r>
              <a:rPr lang="ru-RU" dirty="0"/>
              <a:t> - </a:t>
            </a:r>
            <a:r>
              <a:rPr lang="ru-RU" u="sng" dirty="0">
                <a:hlinkClick r:id="rId3"/>
              </a:rPr>
              <a:t>http://olimpiada.ru/</a:t>
            </a:r>
            <a:endParaRPr lang="ru-RU" dirty="0"/>
          </a:p>
          <a:p>
            <a:r>
              <a:rPr lang="ru-RU" u="sng" dirty="0">
                <a:hlinkClick r:id="rId4"/>
              </a:rPr>
              <a:t>http://info.olimpiada.ru/activity/82/tasks/2014</a:t>
            </a:r>
            <a:endParaRPr lang="ru-RU" dirty="0"/>
          </a:p>
          <a:p>
            <a:r>
              <a:rPr lang="ru-RU" dirty="0"/>
              <a:t>Бусыгина Ольга Геннадьевна</a:t>
            </a:r>
          </a:p>
          <a:p>
            <a:r>
              <a:rPr lang="ru-RU" dirty="0"/>
              <a:t> - </a:t>
            </a:r>
            <a:r>
              <a:rPr lang="ru-RU" u="sng" dirty="0">
                <a:hlinkClick r:id="rId5"/>
              </a:rPr>
              <a:t>http://</a:t>
            </a:r>
            <a:r>
              <a:rPr lang="ru-RU" u="sng" dirty="0" smtClean="0">
                <a:hlinkClick r:id="rId5"/>
              </a:rPr>
              <a:t>urzhumgeogim.ucoz.ru/index/podgotovka_k_olimpiade_po_geografii/0-56</a:t>
            </a:r>
            <a:endParaRPr lang="ru-RU" u="sng" dirty="0" smtClean="0"/>
          </a:p>
          <a:p>
            <a:r>
              <a:rPr lang="ru-RU" u="sng" dirty="0" smtClean="0"/>
              <a:t>РГО - </a:t>
            </a:r>
            <a:r>
              <a:rPr lang="en-US" u="sng" dirty="0"/>
              <a:t>https://dictant.rgo.ru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80962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47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391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Системно-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 </a:t>
            </a:r>
            <a:r>
              <a:rPr lang="ru-RU" dirty="0"/>
              <a:t>-</a:t>
            </a:r>
            <a:r>
              <a:rPr lang="ru-RU" sz="2400" dirty="0"/>
              <a:t>это организация учебного процесса, в котором главное место отводится активной и разносторонней, в максимальной степени самостоятельной  познавательной  деятельности школьника. Ключевыми моментами</a:t>
            </a:r>
            <a:r>
              <a:rPr lang="ru-RU" sz="2400" b="1" dirty="0"/>
              <a:t> </a:t>
            </a:r>
            <a:r>
              <a:rPr lang="ru-RU" sz="2400" b="1" dirty="0" err="1"/>
              <a:t>деятельностного</a:t>
            </a:r>
            <a:r>
              <a:rPr lang="ru-RU" sz="2400" b="1" dirty="0"/>
              <a:t> подхода</a:t>
            </a:r>
            <a:r>
              <a:rPr lang="ru-RU" sz="2400" dirty="0"/>
              <a:t> является постепенный уход от информационного репродуктивного знания к знанию действия.</a:t>
            </a:r>
          </a:p>
        </p:txBody>
      </p:sp>
      <p:pic>
        <p:nvPicPr>
          <p:cNvPr id="4098" name="Picture 2" descr="https://pp.userapi.com/c841135/v841135044/460d8/c--mOtGVug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1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778098"/>
          </a:xfrm>
        </p:spPr>
        <p:txBody>
          <a:bodyPr/>
          <a:lstStyle/>
          <a:p>
            <a:pPr algn="ctr"/>
            <a:r>
              <a:rPr lang="ru-RU" dirty="0" smtClean="0"/>
              <a:t>Портрет выпускника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568952" cy="583264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любящий свой край и своё Отечество, знающий русский и родной язык, уважающий свой народ, его культуру и духовные традиции; </a:t>
            </a:r>
          </a:p>
          <a:p>
            <a:pPr lvl="0"/>
            <a:r>
              <a:rPr lang="ru-RU" dirty="0"/>
              <a:t>осознающий и принимающий ценности человеческой жизни, семьи, гражданского общества, многонационального российского народа, человечества;</a:t>
            </a:r>
          </a:p>
          <a:p>
            <a:pPr lvl="0"/>
            <a:r>
              <a:rPr lang="ru-RU" dirty="0"/>
              <a:t>активно и заинтересованно познающий мир, осознающий ценность труда, науки и творчества;</a:t>
            </a:r>
          </a:p>
          <a:p>
            <a:pPr lvl="0"/>
            <a:r>
              <a:rPr lang="ru-RU" dirty="0"/>
              <a:t>умеющий учиться, осознающий важность образования и самообразования для жизни и деятельности, способный применять полученные знания на практике; </a:t>
            </a:r>
          </a:p>
          <a:p>
            <a:pPr lvl="0"/>
            <a:r>
              <a:rPr lang="ru-RU" dirty="0"/>
              <a:t>социально активный, уважающий закон и правопорядок, соизмеряющий свои поступки с нравственными ценностями, осознающий свои обязанности перед семьёй, обществом, Отечеством;</a:t>
            </a:r>
          </a:p>
          <a:p>
            <a:pPr lvl="0"/>
            <a:r>
              <a:rPr lang="ru-RU" dirty="0"/>
              <a:t>уважающий других людей, умеющий вести конструктивный диалог, достигать взаимопонимания, сотрудничать для достижения общих результатов;</a:t>
            </a:r>
          </a:p>
          <a:p>
            <a:pPr lvl="0"/>
            <a:r>
              <a:rPr lang="ru-RU" dirty="0"/>
              <a:t>осознанно выполняющий правила здорового и экологически целесообразного образа жизни, безопасного для человека и окружающей среды; </a:t>
            </a:r>
          </a:p>
          <a:p>
            <a:pPr lvl="0"/>
            <a:r>
              <a:rPr lang="ru-RU" dirty="0"/>
              <a:t>ориентирующийся в мире профессий, понимающий значение профессиональной деятельности для человека в интересах устойчивого развития общества и природы.</a:t>
            </a:r>
          </a:p>
          <a:p>
            <a:r>
              <a:rPr lang="ru-RU" dirty="0"/>
              <a:t>Такой портрет ученика можно создать лишь благодаря тем образовательным </a:t>
            </a:r>
          </a:p>
        </p:txBody>
      </p:sp>
    </p:spTree>
    <p:extLst>
      <p:ext uri="{BB962C8B-B14F-4D97-AF65-F5344CB8AC3E}">
        <p14:creationId xmlns:p14="http://schemas.microsoft.com/office/powerpoint/2010/main" val="416702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648072"/>
          </a:xfrm>
        </p:spPr>
        <p:txBody>
          <a:bodyPr/>
          <a:lstStyle/>
          <a:p>
            <a:pPr algn="ctr"/>
            <a:r>
              <a:rPr lang="ru-RU" dirty="0" smtClean="0"/>
              <a:t>Планируемые результаты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2436415"/>
              </p:ext>
            </p:extLst>
          </p:nvPr>
        </p:nvGraphicFramePr>
        <p:xfrm>
          <a:off x="179512" y="908720"/>
          <a:ext cx="8712967" cy="5616624"/>
        </p:xfrm>
        <a:graphic>
          <a:graphicData uri="http://schemas.openxmlformats.org/drawingml/2006/table">
            <a:tbl>
              <a:tblPr firstRow="1" firstCol="1" bandRow="1"/>
              <a:tblGrid>
                <a:gridCol w="2253354"/>
                <a:gridCol w="3830701"/>
                <a:gridCol w="2628912"/>
              </a:tblGrid>
              <a:tr h="5616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Личностные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(саморазвитие, самоопределение, ценностно-смысловые установки)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0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Метапредметные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000" b="1" spc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межпредметные</a:t>
                      </a:r>
                      <a:r>
                        <a:rPr lang="ru-RU" sz="2000" b="1" spc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понятия, УУД-регулятивные, познавательные, коммуникативные), способность их использовать, самостоятельность планирования и осуществления учебной деятельности, организация учебного сотрудничества с педагогом и сверстниками, построение индивидуальных образовательных траекторий.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Предметные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Освоение учебных предметов, виды деятельности по получению новых знаний, формирование научного типа мышления.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63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496944" cy="86409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ФГОС </a:t>
            </a:r>
            <a:r>
              <a:rPr lang="ru-RU" dirty="0"/>
              <a:t>предполагает формирование следующих УУД: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7924800" cy="5400600"/>
          </a:xfrm>
        </p:spPr>
        <p:txBody>
          <a:bodyPr/>
          <a:lstStyle/>
          <a:p>
            <a:pPr lvl="0"/>
            <a:r>
              <a:rPr lang="ru-RU" sz="2400" dirty="0" smtClean="0"/>
              <a:t>Личностные </a:t>
            </a:r>
            <a:r>
              <a:rPr lang="ru-RU" sz="2400" dirty="0"/>
              <a:t>УУД: в рамках когнитивного компонента будут сформированы знания, осознание, понимание, ориентация и т.д.</a:t>
            </a:r>
          </a:p>
          <a:p>
            <a:pPr lvl="0"/>
            <a:r>
              <a:rPr lang="ru-RU" sz="2400" dirty="0"/>
              <a:t>Регулятивные УУД: научатся анализу, планированию,  целеполаганию, оценке.</a:t>
            </a:r>
          </a:p>
          <a:p>
            <a:pPr lvl="0"/>
            <a:r>
              <a:rPr lang="ru-RU" sz="2400" dirty="0"/>
              <a:t>Коммуникативные УУД: научатся иметь и учитывать мнение, работать  в группах, осуществлять контроль.</a:t>
            </a:r>
          </a:p>
          <a:p>
            <a:pPr lvl="0"/>
            <a:r>
              <a:rPr lang="ru-RU" sz="2400" dirty="0"/>
              <a:t>Познавательные УУД: научатся реализации проектно-исследовательской деятельности, наблюдение, эксперимент, определять, обобщать понятия, устанавливать причинно-следственные связи</a:t>
            </a:r>
            <a:r>
              <a:rPr lang="ru-RU" sz="2400" dirty="0" smtClean="0"/>
              <a:t>..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7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Специфические черты (различия) проектной и учебно-исследовательской деятельности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6927508"/>
              </p:ext>
            </p:extLst>
          </p:nvPr>
        </p:nvGraphicFramePr>
        <p:xfrm>
          <a:off x="179512" y="1556791"/>
          <a:ext cx="8856984" cy="51845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28030"/>
                <a:gridCol w="4428954"/>
              </a:tblGrid>
              <a:tr h="395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spc="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Проектная деятельность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spc="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Учебно-исследовательская деятельность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9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направлен на получение конкретного запланированного результата — продукта, обладающего определёнными свойствами и необходимого для конкретного использования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ходе исследования организуется поиск в какой-то области, формулируются отдельные характеристики итогов работ. Отрицательный результат есть тоже результат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Реализацию проектных работ предваряет представление о будущем проекте, планирование процесса создания продукта и реализации этого плана. Результат проекта должен быть точно соотнесён со всеми характеристиками, сформулированными в его замысле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Логика построения исследовательской деятельности включает формулировку проблемы исследования, выдвижение гипотезы (для решения этой проблемы) и последующую экспериментальную или модельную проверку выдвинутых предположений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08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1247009"/>
            <a:ext cx="3602360" cy="4114800"/>
          </a:xfrm>
        </p:spPr>
        <p:txBody>
          <a:bodyPr/>
          <a:lstStyle/>
          <a:p>
            <a:r>
              <a:rPr lang="ru-RU" sz="2000" dirty="0"/>
              <a:t>Автор </a:t>
            </a:r>
            <a:r>
              <a:rPr lang="ru-RU" sz="2000" dirty="0" smtClean="0"/>
              <a:t>технологии проектных задач </a:t>
            </a:r>
            <a:r>
              <a:rPr lang="ru-RU" sz="2000" dirty="0"/>
              <a:t>Воронцов Алексей Борисович </a:t>
            </a:r>
            <a:endParaRPr lang="ru-RU" sz="2000" dirty="0" smtClean="0"/>
          </a:p>
          <a:p>
            <a:r>
              <a:rPr lang="ru-RU" sz="2000" dirty="0" smtClean="0"/>
              <a:t>Ныне </a:t>
            </a:r>
            <a:r>
              <a:rPr lang="ru-RU" sz="2000" dirty="0"/>
              <a:t>действующий директор одной из школ </a:t>
            </a:r>
            <a:r>
              <a:rPr lang="ru-RU" sz="2000" dirty="0" err="1"/>
              <a:t>г.Москвы</a:t>
            </a:r>
            <a:r>
              <a:rPr lang="ru-RU" sz="2000" dirty="0"/>
              <a:t>, работающей по образовательной развивающей программе </a:t>
            </a:r>
            <a:r>
              <a:rPr lang="ru-RU" sz="2000" dirty="0" err="1"/>
              <a:t>Д.Б.Эльконина</a:t>
            </a:r>
            <a:r>
              <a:rPr lang="ru-RU" sz="2000" dirty="0"/>
              <a:t>- </a:t>
            </a:r>
            <a:r>
              <a:rPr lang="ru-RU" sz="2000" dirty="0" err="1"/>
              <a:t>В.В.Давыдова</a:t>
            </a:r>
            <a:r>
              <a:rPr lang="ru-RU" sz="2000" dirty="0"/>
              <a:t>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16835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84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10021"/>
            <a:ext cx="7924800" cy="41148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Всероссийский экологический урок</a:t>
            </a:r>
          </a:p>
          <a:p>
            <a:r>
              <a:rPr lang="ru-RU" sz="2000" b="1" dirty="0" smtClean="0"/>
              <a:t>Путешествие </a:t>
            </a:r>
            <a:r>
              <a:rPr lang="ru-RU" sz="2000" b="1" dirty="0"/>
              <a:t>по стране</a:t>
            </a:r>
          </a:p>
          <a:p>
            <a:r>
              <a:rPr lang="ru-RU" sz="2000" b="1" dirty="0"/>
              <a:t>Ландшафты в жизни человека</a:t>
            </a:r>
          </a:p>
          <a:p>
            <a:r>
              <a:rPr lang="ru-RU" sz="2000" b="1" dirty="0"/>
              <a:t>Школа Робинзонов…</a:t>
            </a:r>
          </a:p>
          <a:p>
            <a:r>
              <a:rPr lang="ru-RU" sz="2000" b="1" dirty="0"/>
              <a:t>Мастерская </a:t>
            </a:r>
            <a:r>
              <a:rPr lang="ru-RU" sz="2000" b="1" dirty="0" err="1"/>
              <a:t>Самоделкина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397" y="404664"/>
            <a:ext cx="17795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951812"/>
            <a:ext cx="1908974" cy="254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8571" y="3483265"/>
            <a:ext cx="3293604" cy="315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292" y="3257204"/>
            <a:ext cx="4067944" cy="305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78384"/>
            <a:ext cx="3323861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96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692696"/>
          </a:xfrm>
        </p:spPr>
        <p:txBody>
          <a:bodyPr/>
          <a:lstStyle/>
          <a:p>
            <a:pPr algn="ctr"/>
            <a:r>
              <a:rPr lang="ru-RU" dirty="0" smtClean="0"/>
              <a:t>Олимпиады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712968" cy="619268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VI Южно-Российская межрегиональная олимпиада школьников «Архитектура и искусство</a:t>
            </a:r>
            <a:r>
              <a:rPr lang="ru-RU" dirty="0" smtClean="0"/>
              <a:t>» по </a:t>
            </a:r>
            <a:r>
              <a:rPr lang="ru-RU" dirty="0"/>
              <a:t>комплексу предметов (рисунок, композиция, живопись, черчение);</a:t>
            </a:r>
          </a:p>
          <a:p>
            <a:pPr lvl="0"/>
            <a:r>
              <a:rPr lang="ru-RU" dirty="0"/>
              <a:t>VIII Всероссийская Интернет-олимпиада «</a:t>
            </a:r>
            <a:r>
              <a:rPr lang="ru-RU" dirty="0" err="1"/>
              <a:t>Нанотехнологии</a:t>
            </a:r>
            <a:r>
              <a:rPr lang="ru-RU" dirty="0"/>
              <a:t> — прорыв в Будущее!»,</a:t>
            </a:r>
          </a:p>
          <a:p>
            <a:pPr lvl="0"/>
            <a:r>
              <a:rPr lang="ru-RU" dirty="0"/>
              <a:t>Всероссийский конкурс научных работ школьников «Юниор»,</a:t>
            </a:r>
          </a:p>
          <a:p>
            <a:pPr lvl="0"/>
            <a:r>
              <a:rPr lang="ru-RU" dirty="0"/>
              <a:t>Всероссийский турнир юных физиков,</a:t>
            </a:r>
          </a:p>
          <a:p>
            <a:pPr lvl="0"/>
            <a:r>
              <a:rPr lang="ru-RU" dirty="0" err="1"/>
              <a:t>Всесибирская</a:t>
            </a:r>
            <a:r>
              <a:rPr lang="ru-RU" dirty="0"/>
              <a:t> открытая олимпиада школьников.</a:t>
            </a:r>
          </a:p>
          <a:p>
            <a:pPr lvl="0"/>
            <a:r>
              <a:rPr lang="ru-RU" dirty="0"/>
              <a:t>Инженерная олимпиада школьников.</a:t>
            </a:r>
          </a:p>
          <a:p>
            <a:pPr lvl="0"/>
            <a:r>
              <a:rPr lang="ru-RU" dirty="0"/>
              <a:t>Интернет-олимпиада школьников по физике.</a:t>
            </a:r>
          </a:p>
          <a:p>
            <a:pPr lvl="0"/>
            <a:r>
              <a:rPr lang="ru-RU" dirty="0"/>
              <a:t>Международная Менделеевская олимпиада школьников по химии.</a:t>
            </a:r>
          </a:p>
          <a:p>
            <a:pPr lvl="0"/>
            <a:r>
              <a:rPr lang="ru-RU" dirty="0"/>
              <a:t>Юные таланты</a:t>
            </a:r>
          </a:p>
          <a:p>
            <a:pPr lvl="0"/>
            <a:r>
              <a:rPr lang="ru-RU" dirty="0"/>
              <a:t>Межрегиональная олимпиада школьников «Высшая проба».</a:t>
            </a:r>
          </a:p>
          <a:p>
            <a:pPr lvl="0"/>
            <a:r>
              <a:rPr lang="ru-RU" dirty="0"/>
              <a:t>Межрегиональная олимпиада школьников «САММАТ».</a:t>
            </a:r>
          </a:p>
          <a:p>
            <a:pPr lvl="0"/>
            <a:r>
              <a:rPr lang="ru-RU" dirty="0"/>
              <a:t>Межрегиональная олимпиада школьников «Будущие исследователи — будущее науки».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272243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61</TotalTime>
  <Words>577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Организация учебно-исследовательской  деятельности обучающихся  в условиях ФГОС </vt:lpstr>
      <vt:lpstr>Системно-деятельностный подход</vt:lpstr>
      <vt:lpstr>Портрет выпускника</vt:lpstr>
      <vt:lpstr>Планируемые результаты</vt:lpstr>
      <vt:lpstr> ФГОС предполагает формирование следующих УУД: </vt:lpstr>
      <vt:lpstr>Специфические черты (различия) проектной и учебно-исследовательской деятельности </vt:lpstr>
      <vt:lpstr>Презентация PowerPoint</vt:lpstr>
      <vt:lpstr>Презентация PowerPoint</vt:lpstr>
      <vt:lpstr>Олимпиады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Преподавание учебного предмета «география» в условиях введения федерального компонента государственного стандарта общего образования</dc:title>
  <dc:creator>USER</dc:creator>
  <cp:lastModifiedBy>Admin</cp:lastModifiedBy>
  <cp:revision>9</cp:revision>
  <dcterms:created xsi:type="dcterms:W3CDTF">2017-12-12T05:27:34Z</dcterms:created>
  <dcterms:modified xsi:type="dcterms:W3CDTF">2021-08-31T07:01:12Z</dcterms:modified>
</cp:coreProperties>
</file>