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91" r:id="rId3"/>
    <p:sldId id="259" r:id="rId4"/>
    <p:sldId id="257" r:id="rId5"/>
    <p:sldId id="289" r:id="rId6"/>
    <p:sldId id="262" r:id="rId7"/>
    <p:sldId id="287" r:id="rId8"/>
    <p:sldId id="288" r:id="rId9"/>
    <p:sldId id="272" r:id="rId10"/>
    <p:sldId id="284" r:id="rId11"/>
    <p:sldId id="285" r:id="rId12"/>
    <p:sldId id="282" r:id="rId13"/>
    <p:sldId id="273" r:id="rId14"/>
    <p:sldId id="29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BD3"/>
    <a:srgbClr val="E6E3D0"/>
    <a:srgbClr val="E1DEC5"/>
    <a:srgbClr val="8F6D58"/>
    <a:srgbClr val="906D58"/>
    <a:srgbClr val="EDE7E3"/>
    <a:srgbClr val="EAE3DE"/>
    <a:srgbClr val="E2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1005" autoAdjust="0"/>
  </p:normalViewPr>
  <p:slideViewPr>
    <p:cSldViewPr>
      <p:cViewPr>
        <p:scale>
          <a:sx n="84" d="100"/>
          <a:sy n="84" d="100"/>
        </p:scale>
        <p:origin x="-966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2147483646 h 2502"/>
                <a:gd name="T2" fmla="*/ 2147483646 w 860"/>
                <a:gd name="T3" fmla="*/ 2147483646 h 2502"/>
                <a:gd name="T4" fmla="*/ 2147483646 w 860"/>
                <a:gd name="T5" fmla="*/ 0 h 2502"/>
                <a:gd name="T6" fmla="*/ 2147483646 w 860"/>
                <a:gd name="T7" fmla="*/ 0 h 2502"/>
                <a:gd name="T8" fmla="*/ 0 w 860"/>
                <a:gd name="T9" fmla="*/ 2147483646 h 2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/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147483646 w 228"/>
              <a:gd name="T1" fmla="*/ 2147483646 h 57"/>
              <a:gd name="T2" fmla="*/ 0 w 228"/>
              <a:gd name="T3" fmla="*/ 0 h 57"/>
              <a:gd name="T4" fmla="*/ 2147483646 w 228"/>
              <a:gd name="T5" fmla="*/ 2147483646 h 57"/>
              <a:gd name="T6" fmla="*/ 2147483646 w 228"/>
              <a:gd name="T7" fmla="*/ 2147483646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2147483646 w 39"/>
              <a:gd name="T3" fmla="*/ 2147483646 h 51"/>
              <a:gd name="T4" fmla="*/ 2147483646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fld id="{F0F24305-A31D-48E8-B2F6-8095B95CF6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445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1CCA3-B094-44D0-97C3-4C1C76997F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04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37DD4-D139-41FF-9496-B462E66B8E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7329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lang="en-US" sz="8000" dirty="0">
                <a:effectLst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8000" dirty="0">
                <a:effectLst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91C2533-2E39-4421-AC5B-812A84EFA5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0286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CA3AF-A59D-4F4D-96CA-F1B520F1CC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4011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lang="en-US" sz="8000" dirty="0">
                <a:effectLst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8000" dirty="0">
                <a:effectLst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24E6644-F221-4513-A170-03C8B84D05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6589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22A3759-2CB6-4C4C-9AA6-A30D01BE51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9674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47C18-73AE-48D5-ABB7-C2681B379E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0655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365FD-0B43-4175-9F5D-DA10E0DB3F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007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fld id="{F2D6154C-8CA7-494A-9502-CDE5F1B0A5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166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4485B-2EA5-423D-B895-618372D357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483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75AD1-915A-44FB-80FE-120794526A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777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DBA39-CD06-43AE-9CC5-AE1D94AA3A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593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80CA8-CD6D-4F1C-B90E-5827F96FAD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677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67ED4-08CE-4175-B005-B9274C195E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7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CE6B8-8203-4D80-B0F1-F9FC34151A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24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9CA60-3981-45A1-9C83-23B5323839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543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2147483646 h 3333"/>
                <a:gd name="T2" fmla="*/ 0 w 676"/>
                <a:gd name="T3" fmla="*/ 2147483646 h 3333"/>
                <a:gd name="T4" fmla="*/ 2147483646 w 676"/>
                <a:gd name="T5" fmla="*/ 2147483646 h 3333"/>
                <a:gd name="T6" fmla="*/ 2147483646 w 676"/>
                <a:gd name="T7" fmla="*/ 0 h 3333"/>
                <a:gd name="T8" fmla="*/ 2147483646 w 676"/>
                <a:gd name="T9" fmla="*/ 0 h 3333"/>
                <a:gd name="T10" fmla="*/ 0 w 676"/>
                <a:gd name="T11" fmla="*/ 2147483646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b="0" i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 b="0" i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Corbel" pitchFamily="34" charset="0"/>
              </a:defRPr>
            </a:lvl1pPr>
          </a:lstStyle>
          <a:p>
            <a:fld id="{BD6B48FA-68AF-4FA2-AE53-A5E6CEAFB22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90" r:id="rId12"/>
    <p:sldLayoutId id="2147483884" r:id="rId13"/>
    <p:sldLayoutId id="2147483891" r:id="rId14"/>
    <p:sldLayoutId id="2147483885" r:id="rId15"/>
    <p:sldLayoutId id="2147483886" r:id="rId16"/>
    <p:sldLayoutId id="2147483887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emf"/><Relationship Id="rId4" Type="http://schemas.openxmlformats.org/officeDocument/2006/relationships/oleObject" Target="../embeddings/_____Microsoft_Excel_97-20031.xls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png"/><Relationship Id="rId4" Type="http://schemas.openxmlformats.org/officeDocument/2006/relationships/oleObject" Target="../embeddings/_____Microsoft_Excel_97-20033.xls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836613"/>
            <a:ext cx="7721600" cy="3097212"/>
          </a:xfrm>
        </p:spPr>
        <p:txBody>
          <a:bodyPr/>
          <a:lstStyle/>
          <a:p>
            <a:pPr eaLnBrk="1" hangingPunct="1"/>
            <a:r>
              <a:rPr lang="ru-RU" altLang="ru-RU" sz="4800" smtClean="0">
                <a:ln>
                  <a:noFill/>
                </a:ln>
              </a:rPr>
              <a:t>Формы и методы работы со слабоуспевающими детьми на уроках русского языка</a:t>
            </a:r>
          </a:p>
        </p:txBody>
      </p:sp>
      <p:sp>
        <p:nvSpPr>
          <p:cNvPr id="6147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60725" y="4941888"/>
            <a:ext cx="5761038" cy="136366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ru-RU" altLang="ru-RU" sz="2400" b="1" smtClean="0"/>
              <a:t>Останина Марина Николаевна, учитель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ru-RU" altLang="ru-RU" sz="2400" b="1" smtClean="0"/>
              <a:t>русского языка и литературы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ru-RU" altLang="ru-RU" sz="2400" b="1" smtClean="0"/>
              <a:t>МБОУ «СШ №7»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ru-RU" altLang="ru-RU" sz="2400" b="1" smtClean="0"/>
              <a:t> </a:t>
            </a:r>
            <a:r>
              <a:rPr lang="ru-RU" alt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013" y="0"/>
            <a:ext cx="7056437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982663" y="31750"/>
            <a:ext cx="7704137" cy="7334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ln>
                  <a:noFill/>
                </a:ln>
              </a:rPr>
              <a:t>Диагностическая карта</a:t>
            </a:r>
          </a:p>
        </p:txBody>
      </p:sp>
      <p:pic>
        <p:nvPicPr>
          <p:cNvPr id="16387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9180513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7"/>
          <p:cNvSpPr>
            <a:spLocks noGrp="1"/>
          </p:cNvSpPr>
          <p:nvPr>
            <p:ph type="title"/>
          </p:nvPr>
        </p:nvSpPr>
        <p:spPr>
          <a:xfrm>
            <a:off x="1258888" y="287338"/>
            <a:ext cx="7705725" cy="10541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600" b="1" dirty="0" smtClean="0"/>
              <a:t>Динамика репетиционных экзаменов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 smtClean="0"/>
          </a:p>
        </p:txBody>
      </p:sp>
      <p:graphicFrame>
        <p:nvGraphicFramePr>
          <p:cNvPr id="17411" name="Объект 13"/>
          <p:cNvGraphicFramePr>
            <a:graphicFrameLocks noGrp="1"/>
          </p:cNvGraphicFramePr>
          <p:nvPr>
            <p:ph sz="half" idx="1"/>
          </p:nvPr>
        </p:nvGraphicFramePr>
        <p:xfrm>
          <a:off x="433388" y="1562100"/>
          <a:ext cx="4170362" cy="401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Лист" r:id="rId4" imgW="4257748" imgH="4095754" progId="Excel.Sheet.8">
                  <p:embed/>
                </p:oleObj>
              </mc:Choice>
              <mc:Fallback>
                <p:oleObj name="Лист" r:id="rId4" imgW="4257748" imgH="4095754" progId="Excel.Sheet.8">
                  <p:embed/>
                  <p:pic>
                    <p:nvPicPr>
                      <p:cNvPr id="0" name="Объект 1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1562100"/>
                        <a:ext cx="4170362" cy="401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Объект 17"/>
          <p:cNvGraphicFramePr>
            <a:graphicFrameLocks noGrp="1"/>
          </p:cNvGraphicFramePr>
          <p:nvPr>
            <p:ph sz="half" idx="2"/>
          </p:nvPr>
        </p:nvGraphicFramePr>
        <p:xfrm>
          <a:off x="4714875" y="1663700"/>
          <a:ext cx="4249738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Лист" r:id="rId7" imgW="4295949" imgH="4086278" progId="Excel.Sheet.8">
                  <p:embed/>
                </p:oleObj>
              </mc:Choice>
              <mc:Fallback>
                <p:oleObj name="Лист" r:id="rId7" imgW="4295949" imgH="4086278" progId="Excel.Sheet.8">
                  <p:embed/>
                  <p:pic>
                    <p:nvPicPr>
                      <p:cNvPr id="0" name="Объект 1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1663700"/>
                        <a:ext cx="4249738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Box 3"/>
          <p:cNvSpPr txBox="1">
            <a:spLocks noChangeArrowheads="1"/>
          </p:cNvSpPr>
          <p:nvPr/>
        </p:nvSpPr>
        <p:spPr bwMode="auto">
          <a:xfrm>
            <a:off x="2493963" y="1052513"/>
            <a:ext cx="172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>
                <a:latin typeface="Corbel" pitchFamily="34" charset="0"/>
              </a:rPr>
              <a:t>9а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6611938" y="1139825"/>
            <a:ext cx="1728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>
                <a:latin typeface="Corbel" pitchFamily="34" charset="0"/>
              </a:rPr>
              <a:t>9в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4288"/>
            <a:ext cx="7705725" cy="17526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ln>
                  <a:noFill/>
                </a:ln>
              </a:rPr>
              <a:t>Результаты ОГЭ по русскому языку</a:t>
            </a:r>
          </a:p>
        </p:txBody>
      </p:sp>
      <p:graphicFrame>
        <p:nvGraphicFramePr>
          <p:cNvPr id="18435" name="Объект 11"/>
          <p:cNvGraphicFramePr>
            <a:graphicFrameLocks noGrp="1"/>
          </p:cNvGraphicFramePr>
          <p:nvPr>
            <p:ph sz="half" idx="1"/>
          </p:nvPr>
        </p:nvGraphicFramePr>
        <p:xfrm>
          <a:off x="1001713" y="2616200"/>
          <a:ext cx="3841750" cy="347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Диаграмма" r:id="rId4" imgW="3846909" imgH="3475021" progId="Excel.Chart.8">
                  <p:embed/>
                </p:oleObj>
              </mc:Choice>
              <mc:Fallback>
                <p:oleObj name="Диаграмма" r:id="rId4" imgW="3846909" imgH="3475021" progId="Excel.Chart.8">
                  <p:embed/>
                  <p:pic>
                    <p:nvPicPr>
                      <p:cNvPr id="0" name="Объект 11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616200"/>
                        <a:ext cx="3841750" cy="347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Объект 15"/>
          <p:cNvGraphicFramePr>
            <a:graphicFrameLocks noGrp="1"/>
          </p:cNvGraphicFramePr>
          <p:nvPr>
            <p:ph sz="half" idx="2"/>
          </p:nvPr>
        </p:nvGraphicFramePr>
        <p:xfrm>
          <a:off x="4895850" y="2616200"/>
          <a:ext cx="3841750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Диаграмма" r:id="rId7" imgW="3846909" imgH="3450635" progId="Excel.Chart.8">
                  <p:embed/>
                </p:oleObj>
              </mc:Choice>
              <mc:Fallback>
                <p:oleObj name="Диаграмма" r:id="rId7" imgW="3846909" imgH="3450635" progId="Excel.Chart.8">
                  <p:embed/>
                  <p:pic>
                    <p:nvPicPr>
                      <p:cNvPr id="0" name="Объект 1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2616200"/>
                        <a:ext cx="3841750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Box 16"/>
          <p:cNvSpPr txBox="1">
            <a:spLocks noChangeArrowheads="1"/>
          </p:cNvSpPr>
          <p:nvPr/>
        </p:nvSpPr>
        <p:spPr bwMode="auto">
          <a:xfrm>
            <a:off x="3059113" y="2205038"/>
            <a:ext cx="576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ru-RU" altLang="ru-RU">
                <a:latin typeface="Corbel" pitchFamily="34" charset="0"/>
              </a:rPr>
              <a:t>9а</a:t>
            </a:r>
          </a:p>
        </p:txBody>
      </p:sp>
      <p:sp>
        <p:nvSpPr>
          <p:cNvPr id="18438" name="TextBox 19"/>
          <p:cNvSpPr txBox="1">
            <a:spLocks noChangeArrowheads="1"/>
          </p:cNvSpPr>
          <p:nvPr/>
        </p:nvSpPr>
        <p:spPr bwMode="auto">
          <a:xfrm>
            <a:off x="6948488" y="2209800"/>
            <a:ext cx="57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ru-RU" altLang="ru-RU">
                <a:latin typeface="Corbel" pitchFamily="34" charset="0"/>
              </a:rPr>
              <a:t>9в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19050"/>
            <a:ext cx="7704137" cy="1981200"/>
          </a:xfrm>
        </p:spPr>
        <p:txBody>
          <a:bodyPr/>
          <a:lstStyle/>
          <a:p>
            <a:pPr eaLnBrk="1" hangingPunct="1"/>
            <a:endParaRPr lang="ru-RU" altLang="ru-RU" sz="3600" b="1" smtClean="0">
              <a:ln>
                <a:noFill/>
              </a:ln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060575"/>
            <a:ext cx="8280400" cy="273685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ru-RU" sz="4400" b="1" i="1" dirty="0" smtClean="0"/>
              <a:t>   «Современный педагог – не тот, кто учит, а тот, кто понимает и чувствует, как ребенок учится, как происходит его становление».</a:t>
            </a:r>
          </a:p>
          <a:p>
            <a:pPr marL="0" indent="0" algn="r" eaLnBrk="1" fontAlgn="auto" hangingPunct="1"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ru-RU" altLang="ru-RU" sz="3600" b="1" i="1" dirty="0" err="1" smtClean="0"/>
              <a:t>Л.С.Выготский</a:t>
            </a:r>
            <a:endParaRPr lang="ru-RU" altLang="ru-RU" sz="3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23495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ln>
                  <a:noFill/>
                </a:ln>
              </a:rPr>
              <a:t>Причины неуспеваемости: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4063" y="4149725"/>
            <a:ext cx="8161337" cy="14398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sz="4000" smtClean="0"/>
          </a:p>
          <a:p>
            <a:pPr eaLnBrk="1" hangingPunct="1">
              <a:buFont typeface="Wingdings" pitchFamily="2" charset="2"/>
              <a:buChar char="Ø"/>
            </a:pPr>
            <a:endParaRPr lang="ru-RU" altLang="ru-RU" smtClean="0"/>
          </a:p>
          <a:p>
            <a:pPr eaLnBrk="1" hangingPunct="1">
              <a:buFont typeface="Wingdings" pitchFamily="2" charset="2"/>
              <a:buChar char="Ø"/>
            </a:pPr>
            <a:endParaRPr lang="ru-RU" altLang="ru-RU" smtClean="0"/>
          </a:p>
          <a:p>
            <a:pPr eaLnBrk="1" hangingPunct="1">
              <a:buFont typeface="Wingdings" pitchFamily="2" charset="2"/>
              <a:buChar char="Ø"/>
            </a:pPr>
            <a:endParaRPr lang="ru-RU" altLang="ru-RU" smtClean="0"/>
          </a:p>
          <a:p>
            <a:pPr eaLnBrk="1" hangingPunct="1">
              <a:buFont typeface="Wingdings" pitchFamily="2" charset="2"/>
              <a:buChar char="Ø"/>
            </a:pPr>
            <a:endParaRPr lang="ru-RU" altLang="ru-RU" smtClean="0"/>
          </a:p>
          <a:p>
            <a:pPr eaLnBrk="1" hangingPunct="1">
              <a:buFont typeface="Wingdings" pitchFamily="2" charset="2"/>
              <a:buChar char="Ø"/>
            </a:pPr>
            <a:endParaRPr lang="ru-RU" altLang="ru-RU" smtClean="0"/>
          </a:p>
          <a:p>
            <a:pPr eaLnBrk="1" hangingPunct="1">
              <a:buFont typeface="Wingdings" pitchFamily="2" charset="2"/>
              <a:buChar char="Ø"/>
            </a:pPr>
            <a:endParaRPr lang="ru-RU" altLang="ru-RU" smtClean="0"/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800" smtClean="0"/>
              <a:t>дети с  несформированным отношением к обучению;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800" smtClean="0"/>
              <a:t>дети, с трудом усваивающие учебный материал;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800" smtClean="0"/>
              <a:t>дети, у которых не сформированы навыки учебной деятельности;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800" smtClean="0"/>
              <a:t>дети, у которых отсутствуют познавательные интересы;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800" smtClean="0"/>
              <a:t>дети, не умеющие трудиться.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altLang="ru-RU" sz="3200" smtClean="0"/>
          </a:p>
          <a:p>
            <a:pPr eaLnBrk="1" hangingPunct="1">
              <a:buFont typeface="Wingdings" pitchFamily="2" charset="2"/>
              <a:buChar char="Ø"/>
            </a:pPr>
            <a:endParaRPr lang="ru-RU" altLang="ru-RU" sz="3200" smtClean="0"/>
          </a:p>
          <a:p>
            <a:pPr eaLnBrk="1" hangingPunct="1">
              <a:buFont typeface="Wingdings" pitchFamily="2" charset="2"/>
              <a:buChar char="Ø"/>
            </a:pPr>
            <a:endParaRPr lang="ru-RU" altLang="ru-RU" sz="3200" smtClean="0"/>
          </a:p>
          <a:p>
            <a:pPr eaLnBrk="1" hangingPunct="1">
              <a:buFont typeface="Wingdings" pitchFamily="2" charset="2"/>
              <a:buChar char="Ø"/>
            </a:pPr>
            <a:endParaRPr lang="ru-RU" altLang="ru-RU" sz="3200" smtClean="0"/>
          </a:p>
          <a:p>
            <a:pPr eaLnBrk="1" hangingPunct="1">
              <a:buFont typeface="Wingdings" pitchFamily="2" charset="2"/>
              <a:buChar char="Ø"/>
            </a:pPr>
            <a:endParaRPr lang="ru-RU" altLang="ru-RU" sz="3200" smtClean="0"/>
          </a:p>
          <a:p>
            <a:pPr eaLnBrk="1" hangingPunct="1">
              <a:buFont typeface="Wingdings" pitchFamily="2" charset="2"/>
              <a:buChar char="Ø"/>
            </a:pPr>
            <a:endParaRPr lang="ru-RU" altLang="ru-RU" sz="3200" smtClean="0"/>
          </a:p>
          <a:p>
            <a:pPr eaLnBrk="1" hangingPunct="1">
              <a:buFont typeface="Wingdings" pitchFamily="2" charset="2"/>
              <a:buChar char="Ø"/>
            </a:pPr>
            <a:endParaRPr lang="ru-RU" altLang="ru-RU" sz="3200" smtClean="0"/>
          </a:p>
          <a:p>
            <a:pPr eaLnBrk="1" hangingPunct="1">
              <a:buFont typeface="Wingdings" pitchFamily="2" charset="2"/>
              <a:buChar char="Ø"/>
            </a:pPr>
            <a:endParaRPr lang="ru-RU" altLang="ru-RU" sz="3200" smtClean="0"/>
          </a:p>
          <a:p>
            <a:pPr algn="ctr" eaLnBrk="1" hangingPunct="1">
              <a:buFont typeface="Arial" charset="0"/>
              <a:buNone/>
            </a:pPr>
            <a:endParaRPr lang="ru-RU" alt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ln>
                  <a:noFill/>
                </a:ln>
              </a:rPr>
              <a:t>Последовательность работы со слабоуспевающими детьми: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4063" y="2438400"/>
            <a:ext cx="8161337" cy="3151188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sz="4000" smtClean="0"/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3200" smtClean="0"/>
              <a:t>формирование понятий,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3200" smtClean="0"/>
              <a:t>развитие умений и навыков,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3200" smtClean="0"/>
              <a:t>контроль с фиксированием    достижений,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3200" smtClean="0"/>
              <a:t>коррекция. </a:t>
            </a:r>
          </a:p>
          <a:p>
            <a:pPr algn="ctr" eaLnBrk="1" hangingPunct="1">
              <a:buFont typeface="Arial" charset="0"/>
              <a:buNone/>
            </a:pPr>
            <a:endParaRPr lang="ru-RU" alt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-265113"/>
            <a:ext cx="7620000" cy="153352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/>
              <a:t>Карта памяти </a:t>
            </a:r>
            <a:br>
              <a:rPr lang="ru-RU" altLang="ru-RU" b="1" dirty="0" smtClean="0"/>
            </a:br>
            <a:r>
              <a:rPr lang="ru-RU" altLang="ru-RU" sz="3100" dirty="0" smtClean="0"/>
              <a:t>(Тони </a:t>
            </a:r>
            <a:r>
              <a:rPr lang="ru-RU" altLang="ru-RU" sz="3100" dirty="0" err="1" smtClean="0"/>
              <a:t>Бьюзен</a:t>
            </a:r>
            <a:r>
              <a:rPr lang="ru-RU" altLang="ru-RU" sz="3100" dirty="0" smtClean="0"/>
              <a:t> – автор методики запоминания)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82663" y="2667000"/>
            <a:ext cx="7704137" cy="33321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smtClean="0"/>
          </a:p>
          <a:p>
            <a:pPr marL="0" indent="0" algn="ctr" eaLnBrk="1" hangingPunct="1">
              <a:buFontTx/>
              <a:buNone/>
            </a:pPr>
            <a:endParaRPr lang="ru-RU" altLang="ru-RU" smtClean="0"/>
          </a:p>
          <a:p>
            <a:pPr marL="0" indent="0" algn="ctr" eaLnBrk="1" hangingPunct="1">
              <a:buFontTx/>
              <a:buNone/>
            </a:pPr>
            <a:endParaRPr lang="ru-RU" altLang="ru-RU" smtClean="0"/>
          </a:p>
          <a:p>
            <a:pPr marL="0" indent="0" algn="ctr" eaLnBrk="1" hangingPunct="1">
              <a:buFontTx/>
              <a:buNone/>
            </a:pPr>
            <a:endParaRPr lang="ru-RU" altLang="ru-RU" smtClean="0"/>
          </a:p>
        </p:txBody>
      </p:sp>
      <p:pic>
        <p:nvPicPr>
          <p:cNvPr id="9220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1052513"/>
            <a:ext cx="7931150" cy="576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-265113"/>
            <a:ext cx="7620000" cy="153352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/>
              <a:t>Карта памяти </a:t>
            </a:r>
            <a:br>
              <a:rPr lang="ru-RU" altLang="ru-RU" b="1" dirty="0" smtClean="0"/>
            </a:br>
            <a:r>
              <a:rPr lang="ru-RU" altLang="ru-RU" sz="3100" dirty="0" smtClean="0"/>
              <a:t>(Тони </a:t>
            </a:r>
            <a:r>
              <a:rPr lang="ru-RU" altLang="ru-RU" sz="3100" dirty="0" err="1" smtClean="0"/>
              <a:t>Бьюзен</a:t>
            </a:r>
            <a:r>
              <a:rPr lang="ru-RU" altLang="ru-RU" sz="3100" dirty="0" smtClean="0"/>
              <a:t> – автор методики запоминания)</a:t>
            </a:r>
          </a:p>
        </p:txBody>
      </p:sp>
      <p:pic>
        <p:nvPicPr>
          <p:cNvPr id="10243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713" y="1008063"/>
            <a:ext cx="7983537" cy="580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19050"/>
            <a:ext cx="7704137" cy="19812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ln>
                  <a:noFill/>
                </a:ln>
              </a:rPr>
              <a:t>Передайте сжато основное содержание текста. </a:t>
            </a:r>
            <a:br>
              <a:rPr lang="ru-RU" altLang="ru-RU" sz="2400" b="1" smtClean="0">
                <a:ln>
                  <a:noFill/>
                </a:ln>
              </a:rPr>
            </a:br>
            <a:r>
              <a:rPr lang="ru-RU" altLang="ru-RU" sz="2400" b="1" smtClean="0">
                <a:ln>
                  <a:noFill/>
                </a:ln>
              </a:rPr>
              <a:t>Объём изложения не менее 15 слов.</a:t>
            </a:r>
            <a:br>
              <a:rPr lang="ru-RU" altLang="ru-RU" sz="2400" b="1" smtClean="0">
                <a:ln>
                  <a:noFill/>
                </a:ln>
              </a:rPr>
            </a:br>
            <a:r>
              <a:rPr lang="ru-RU" altLang="ru-RU" sz="2400" b="1" smtClean="0">
                <a:ln>
                  <a:noFill/>
                </a:ln>
              </a:rPr>
              <a:t>Полностью переписанный текст не оценивается.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344613" y="2060575"/>
            <a:ext cx="7620000" cy="453707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dirty="0"/>
              <a:t>Недостаточно, чтобы художник-пейзажист верно изобразил на холсте деревья, берег реки, леса, поля, гористую даль, морской простор. Важно, чтобы он сумел раскрыть в картине свое отношение к изображенной природе, показал, какое впечатление он производит на человека. Мы говорим: «веселый дождик», «унылое небо», «пробудившийся от зимнего сна лес», «грозно нахмурившееся море». Когда пейзажист пишет дождик веселым, небо унылым, лес проснувшимся, а море хмурым, он передает зрителю настроение, которое вызвала в его душе та или иная картина природы, и это является признаком мастерства художника.</a:t>
            </a:r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lang="ru-RU" altLang="ru-RU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867400" y="365125"/>
            <a:ext cx="2881313" cy="2879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Художник-пейзажист верно изобразил природу</a:t>
            </a:r>
          </a:p>
        </p:txBody>
      </p:sp>
      <p:sp>
        <p:nvSpPr>
          <p:cNvPr id="5" name="Овал 4"/>
          <p:cNvSpPr/>
          <p:nvPr/>
        </p:nvSpPr>
        <p:spPr>
          <a:xfrm>
            <a:off x="1331913" y="365125"/>
            <a:ext cx="2879725" cy="2879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Сумел раскрыть отношение к природе</a:t>
            </a:r>
          </a:p>
        </p:txBody>
      </p:sp>
      <p:sp>
        <p:nvSpPr>
          <p:cNvPr id="6" name="Овал 5"/>
          <p:cNvSpPr/>
          <p:nvPr/>
        </p:nvSpPr>
        <p:spPr>
          <a:xfrm>
            <a:off x="1331913" y="3789363"/>
            <a:ext cx="2879725" cy="2879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Пейзажист передает настроение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5867400" y="3789363"/>
            <a:ext cx="2881313" cy="2879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Признак мастерства художника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4572000" y="1484313"/>
            <a:ext cx="863600" cy="72072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572000" y="4868863"/>
            <a:ext cx="863600" cy="72072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2547145" y="3148806"/>
            <a:ext cx="449262" cy="72072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19050"/>
            <a:ext cx="7704137" cy="19812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ln>
                  <a:noFill/>
                </a:ln>
              </a:rPr>
              <a:t>Сжатое изложение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2060575"/>
            <a:ext cx="8137525" cy="27368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ru-RU" sz="2800" dirty="0" smtClean="0"/>
              <a:t>   Мастерство </a:t>
            </a:r>
            <a:r>
              <a:rPr lang="ru-RU" sz="2800" dirty="0"/>
              <a:t>художника-пейзажиста проявляется в умении не только верно изображать природу, но и передавать зрителю то настроение, которое она вызывает в его душе. (22 слова)</a:t>
            </a:r>
            <a:endParaRPr lang="ru-RU" altLang="ru-RU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887413"/>
          </a:xfrm>
        </p:spPr>
        <p:txBody>
          <a:bodyPr/>
          <a:lstStyle/>
          <a:p>
            <a:pPr eaLnBrk="1" hangingPunct="1"/>
            <a:endParaRPr lang="ru-RU" altLang="ru-RU" sz="2800" smtClean="0">
              <a:ln>
                <a:noFill/>
              </a:ln>
            </a:endParaRPr>
          </a:p>
        </p:txBody>
      </p:sp>
      <p:pic>
        <p:nvPicPr>
          <p:cNvPr id="14339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450" y="92075"/>
            <a:ext cx="6840538" cy="667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1418</TotalTime>
  <Words>298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Параллакс</vt:lpstr>
      <vt:lpstr>Лист</vt:lpstr>
      <vt:lpstr>Диаграмма</vt:lpstr>
      <vt:lpstr>Формы и методы работы со слабоуспевающими детьми на уроках русского языка</vt:lpstr>
      <vt:lpstr>Причины неуспеваемости:</vt:lpstr>
      <vt:lpstr>Последовательность работы со слабоуспевающими детьми:</vt:lpstr>
      <vt:lpstr>Карта памяти  (Тони Бьюзен – автор методики запоминания)</vt:lpstr>
      <vt:lpstr>Карта памяти  (Тони Бьюзен – автор методики запоминания)</vt:lpstr>
      <vt:lpstr>Передайте сжато основное содержание текста.  Объём изложения не менее 15 слов. Полностью переписанный текст не оценивается. </vt:lpstr>
      <vt:lpstr>Презентация PowerPoint</vt:lpstr>
      <vt:lpstr>Сжатое изложение</vt:lpstr>
      <vt:lpstr>Презентация PowerPoint</vt:lpstr>
      <vt:lpstr>Презентация PowerPoint</vt:lpstr>
      <vt:lpstr>Диагностическая карта</vt:lpstr>
      <vt:lpstr>Динамика репетиционных экзаменов </vt:lpstr>
      <vt:lpstr>Результаты ОГЭ по русскому языку</vt:lpstr>
      <vt:lpstr>Презентация PowerPoint</vt:lpstr>
    </vt:vector>
  </TitlesOfParts>
  <Company>- - 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приемы работы со слабоуспевающими учащимися</dc:title>
  <dc:creator>User</dc:creator>
  <cp:lastModifiedBy>Admin</cp:lastModifiedBy>
  <cp:revision>49</cp:revision>
  <cp:lastPrinted>1601-01-01T00:00:00Z</cp:lastPrinted>
  <dcterms:created xsi:type="dcterms:W3CDTF">2006-12-01T03:47:05Z</dcterms:created>
  <dcterms:modified xsi:type="dcterms:W3CDTF">2021-06-28T07:01:27Z</dcterms:modified>
</cp:coreProperties>
</file>