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0" r:id="rId2"/>
    <p:sldId id="273" r:id="rId3"/>
    <p:sldId id="325" r:id="rId4"/>
    <p:sldId id="303" r:id="rId5"/>
    <p:sldId id="305" r:id="rId6"/>
    <p:sldId id="304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27" r:id="rId17"/>
    <p:sldId id="317" r:id="rId18"/>
    <p:sldId id="326" r:id="rId19"/>
    <p:sldId id="320" r:id="rId20"/>
    <p:sldId id="323" r:id="rId21"/>
    <p:sldId id="322" r:id="rId22"/>
    <p:sldId id="260" r:id="rId23"/>
    <p:sldId id="328" r:id="rId24"/>
    <p:sldId id="330" r:id="rId25"/>
    <p:sldId id="271" r:id="rId26"/>
    <p:sldId id="29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324"/>
    <a:srgbClr val="C5DDC5"/>
    <a:srgbClr val="B2D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28" autoAdjust="0"/>
  </p:normalViewPr>
  <p:slideViewPr>
    <p:cSldViewPr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284"/>
    </p:cViewPr>
  </p:sorterViewPr>
  <p:notesViewPr>
    <p:cSldViewPr>
      <p:cViewPr varScale="1">
        <p:scale>
          <a:sx n="56" d="100"/>
          <a:sy n="56" d="100"/>
        </p:scale>
        <p:origin x="-20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9933E-1193-4126-8005-7F3072EE2A99}" type="doc">
      <dgm:prSet loTypeId="urn:microsoft.com/office/officeart/2005/8/layout/hList1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A28CDF6-B5DF-4BE6-97DB-F746FD7FC39E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2060"/>
              </a:solidFill>
            </a:rPr>
            <a:t>старая</a:t>
          </a:r>
          <a:endParaRPr lang="ru-RU" sz="3200" dirty="0">
            <a:solidFill>
              <a:srgbClr val="002060"/>
            </a:solidFill>
          </a:endParaRPr>
        </a:p>
      </dgm:t>
    </dgm:pt>
    <dgm:pt modelId="{E9ABBEA4-531E-47AE-87BD-EC4FA058B35A}" type="parTrans" cxnId="{E935AA0D-CCAB-4063-B8B1-C9FDBF75D168}">
      <dgm:prSet/>
      <dgm:spPr/>
      <dgm:t>
        <a:bodyPr/>
        <a:lstStyle/>
        <a:p>
          <a:endParaRPr lang="ru-RU"/>
        </a:p>
      </dgm:t>
    </dgm:pt>
    <dgm:pt modelId="{11AC677A-B128-4614-A230-28AF5D70FAFD}" type="sibTrans" cxnId="{E935AA0D-CCAB-4063-B8B1-C9FDBF75D168}">
      <dgm:prSet/>
      <dgm:spPr/>
      <dgm:t>
        <a:bodyPr/>
        <a:lstStyle/>
        <a:p>
          <a:endParaRPr lang="ru-RU"/>
        </a:p>
      </dgm:t>
    </dgm:pt>
    <dgm:pt modelId="{BCA0B99F-3F9E-41E8-8F61-47DC8A8BBCAF}">
      <dgm:prSet phldrT="[Текст]" custT="1"/>
      <dgm:spPr/>
      <dgm:t>
        <a:bodyPr/>
        <a:lstStyle/>
        <a:p>
          <a:r>
            <a:rPr lang="ru-RU" sz="3200" dirty="0" smtClean="0"/>
            <a:t>«образование на всю жизнь» </a:t>
          </a:r>
          <a:endParaRPr lang="ru-RU" sz="3200" dirty="0"/>
        </a:p>
      </dgm:t>
    </dgm:pt>
    <dgm:pt modelId="{79AC4BAB-3444-4E71-AA4F-7610DA41192D}" type="parTrans" cxnId="{BE48635B-F720-454C-BCAD-251FE8B56C93}">
      <dgm:prSet/>
      <dgm:spPr/>
      <dgm:t>
        <a:bodyPr/>
        <a:lstStyle/>
        <a:p>
          <a:endParaRPr lang="ru-RU"/>
        </a:p>
      </dgm:t>
    </dgm:pt>
    <dgm:pt modelId="{29C250EA-1B08-43EE-A137-7F355AE6DDCC}" type="sibTrans" cxnId="{BE48635B-F720-454C-BCAD-251FE8B56C93}">
      <dgm:prSet/>
      <dgm:spPr/>
      <dgm:t>
        <a:bodyPr/>
        <a:lstStyle/>
        <a:p>
          <a:endParaRPr lang="ru-RU"/>
        </a:p>
      </dgm:t>
    </dgm:pt>
    <dgm:pt modelId="{47488A54-B62F-4B30-99E9-E6B9EDB9CD20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002060"/>
              </a:solidFill>
            </a:rPr>
            <a:t>новая</a:t>
          </a:r>
          <a:endParaRPr lang="ru-RU" sz="3200" dirty="0">
            <a:solidFill>
              <a:srgbClr val="002060"/>
            </a:solidFill>
          </a:endParaRPr>
        </a:p>
      </dgm:t>
    </dgm:pt>
    <dgm:pt modelId="{114BC04B-7112-4B8F-B24F-F32B6C7967BE}" type="parTrans" cxnId="{ECC5BDF9-E184-4B55-8A3A-2B5B67E9F825}">
      <dgm:prSet/>
      <dgm:spPr/>
      <dgm:t>
        <a:bodyPr/>
        <a:lstStyle/>
        <a:p>
          <a:endParaRPr lang="ru-RU"/>
        </a:p>
      </dgm:t>
    </dgm:pt>
    <dgm:pt modelId="{C8E50FF4-B7CE-4DC1-9E68-6470A120B183}" type="sibTrans" cxnId="{ECC5BDF9-E184-4B55-8A3A-2B5B67E9F825}">
      <dgm:prSet/>
      <dgm:spPr/>
      <dgm:t>
        <a:bodyPr/>
        <a:lstStyle/>
        <a:p>
          <a:endParaRPr lang="ru-RU"/>
        </a:p>
      </dgm:t>
    </dgm:pt>
    <dgm:pt modelId="{AAFB6036-ABEE-4A98-B6B0-2E9D0576BF11}">
      <dgm:prSet phldrT="[Текст]" custT="1"/>
      <dgm:spPr/>
      <dgm:t>
        <a:bodyPr/>
        <a:lstStyle/>
        <a:p>
          <a:pPr algn="ctr"/>
          <a:r>
            <a:rPr lang="ru-RU" sz="3200" dirty="0" smtClean="0"/>
            <a:t>«образование   в течение    всей жизни» </a:t>
          </a:r>
          <a:endParaRPr lang="ru-RU" sz="3200" dirty="0"/>
        </a:p>
      </dgm:t>
    </dgm:pt>
    <dgm:pt modelId="{08B98968-CAE6-44A8-871F-25B4EA689070}" type="parTrans" cxnId="{06BF3610-1B8F-46BD-B22C-F570BA62ABA9}">
      <dgm:prSet/>
      <dgm:spPr/>
      <dgm:t>
        <a:bodyPr/>
        <a:lstStyle/>
        <a:p>
          <a:endParaRPr lang="ru-RU"/>
        </a:p>
      </dgm:t>
    </dgm:pt>
    <dgm:pt modelId="{D17A6079-27D5-46D0-B790-38505884AD8B}" type="sibTrans" cxnId="{06BF3610-1B8F-46BD-B22C-F570BA62ABA9}">
      <dgm:prSet/>
      <dgm:spPr/>
      <dgm:t>
        <a:bodyPr/>
        <a:lstStyle/>
        <a:p>
          <a:endParaRPr lang="ru-RU"/>
        </a:p>
      </dgm:t>
    </dgm:pt>
    <dgm:pt modelId="{63D29FC5-CA17-4ADB-9371-61975F60326A}">
      <dgm:prSet phldrT="[Текст]" custT="1"/>
      <dgm:spPr/>
      <dgm:t>
        <a:bodyPr/>
        <a:lstStyle/>
        <a:p>
          <a:endParaRPr lang="ru-RU" sz="3200" dirty="0"/>
        </a:p>
      </dgm:t>
    </dgm:pt>
    <dgm:pt modelId="{8BC5C5FE-E8ED-4E97-99FD-F8D1611AE607}" type="parTrans" cxnId="{8462A521-558C-41C5-AA64-8B0A71F14E04}">
      <dgm:prSet/>
      <dgm:spPr/>
      <dgm:t>
        <a:bodyPr/>
        <a:lstStyle/>
        <a:p>
          <a:endParaRPr lang="ru-RU"/>
        </a:p>
      </dgm:t>
    </dgm:pt>
    <dgm:pt modelId="{5A6668BA-17B5-4555-A717-43B8E703A58E}" type="sibTrans" cxnId="{8462A521-558C-41C5-AA64-8B0A71F14E04}">
      <dgm:prSet/>
      <dgm:spPr/>
      <dgm:t>
        <a:bodyPr/>
        <a:lstStyle/>
        <a:p>
          <a:endParaRPr lang="ru-RU"/>
        </a:p>
      </dgm:t>
    </dgm:pt>
    <dgm:pt modelId="{10D359F5-5025-489C-8C9D-FA8724638B3C}">
      <dgm:prSet phldrT="[Текст]" custT="1"/>
      <dgm:spPr/>
      <dgm:t>
        <a:bodyPr/>
        <a:lstStyle/>
        <a:p>
          <a:pPr algn="l"/>
          <a:endParaRPr lang="ru-RU" sz="3200" dirty="0"/>
        </a:p>
      </dgm:t>
    </dgm:pt>
    <dgm:pt modelId="{C5A9949A-929A-42EF-9828-9A5D7156A187}" type="sibTrans" cxnId="{F3BE77E0-A017-4D6E-B818-0DBD0295350C}">
      <dgm:prSet/>
      <dgm:spPr/>
      <dgm:t>
        <a:bodyPr/>
        <a:lstStyle/>
        <a:p>
          <a:endParaRPr lang="ru-RU"/>
        </a:p>
      </dgm:t>
    </dgm:pt>
    <dgm:pt modelId="{EBF1F296-B9D7-4383-8B66-FC740371997A}" type="parTrans" cxnId="{F3BE77E0-A017-4D6E-B818-0DBD0295350C}">
      <dgm:prSet/>
      <dgm:spPr/>
      <dgm:t>
        <a:bodyPr/>
        <a:lstStyle/>
        <a:p>
          <a:endParaRPr lang="ru-RU"/>
        </a:p>
      </dgm:t>
    </dgm:pt>
    <dgm:pt modelId="{E4E4C913-0D29-4210-9904-1638B6A3EE30}" type="pres">
      <dgm:prSet presAssocID="{7C89933E-1193-4126-8005-7F3072EE2A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F32045-2157-4E21-B8FE-D3DAF7EE6BBA}" type="pres">
      <dgm:prSet presAssocID="{6A28CDF6-B5DF-4BE6-97DB-F746FD7FC39E}" presName="composite" presStyleCnt="0"/>
      <dgm:spPr/>
    </dgm:pt>
    <dgm:pt modelId="{08BFB1DF-7A28-4AF5-A7A0-AFDA7222DDA7}" type="pres">
      <dgm:prSet presAssocID="{6A28CDF6-B5DF-4BE6-97DB-F746FD7FC39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45803-3AB1-495E-9BEE-C542B629589E}" type="pres">
      <dgm:prSet presAssocID="{6A28CDF6-B5DF-4BE6-97DB-F746FD7FC39E}" presName="desTx" presStyleLbl="alignAccFollowNode1" presStyleIdx="0" presStyleCnt="2" custLinFactNeighborX="268" custLinFactNeighborY="-2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948ED-5FC5-4BCD-A25D-CE4B34676841}" type="pres">
      <dgm:prSet presAssocID="{11AC677A-B128-4614-A230-28AF5D70FAFD}" presName="space" presStyleCnt="0"/>
      <dgm:spPr/>
    </dgm:pt>
    <dgm:pt modelId="{05932DCC-47EB-4F70-BFD9-0885DDEE0905}" type="pres">
      <dgm:prSet presAssocID="{47488A54-B62F-4B30-99E9-E6B9EDB9CD20}" presName="composite" presStyleCnt="0"/>
      <dgm:spPr/>
    </dgm:pt>
    <dgm:pt modelId="{E33B7314-7916-4F33-B13D-B3847DC59F9F}" type="pres">
      <dgm:prSet presAssocID="{47488A54-B62F-4B30-99E9-E6B9EDB9CD2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8B830-A4BB-4A2C-A354-6C0660635E7C}" type="pres">
      <dgm:prSet presAssocID="{47488A54-B62F-4B30-99E9-E6B9EDB9CD2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7FC608-B5A6-44B6-9CA4-3250B9BC8EE2}" type="presOf" srcId="{6A28CDF6-B5DF-4BE6-97DB-F746FD7FC39E}" destId="{08BFB1DF-7A28-4AF5-A7A0-AFDA7222DDA7}" srcOrd="0" destOrd="0" presId="urn:microsoft.com/office/officeart/2005/8/layout/hList1"/>
    <dgm:cxn modelId="{F3BE77E0-A017-4D6E-B818-0DBD0295350C}" srcId="{47488A54-B62F-4B30-99E9-E6B9EDB9CD20}" destId="{10D359F5-5025-489C-8C9D-FA8724638B3C}" srcOrd="0" destOrd="0" parTransId="{EBF1F296-B9D7-4383-8B66-FC740371997A}" sibTransId="{C5A9949A-929A-42EF-9828-9A5D7156A187}"/>
    <dgm:cxn modelId="{4F2FFC8C-5473-42FE-8C73-3E39A61B24A0}" type="presOf" srcId="{47488A54-B62F-4B30-99E9-E6B9EDB9CD20}" destId="{E33B7314-7916-4F33-B13D-B3847DC59F9F}" srcOrd="0" destOrd="0" presId="urn:microsoft.com/office/officeart/2005/8/layout/hList1"/>
    <dgm:cxn modelId="{ECC5BDF9-E184-4B55-8A3A-2B5B67E9F825}" srcId="{7C89933E-1193-4126-8005-7F3072EE2A99}" destId="{47488A54-B62F-4B30-99E9-E6B9EDB9CD20}" srcOrd="1" destOrd="0" parTransId="{114BC04B-7112-4B8F-B24F-F32B6C7967BE}" sibTransId="{C8E50FF4-B7CE-4DC1-9E68-6470A120B183}"/>
    <dgm:cxn modelId="{693B5160-8CC7-4A11-A679-3622B0E47C5E}" type="presOf" srcId="{7C89933E-1193-4126-8005-7F3072EE2A99}" destId="{E4E4C913-0D29-4210-9904-1638B6A3EE30}" srcOrd="0" destOrd="0" presId="urn:microsoft.com/office/officeart/2005/8/layout/hList1"/>
    <dgm:cxn modelId="{5006CE3B-25C1-47AF-B488-EA5F1F07C940}" type="presOf" srcId="{10D359F5-5025-489C-8C9D-FA8724638B3C}" destId="{6308B830-A4BB-4A2C-A354-6C0660635E7C}" srcOrd="0" destOrd="0" presId="urn:microsoft.com/office/officeart/2005/8/layout/hList1"/>
    <dgm:cxn modelId="{06BF3610-1B8F-46BD-B22C-F570BA62ABA9}" srcId="{47488A54-B62F-4B30-99E9-E6B9EDB9CD20}" destId="{AAFB6036-ABEE-4A98-B6B0-2E9D0576BF11}" srcOrd="1" destOrd="0" parTransId="{08B98968-CAE6-44A8-871F-25B4EA689070}" sibTransId="{D17A6079-27D5-46D0-B790-38505884AD8B}"/>
    <dgm:cxn modelId="{8462A521-558C-41C5-AA64-8B0A71F14E04}" srcId="{6A28CDF6-B5DF-4BE6-97DB-F746FD7FC39E}" destId="{63D29FC5-CA17-4ADB-9371-61975F60326A}" srcOrd="0" destOrd="0" parTransId="{8BC5C5FE-E8ED-4E97-99FD-F8D1611AE607}" sibTransId="{5A6668BA-17B5-4555-A717-43B8E703A58E}"/>
    <dgm:cxn modelId="{B63DFCF2-2D35-4459-84B2-280D1CC7A702}" type="presOf" srcId="{BCA0B99F-3F9E-41E8-8F61-47DC8A8BBCAF}" destId="{D3245803-3AB1-495E-9BEE-C542B629589E}" srcOrd="0" destOrd="1" presId="urn:microsoft.com/office/officeart/2005/8/layout/hList1"/>
    <dgm:cxn modelId="{BE48635B-F720-454C-BCAD-251FE8B56C93}" srcId="{6A28CDF6-B5DF-4BE6-97DB-F746FD7FC39E}" destId="{BCA0B99F-3F9E-41E8-8F61-47DC8A8BBCAF}" srcOrd="1" destOrd="0" parTransId="{79AC4BAB-3444-4E71-AA4F-7610DA41192D}" sibTransId="{29C250EA-1B08-43EE-A137-7F355AE6DDCC}"/>
    <dgm:cxn modelId="{83438202-2118-46DB-809A-84AAB64F2C6B}" type="presOf" srcId="{63D29FC5-CA17-4ADB-9371-61975F60326A}" destId="{D3245803-3AB1-495E-9BEE-C542B629589E}" srcOrd="0" destOrd="0" presId="urn:microsoft.com/office/officeart/2005/8/layout/hList1"/>
    <dgm:cxn modelId="{8402955E-6BD9-4163-B49B-B8313D16961F}" type="presOf" srcId="{AAFB6036-ABEE-4A98-B6B0-2E9D0576BF11}" destId="{6308B830-A4BB-4A2C-A354-6C0660635E7C}" srcOrd="0" destOrd="1" presId="urn:microsoft.com/office/officeart/2005/8/layout/hList1"/>
    <dgm:cxn modelId="{E935AA0D-CCAB-4063-B8B1-C9FDBF75D168}" srcId="{7C89933E-1193-4126-8005-7F3072EE2A99}" destId="{6A28CDF6-B5DF-4BE6-97DB-F746FD7FC39E}" srcOrd="0" destOrd="0" parTransId="{E9ABBEA4-531E-47AE-87BD-EC4FA058B35A}" sibTransId="{11AC677A-B128-4614-A230-28AF5D70FAFD}"/>
    <dgm:cxn modelId="{0B6A47E4-0C81-4514-A737-28E916371E3E}" type="presParOf" srcId="{E4E4C913-0D29-4210-9904-1638B6A3EE30}" destId="{E1F32045-2157-4E21-B8FE-D3DAF7EE6BBA}" srcOrd="0" destOrd="0" presId="urn:microsoft.com/office/officeart/2005/8/layout/hList1"/>
    <dgm:cxn modelId="{BA8C94DE-6E5C-46EC-AC95-82F6098BECAB}" type="presParOf" srcId="{E1F32045-2157-4E21-B8FE-D3DAF7EE6BBA}" destId="{08BFB1DF-7A28-4AF5-A7A0-AFDA7222DDA7}" srcOrd="0" destOrd="0" presId="urn:microsoft.com/office/officeart/2005/8/layout/hList1"/>
    <dgm:cxn modelId="{7256179C-8498-487E-9E70-28C1F03472B6}" type="presParOf" srcId="{E1F32045-2157-4E21-B8FE-D3DAF7EE6BBA}" destId="{D3245803-3AB1-495E-9BEE-C542B629589E}" srcOrd="1" destOrd="0" presId="urn:microsoft.com/office/officeart/2005/8/layout/hList1"/>
    <dgm:cxn modelId="{BA89B236-27A0-4CC9-8909-267283436882}" type="presParOf" srcId="{E4E4C913-0D29-4210-9904-1638B6A3EE30}" destId="{5E0948ED-5FC5-4BCD-A25D-CE4B34676841}" srcOrd="1" destOrd="0" presId="urn:microsoft.com/office/officeart/2005/8/layout/hList1"/>
    <dgm:cxn modelId="{3FC73021-658E-4CC0-8343-22249F53ACBE}" type="presParOf" srcId="{E4E4C913-0D29-4210-9904-1638B6A3EE30}" destId="{05932DCC-47EB-4F70-BFD9-0885DDEE0905}" srcOrd="2" destOrd="0" presId="urn:microsoft.com/office/officeart/2005/8/layout/hList1"/>
    <dgm:cxn modelId="{526E7237-1803-418C-A488-D114AB4E8724}" type="presParOf" srcId="{05932DCC-47EB-4F70-BFD9-0885DDEE0905}" destId="{E33B7314-7916-4F33-B13D-B3847DC59F9F}" srcOrd="0" destOrd="0" presId="urn:microsoft.com/office/officeart/2005/8/layout/hList1"/>
    <dgm:cxn modelId="{18E8A6B3-5470-4E55-B49A-7CC53EB21714}" type="presParOf" srcId="{05932DCC-47EB-4F70-BFD9-0885DDEE0905}" destId="{6308B830-A4BB-4A2C-A354-6C0660635E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FB1DF-7A28-4AF5-A7A0-AFDA7222DDA7}">
      <dsp:nvSpPr>
        <dsp:cNvPr id="0" name=""/>
        <dsp:cNvSpPr/>
      </dsp:nvSpPr>
      <dsp:spPr>
        <a:xfrm>
          <a:off x="40" y="12790"/>
          <a:ext cx="3840736" cy="15362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старая</a:t>
          </a:r>
          <a:endParaRPr lang="ru-RU" sz="3200" kern="1200" dirty="0">
            <a:solidFill>
              <a:srgbClr val="002060"/>
            </a:solidFill>
          </a:endParaRPr>
        </a:p>
      </dsp:txBody>
      <dsp:txXfrm>
        <a:off x="40" y="12790"/>
        <a:ext cx="3840736" cy="1536294"/>
      </dsp:txXfrm>
    </dsp:sp>
    <dsp:sp modelId="{D3245803-3AB1-495E-9BEE-C542B629589E}">
      <dsp:nvSpPr>
        <dsp:cNvPr id="0" name=""/>
        <dsp:cNvSpPr/>
      </dsp:nvSpPr>
      <dsp:spPr>
        <a:xfrm>
          <a:off x="10333" y="1493032"/>
          <a:ext cx="3840736" cy="250343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«образование на всю жизнь» </a:t>
          </a:r>
          <a:endParaRPr lang="ru-RU" sz="3200" kern="1200" dirty="0"/>
        </a:p>
      </dsp:txBody>
      <dsp:txXfrm>
        <a:off x="10333" y="1493032"/>
        <a:ext cx="3840736" cy="2503439"/>
      </dsp:txXfrm>
    </dsp:sp>
    <dsp:sp modelId="{E33B7314-7916-4F33-B13D-B3847DC59F9F}">
      <dsp:nvSpPr>
        <dsp:cNvPr id="0" name=""/>
        <dsp:cNvSpPr/>
      </dsp:nvSpPr>
      <dsp:spPr>
        <a:xfrm>
          <a:off x="4378479" y="12790"/>
          <a:ext cx="3840736" cy="15362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2060"/>
              </a:solidFill>
            </a:rPr>
            <a:t>новая</a:t>
          </a:r>
          <a:endParaRPr lang="ru-RU" sz="3200" kern="1200" dirty="0">
            <a:solidFill>
              <a:srgbClr val="002060"/>
            </a:solidFill>
          </a:endParaRPr>
        </a:p>
      </dsp:txBody>
      <dsp:txXfrm>
        <a:off x="4378479" y="12790"/>
        <a:ext cx="3840736" cy="1536294"/>
      </dsp:txXfrm>
    </dsp:sp>
    <dsp:sp modelId="{6308B830-A4BB-4A2C-A354-6C0660635E7C}">
      <dsp:nvSpPr>
        <dsp:cNvPr id="0" name=""/>
        <dsp:cNvSpPr/>
      </dsp:nvSpPr>
      <dsp:spPr>
        <a:xfrm>
          <a:off x="4378479" y="1549084"/>
          <a:ext cx="3840736" cy="250343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/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«образование   в течение    всей жизни» </a:t>
          </a:r>
          <a:endParaRPr lang="ru-RU" sz="3200" kern="1200" dirty="0"/>
        </a:p>
      </dsp:txBody>
      <dsp:txXfrm>
        <a:off x="4378479" y="1549084"/>
        <a:ext cx="3840736" cy="2503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FD73EE-6080-40D1-A9E0-4046EEEF637B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AA6ACC-C8EB-40C2-A56A-A4657B4C4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508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2F1DCC-6227-4766-BD01-DCD0FFEB42DF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A7598-9283-4132-9EF6-683838074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0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F2C7-C6A1-4F99-A59A-252168330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57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8AEE-ABD7-4C6B-B607-E9BEB7505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29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2F5D-6489-400A-BD2E-827080F1E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8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74CA6-711B-4B9D-A2D2-4331F3F4E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7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CC12B-0835-466B-94F7-79BB212F8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3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D429F-6FB4-4A4D-A053-7EB0A532B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3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AB947-1DCF-4E20-9D2C-D349896A5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2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6C19-632B-40D0-A3AE-F74B798FD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5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FB7E-B147-4A35-8799-D6255D38C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1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B3712-2411-442D-BD16-F09B0C703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1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682C283-DEEA-4BB3-A689-F7B3A8A5F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49275"/>
            <a:ext cx="8280400" cy="4392613"/>
          </a:xfrm>
        </p:spPr>
        <p:txBody>
          <a:bodyPr/>
          <a:lstStyle/>
          <a:p>
            <a:pPr algn="r" eaLnBrk="1" hangingPunct="1"/>
            <a:r>
              <a:rPr lang="en-US" sz="3600" b="1" i="1" smtClean="0">
                <a:solidFill>
                  <a:srgbClr val="002060"/>
                </a:solidFill>
              </a:rPr>
              <a:t/>
            </a:r>
            <a:br>
              <a:rPr lang="en-US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Педагогические </a:t>
            </a:r>
            <a:r>
              <a:rPr lang="en-US" sz="3600" b="1" i="1" smtClean="0">
                <a:solidFill>
                  <a:srgbClr val="002060"/>
                </a:solidFill>
              </a:rPr>
              <a:t/>
            </a:r>
            <a:br>
              <a:rPr lang="en-US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техники и технологии</a:t>
            </a:r>
            <a:r>
              <a:rPr lang="en-US" sz="3600" b="1" i="1" smtClean="0">
                <a:solidFill>
                  <a:srgbClr val="002060"/>
                </a:solidFill>
              </a:rPr>
              <a:t/>
            </a:r>
            <a:br>
              <a:rPr lang="en-US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>в работе школьных библиотек</a:t>
            </a:r>
            <a:br>
              <a:rPr lang="ru-RU" sz="3600" b="1" i="1" smtClean="0">
                <a:solidFill>
                  <a:srgbClr val="002060"/>
                </a:solidFill>
              </a:rPr>
            </a:br>
            <a:r>
              <a:rPr lang="ru-RU" sz="3600" b="1" i="1" smtClean="0">
                <a:solidFill>
                  <a:srgbClr val="002060"/>
                </a:solidFill>
              </a:rPr>
              <a:t/>
            </a:r>
            <a:br>
              <a:rPr lang="ru-RU" sz="3600" b="1" i="1" smtClean="0">
                <a:solidFill>
                  <a:srgbClr val="002060"/>
                </a:solidFill>
              </a:rPr>
            </a:br>
            <a:endParaRPr lang="ru-RU" sz="2000" b="1" i="1" smtClean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373688"/>
            <a:ext cx="8280400" cy="935037"/>
          </a:xfrm>
          <a:solidFill>
            <a:srgbClr val="C5DDC5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i="1" smtClean="0"/>
              <a:t>Презентацию подготовила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/>
              <a:t>заведующий библиотекой МБОУ «СОШ № 19»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/>
              <a:t>Пашкова Альмира Лаисовна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17324"/>
                </a:solidFill>
              </a:rPr>
              <a:t/>
            </a:r>
            <a:br>
              <a:rPr lang="ru-RU" sz="3200" b="1" smtClean="0">
                <a:solidFill>
                  <a:srgbClr val="017324"/>
                </a:solidFill>
              </a:rPr>
            </a:br>
            <a:r>
              <a:rPr lang="ru-RU" sz="3200" b="1" smtClean="0">
                <a:solidFill>
                  <a:srgbClr val="017324"/>
                </a:solidFill>
              </a:rPr>
              <a:t>6. «Здоровьесберегающие технологии».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b="1" smtClean="0"/>
              <a:t>Понятие</a:t>
            </a:r>
            <a:r>
              <a:rPr lang="ru-RU" sz="2200" smtClean="0"/>
              <a:t> «Здоровьесберегающие технологии» — это не что иное, как </a:t>
            </a:r>
            <a:r>
              <a:rPr lang="ru-RU" sz="2200" b="1" smtClean="0"/>
              <a:t>разнообразие приемов, форм и методов работы.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Постоянная смена деятельности </a:t>
            </a:r>
            <a:r>
              <a:rPr lang="ru-RU" sz="2200" b="1" smtClean="0"/>
              <a:t>снимает</a:t>
            </a:r>
            <a:r>
              <a:rPr lang="ru-RU" sz="2200" smtClean="0"/>
              <a:t> как физическую, так и психологическую нагрузку, а значит, </a:t>
            </a:r>
            <a:r>
              <a:rPr lang="ru-RU" sz="2200" b="1" smtClean="0"/>
              <a:t>защищает</a:t>
            </a:r>
            <a:r>
              <a:rPr lang="ru-RU" sz="2200" smtClean="0"/>
              <a:t> здоровье учащихся от нанесения потенциального вреда.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smtClean="0"/>
              <a:t>На уроках</a:t>
            </a:r>
            <a:r>
              <a:rPr lang="ru-RU" sz="2200" smtClean="0"/>
              <a:t> учитель должен максимально снизить негативное влияние нервно-физического напряжения, а для этого «переключать» детей с одной деятельности на другую.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smtClean="0"/>
              <a:t>Включать в уроки небольшой</a:t>
            </a:r>
            <a:r>
              <a:rPr lang="ru-RU" sz="2200" smtClean="0"/>
              <a:t> </a:t>
            </a:r>
            <a:r>
              <a:rPr lang="ru-RU" sz="2200" b="1" smtClean="0"/>
              <a:t>блок изученного материала, физминутку и музыкальную паузу.</a:t>
            </a:r>
            <a:r>
              <a:rPr lang="ru-RU" sz="22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Здоровьесберегающие технологии на уроках </a:t>
            </a:r>
            <a:r>
              <a:rPr lang="ru-RU" sz="2200" b="1" smtClean="0"/>
              <a:t>помогают</a:t>
            </a:r>
            <a:r>
              <a:rPr lang="ru-RU" sz="2200" smtClean="0"/>
              <a:t> сохранить и укрепить здоровье учащихся.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eaLnBrk="1" hangingPunct="1"/>
            <a:r>
              <a:rPr lang="ru-RU" sz="3200" b="1" u="sng" smtClean="0">
                <a:solidFill>
                  <a:srgbClr val="000000"/>
                </a:solidFill>
              </a:rPr>
              <a:t/>
            </a:r>
            <a:br>
              <a:rPr lang="ru-RU" sz="3200" b="1" u="sng" smtClean="0">
                <a:solidFill>
                  <a:srgbClr val="000000"/>
                </a:solidFill>
              </a:rPr>
            </a:br>
            <a:r>
              <a:rPr lang="ru-RU" sz="3200" b="1" smtClean="0">
                <a:solidFill>
                  <a:srgbClr val="017324"/>
                </a:solidFill>
              </a:rPr>
              <a:t>7.«Метод проектов».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3185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200" smtClean="0"/>
              <a:t>    </a:t>
            </a:r>
            <a:r>
              <a:rPr lang="ru-RU" sz="2200" b="1" smtClean="0"/>
              <a:t>Проект</a:t>
            </a:r>
            <a:r>
              <a:rPr lang="ru-RU" sz="2200" smtClean="0"/>
              <a:t> – всякий намеченный комплекс работ, необходимых для достижения некоторой цели.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200" b="1" smtClean="0"/>
              <a:t>    Суть</a:t>
            </a:r>
            <a:r>
              <a:rPr lang="ru-RU" sz="2200" smtClean="0"/>
              <a:t> метода проекта – стимулировать интерес ребят к определенным проблемам, предполагающим владение некоторой суммой знаний, и через проектную деятельность, предусматривающую решение одной или целого ряда проблем, показать практическое применение полученных знаний.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200" smtClean="0"/>
              <a:t>    Метод проектов </a:t>
            </a:r>
            <a:r>
              <a:rPr lang="ru-RU" sz="2200" b="1" smtClean="0"/>
              <a:t>ориентирован</a:t>
            </a:r>
            <a:r>
              <a:rPr lang="ru-RU" sz="2200" smtClean="0"/>
              <a:t> на самостоятельную деятельность учащихся – индивидуальную, парную, групповую, которую учащиеся выполняют в течение определенного отрезка времени.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200" smtClean="0"/>
              <a:t>    Различают следующие типы проектов: исследовательские, творческие, ролевые, игровые, ознакомительно-ориентированные проекты (информационные), практико-ориентированные (прикладные).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17324"/>
                </a:solidFill>
              </a:rPr>
              <a:t>Педагогическая техника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Входит в педагогическую технологию как её инструментальная сторона.</a:t>
            </a:r>
          </a:p>
          <a:p>
            <a:pPr marL="0" indent="0">
              <a:buFontTx/>
              <a:buNone/>
            </a:pPr>
            <a:endParaRPr lang="ru-RU" sz="2800" smtClean="0"/>
          </a:p>
          <a:p>
            <a:pPr marL="0" indent="0">
              <a:buFontTx/>
              <a:buNone/>
            </a:pPr>
            <a:r>
              <a:rPr lang="ru-RU" sz="2800" smtClean="0"/>
              <a:t>А.С. Макаренко говорил, что хороший воспитатель умеет разговаривать с ребёнком, владеет мимикой, может сдержать своё настроение. Умеет «организовать, ходить, шутить, быть весёлым. Сердитым». Каждое движение воспитывает.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017324"/>
                </a:solidFill>
              </a:rPr>
              <a:t>Структурные компоненты педагогической техники: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  </a:t>
            </a:r>
            <a:r>
              <a:rPr lang="ru-RU" sz="1800" dirty="0" smtClean="0"/>
              <a:t>-</a:t>
            </a:r>
            <a:r>
              <a:rPr lang="ru-RU" dirty="0" smtClean="0"/>
              <a:t> </a:t>
            </a:r>
            <a:r>
              <a:rPr lang="ru-RU" sz="1600" dirty="0" smtClean="0"/>
              <a:t>коммуникативные умения учителя;</a:t>
            </a:r>
          </a:p>
          <a:p>
            <a:pPr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- диагностические умения (определение общей способности группы и</a:t>
            </a:r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индивидуальных способностей учащихся, прогнозирование результатов;</a:t>
            </a:r>
          </a:p>
          <a:p>
            <a:pPr marL="0" indent="0">
              <a:buFontTx/>
              <a:buNone/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- психолого-методические умения;</a:t>
            </a:r>
          </a:p>
          <a:p>
            <a:pPr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- организаторские умения;</a:t>
            </a:r>
          </a:p>
          <a:p>
            <a:pPr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- гностические умения (умения передавать знания);</a:t>
            </a:r>
          </a:p>
          <a:p>
            <a:pPr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- исследовательские умения;</a:t>
            </a:r>
          </a:p>
          <a:p>
            <a:pPr>
              <a:defRPr/>
            </a:pPr>
            <a:endParaRPr lang="ru-RU" sz="1600" dirty="0" smtClean="0"/>
          </a:p>
          <a:p>
            <a:pPr marL="0" indent="0">
              <a:buFontTx/>
              <a:buNone/>
              <a:defRPr/>
            </a:pPr>
            <a:r>
              <a:rPr lang="ru-RU" sz="1600" dirty="0" smtClean="0"/>
              <a:t>- творческие умения. 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17324"/>
                </a:solidFill>
              </a:rPr>
              <a:t>Важными требованиями педагогической техники являются: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r>
              <a:rPr lang="ru-RU" sz="1500" smtClean="0"/>
              <a:t>- искусство одеваться с учетом особенностей профессиональной деятельности;</a:t>
            </a:r>
          </a:p>
          <a:p>
            <a:endParaRPr lang="ru-RU" sz="1500" smtClean="0"/>
          </a:p>
          <a:p>
            <a:r>
              <a:rPr lang="ru-RU" sz="1500" smtClean="0"/>
              <a:t>- владение своим телом: умение ходить, сидеть, стоять;</a:t>
            </a:r>
          </a:p>
          <a:p>
            <a:endParaRPr lang="ru-RU" sz="1500" smtClean="0"/>
          </a:p>
          <a:p>
            <a:r>
              <a:rPr lang="ru-RU" sz="1500" smtClean="0"/>
              <a:t>- владение мимикой, жестами;</a:t>
            </a:r>
          </a:p>
          <a:p>
            <a:endParaRPr lang="ru-RU" sz="1500" smtClean="0"/>
          </a:p>
          <a:p>
            <a:r>
              <a:rPr lang="ru-RU" sz="1500" smtClean="0"/>
              <a:t>- сформированность речевой культуры: правильное профессиональное дыхание, четкая дикция, принадлежащие темп и ритм, логическое построение высказываний и т.п.;</a:t>
            </a:r>
          </a:p>
          <a:p>
            <a:endParaRPr lang="ru-RU" sz="1500" smtClean="0"/>
          </a:p>
          <a:p>
            <a:r>
              <a:rPr lang="ru-RU" sz="1500" smtClean="0"/>
              <a:t>- выработка оптимального стиля в учебно-воспитательной деятельности;</a:t>
            </a:r>
          </a:p>
          <a:p>
            <a:endParaRPr lang="ru-RU" sz="1500" smtClean="0"/>
          </a:p>
          <a:p>
            <a:r>
              <a:rPr lang="ru-RU" sz="1500" smtClean="0"/>
              <a:t>- умение ловко и целесообразно осуществлять отдельные дидактические операции (писать на доске, пользоваться техническими и наглядными средствами обучения, задавать вопросы, слушать ответы, оценивать учебную деятельность студентов и др.);</a:t>
            </a:r>
          </a:p>
          <a:p>
            <a:endParaRPr lang="ru-RU" sz="1500" smtClean="0"/>
          </a:p>
          <a:p>
            <a:r>
              <a:rPr lang="ru-RU" sz="1500" smtClean="0"/>
              <a:t>- способность управлять своим психическим состоянием и состоянием воспитанников.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500063" y="928688"/>
            <a:ext cx="8186737" cy="5197475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Специфика школьной библиотеки как информационного подразделения в рамках образовательного учреждения позволяет ей выполнять одновременно несколько функций: информационную, образовательную, развивающую, культурную, воспитательную, досугово-развлекательную и др.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Реализация образовательной функции всегда являлась неотъемлемой составляющей частью деятельности библиотеки. В то же время функционирование любого образовательного учреждения, осуществление любой образовательной программы невозможно без опоры на библиотеку и ее информационные ресурсы.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5843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17324"/>
                </a:solidFill>
              </a:rPr>
              <a:t>Направления работы библиотеки для реализации образовательной функции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147050" cy="3273425"/>
          </a:xfrm>
        </p:spPr>
        <p:txBody>
          <a:bodyPr/>
          <a:lstStyle/>
          <a:p>
            <a:pPr eaLnBrk="1" hangingPunct="1"/>
            <a:r>
              <a:rPr lang="ru-RU" sz="2800" smtClean="0"/>
              <a:t>Обучение работе с информацией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Содействие формированию навыков чтения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r>
              <a:rPr lang="ru-RU" sz="2800" smtClean="0"/>
              <a:t>Приобщение к чтению и использованию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23850" y="908050"/>
            <a:ext cx="835183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17324"/>
                </a:solidFill>
              </a:rPr>
              <a:t>Предметом </a:t>
            </a:r>
            <a:r>
              <a:rPr lang="ru-RU" sz="3200"/>
              <a:t>педагогической деятельности школьного библиотекаря, так же как и учителя, является организация учебной и внеучебной деятельности для эффективного освоения учащимися социокультурного опыта как основы и условия развития.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85750" y="428625"/>
            <a:ext cx="8496300" cy="46704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1800" dirty="0" smtClean="0"/>
              <a:t>Библиотекарь, как и педагог, осваивает различные технологии и методы обучения. Владение методами обучения необходимо в различных ситуациях: </a:t>
            </a:r>
          </a:p>
          <a:p>
            <a:pPr>
              <a:buFontTx/>
              <a:buAutoNum type="arabicPeriod"/>
              <a:defRPr/>
            </a:pPr>
            <a:r>
              <a:rPr lang="ru-RU" sz="1800" dirty="0" smtClean="0"/>
              <a:t>При объяснении нового материала или его повторении, закреплении. Здесь нужно демонстрировать владение вербальными методами: рассказ, объяснение, беседа (диалог), консультирование работа с книгой. </a:t>
            </a:r>
          </a:p>
          <a:p>
            <a:pPr>
              <a:buFontTx/>
              <a:buNone/>
              <a:defRPr/>
            </a:pPr>
            <a:endParaRPr lang="ru-RU" sz="1800" dirty="0" smtClean="0"/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2. При выработке учебных умений и навыков. Здесь используются упражнения, практические работы – показ использования справочно-библиографического аппарата книги, библиотеки, привитие умений и навыков пользования энциклопедическими и справочными изданиями и т. д.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3. При организации общения читателя и библиотекаря. Здесь идет разработка и внедрение определенных моделей педагогического общения, применение различных его стилей. </a:t>
            </a:r>
          </a:p>
          <a:p>
            <a:pPr marL="0" indent="0">
              <a:buFontTx/>
              <a:buNone/>
              <a:defRPr/>
            </a:pPr>
            <a:endParaRPr lang="ru-RU" sz="1800" dirty="0" smtClean="0"/>
          </a:p>
          <a:p>
            <a:pPr marL="0" indent="0">
              <a:buFontTx/>
              <a:buNone/>
              <a:defRPr/>
            </a:pPr>
            <a:r>
              <a:rPr lang="ru-RU" sz="1800" dirty="0" smtClean="0"/>
              <a:t>4. При формировании ответственности и обязательности читателей-учащихся, развитии критического мышления. Здесь важен и собственный пример, и организация обсуждения действий литературных персонажей, и изучение жизни и творчества писателей.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0795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17324"/>
                </a:solidFill>
              </a:rPr>
              <a:t>Образовательная парадигма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19256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Сегодня школьная библиотека – участник педагогического процесса, т.к. она взаимодействует с обучающими с целью передачи социального опыта.</a:t>
            </a:r>
          </a:p>
          <a:p>
            <a:pPr marL="0" indent="0">
              <a:buFontTx/>
              <a:buNone/>
            </a:pPr>
            <a:r>
              <a:rPr lang="ru-RU" smtClean="0"/>
              <a:t> Формы взаимодействия могут быть разными: индивидуальными, групповыми, урочными, внеурочными.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23850" y="749300"/>
            <a:ext cx="6480175" cy="33750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smtClean="0"/>
              <a:t>Примером групповой формы организации библиотекой педагогического процесса является библиотечный урок, ставший необходимым условием развития медийной компетенции учащихся, воспитания культуры чтения. </a:t>
            </a:r>
          </a:p>
          <a:p>
            <a:pPr marL="0" indent="0">
              <a:buFontTx/>
              <a:buNone/>
            </a:pPr>
            <a:r>
              <a:rPr lang="ru-RU" sz="2400" smtClean="0"/>
              <a:t>Индивидуальная форма общения ученика и библиотекаря, равноправное сотрудничество – суть повседневной работы школьной библиотеки. </a:t>
            </a:r>
          </a:p>
        </p:txBody>
      </p:sp>
      <p:pic>
        <p:nvPicPr>
          <p:cNvPr id="22531" name="Содержимое 4" descr="241[1]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600" y="3086100"/>
            <a:ext cx="3529013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5843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17324"/>
                </a:solidFill>
              </a:rPr>
              <a:t>Формы организации </a:t>
            </a:r>
            <a:br>
              <a:rPr lang="ru-RU" smtClean="0">
                <a:solidFill>
                  <a:srgbClr val="017324"/>
                </a:solidFill>
              </a:rPr>
            </a:br>
            <a:r>
              <a:rPr lang="ru-RU" smtClean="0">
                <a:solidFill>
                  <a:srgbClr val="017324"/>
                </a:solidFill>
              </a:rPr>
              <a:t>учебного процесса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08275"/>
            <a:ext cx="7775575" cy="2881313"/>
          </a:xfrm>
        </p:spPr>
        <p:txBody>
          <a:bodyPr/>
          <a:lstStyle/>
          <a:p>
            <a:pPr eaLnBrk="1" hangingPunct="1"/>
            <a:r>
              <a:rPr lang="ru-RU" smtClean="0"/>
              <a:t>Библиотечный урок – </a:t>
            </a:r>
          </a:p>
          <a:p>
            <a:pPr eaLnBrk="1" hangingPunct="1">
              <a:buFontTx/>
              <a:buNone/>
            </a:pPr>
            <a:r>
              <a:rPr lang="ru-RU" smtClean="0"/>
              <a:t>   составная часть учебного плана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r>
              <a:rPr lang="ru-RU" smtClean="0"/>
              <a:t>Сопровождение исследовательской и проектной деятельности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549275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 smtClean="0"/>
              <a:t>Библиотечные уроки-презентации стали традиционными в нашей школе и проводятся каждый год.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 При организации занятий необходимо учитывать возрастные особенности детей, какие-то слайды заменять, дополнять.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 При подготовке презентаций используются все возможности библиотеки: книги, компьютер, сканер, Интернет, выход в который имеет библиотека, т.к. на сегодняшний день роль библиотечных презентаций в информационной, образовательной и воспитательной работе очень велика.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0795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17324"/>
                </a:solidFill>
              </a:rPr>
              <a:t>Содержание</a:t>
            </a:r>
            <a:br>
              <a:rPr lang="ru-RU" sz="4000" smtClean="0">
                <a:solidFill>
                  <a:srgbClr val="017324"/>
                </a:solidFill>
              </a:rPr>
            </a:br>
            <a:r>
              <a:rPr lang="ru-RU" sz="4000" smtClean="0">
                <a:solidFill>
                  <a:srgbClr val="017324"/>
                </a:solidFill>
              </a:rPr>
              <a:t> библиотечных уроков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z="3600" smtClean="0"/>
          </a:p>
          <a:p>
            <a:pPr algn="ctr" eaLnBrk="1" hangingPunct="1">
              <a:buFontTx/>
              <a:buNone/>
            </a:pPr>
            <a:endParaRPr lang="ru-RU" sz="3600" smtClean="0"/>
          </a:p>
          <a:p>
            <a:pPr algn="ctr" eaLnBrk="1" hangingPunct="1">
              <a:buFontTx/>
              <a:buNone/>
            </a:pPr>
            <a:endParaRPr lang="ru-RU" sz="360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2205038"/>
            <a:ext cx="4330700" cy="34559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3600" smtClean="0"/>
          </a:p>
          <a:p>
            <a:pPr algn="ctr" eaLnBrk="1" hangingPunct="1">
              <a:buFontTx/>
              <a:buNone/>
            </a:pPr>
            <a:r>
              <a:rPr lang="ru-RU" sz="3200" smtClean="0"/>
              <a:t>Формирование </a:t>
            </a:r>
          </a:p>
          <a:p>
            <a:pPr algn="ctr" eaLnBrk="1" hangingPunct="1">
              <a:buFontTx/>
              <a:buNone/>
            </a:pPr>
            <a:r>
              <a:rPr lang="ru-RU" sz="3200" smtClean="0"/>
              <a:t>информационной</a:t>
            </a:r>
          </a:p>
          <a:p>
            <a:pPr algn="ctr" eaLnBrk="1" hangingPunct="1">
              <a:buFontTx/>
              <a:buNone/>
            </a:pPr>
            <a:r>
              <a:rPr lang="ru-RU" sz="3200" smtClean="0"/>
              <a:t> грамотности</a:t>
            </a:r>
          </a:p>
        </p:txBody>
      </p:sp>
      <p:pic>
        <p:nvPicPr>
          <p:cNvPr id="25605" name="Picture 5" descr="ff962c65118d[2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9838" y="2420938"/>
            <a:ext cx="30829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2239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17324"/>
                </a:solidFill>
              </a:rPr>
              <a:t>Типичная структура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060575"/>
            <a:ext cx="7859712" cy="4065588"/>
          </a:xfrm>
        </p:spPr>
        <p:txBody>
          <a:bodyPr/>
          <a:lstStyle/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Организация начала урока (1-2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Постановка цели и задач урока (1-2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Проверка домашнего задания (7-10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Объяснение нового материала (10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Закрепление новых знаний (5-7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Повторение (5-7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Подведение итогов урока (1 мин)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ru-RU" sz="2400" smtClean="0"/>
              <a:t>Домашнее задание (2-3 мин)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199313" cy="935038"/>
          </a:xfrm>
        </p:spPr>
        <p:txBody>
          <a:bodyPr/>
          <a:lstStyle/>
          <a:p>
            <a:pPr marL="742950" indent="-742950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4000" smtClean="0"/>
              <a:t>Список источников</a:t>
            </a:r>
            <a:br>
              <a:rPr lang="ru-RU" sz="40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684213" y="1700213"/>
            <a:ext cx="77755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1. Вдовиченко, В. П. Педагогический потенциал школьной библиотеки и ее роль в системе образования [Текст] / В. П. Вдовиченко // Школьная библиотека. – 2008. – № 5. – С. 40-45 </a:t>
            </a:r>
          </a:p>
          <a:p>
            <a:r>
              <a:rPr lang="ru-RU"/>
              <a:t> 2. Михальченко, Е. П. Школьная библиотека как компонент педагогической </a:t>
            </a:r>
          </a:p>
          <a:p>
            <a:r>
              <a:rPr lang="ru-RU"/>
              <a:t> системы [Текст] / Е. П. Михальченко // Школьная библиотека. – 2002. – № 8. – С. 10-12 </a:t>
            </a:r>
          </a:p>
          <a:p>
            <a:r>
              <a:rPr lang="ru-RU"/>
              <a:t>3. Положение о школьной библиотеке общеобразовательного учреждения: [Текст] // Школьная библиотека. – 2004. – № 5. – С. 3-8 </a:t>
            </a:r>
          </a:p>
          <a:p>
            <a:r>
              <a:rPr lang="ru-RU"/>
              <a:t> 4. Попова, Т. Школьная библиотека и ее роль в системе воспитательной работы школы [Текст] / Т. Попова // Школьная библиотека. – 2001. – № 2. – С. 18-21 </a:t>
            </a:r>
          </a:p>
          <a:p>
            <a:r>
              <a:rPr lang="ru-RU"/>
              <a:t> 5. Столряров, Ю. Н. Библиотекарь он же учитель [Текст] / Ю. Н. Столяров // Школьная библиотека. – 2008. – № 1. – С. 40-43 </a:t>
            </a:r>
          </a:p>
          <a:p>
            <a:r>
              <a:rPr lang="ru-RU"/>
              <a:t> 6. Шрайберг, Я. Что такое хорошая библиотека? [Текст] / Я. Шрайберг // Библиотека в школе. – 2008. – № 9. – С. 2-7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07375" cy="1152525"/>
          </a:xfrm>
        </p:spPr>
        <p:txBody>
          <a:bodyPr/>
          <a:lstStyle/>
          <a:p>
            <a:pPr algn="l"/>
            <a:r>
              <a:rPr lang="ru-RU" sz="3600" smtClean="0">
                <a:solidFill>
                  <a:srgbClr val="017324"/>
                </a:solidFill>
              </a:rPr>
              <a:t>В программе развития школы большое внимание уделяется внедрению и усовершенствованию педагогических технологий</a:t>
            </a:r>
            <a:endParaRPr lang="ru-RU" smtClean="0">
              <a:solidFill>
                <a:srgbClr val="017324"/>
              </a:solidFill>
            </a:endParaRPr>
          </a:p>
        </p:txBody>
      </p:sp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571500" y="4786313"/>
            <a:ext cx="8072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Программа отвечает на вопросы «что делать?» и «зачем делать?».</a:t>
            </a:r>
          </a:p>
          <a:p>
            <a:r>
              <a:rPr lang="ru-RU"/>
              <a:t> </a:t>
            </a:r>
          </a:p>
          <a:p>
            <a:r>
              <a:rPr lang="ru-RU"/>
              <a:t>Технология — на вопрос «как делать?»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17324"/>
                </a:solidFill>
              </a:rPr>
              <a:t>Педагогическая технология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ru-RU" smtClean="0"/>
              <a:t>  – наука о способах воздействия преподавателя на учеников в процессе обучения с использованием необходимых технических или информационных средств.</a:t>
            </a:r>
          </a:p>
          <a:p>
            <a:pPr marL="0" indent="0" algn="just">
              <a:buFontTx/>
              <a:buNone/>
            </a:pPr>
            <a:endParaRPr lang="ru-RU" smtClean="0"/>
          </a:p>
          <a:p>
            <a:pPr marL="0" indent="0" algn="just">
              <a:buFontTx/>
              <a:buNone/>
            </a:pPr>
            <a:r>
              <a:rPr lang="ru-RU" sz="2400" smtClean="0"/>
              <a:t>Термин «педагогические технологии» зародился 30 лет назад в американской педагогике.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17324"/>
                </a:solidFill>
              </a:rPr>
              <a:t>1. Развитие критического мышления через чтение и письмо.</a:t>
            </a:r>
            <a:r>
              <a:rPr lang="ru-RU" sz="3200" b="1" i="1" smtClean="0">
                <a:solidFill>
                  <a:srgbClr val="017324"/>
                </a:solidFill>
              </a:rPr>
              <a:t/>
            </a:r>
            <a:br>
              <a:rPr lang="ru-RU" sz="3200" b="1" i="1" smtClean="0">
                <a:solidFill>
                  <a:srgbClr val="017324"/>
                </a:solidFill>
              </a:rPr>
            </a:br>
            <a:endParaRPr lang="ru-RU" sz="3200" b="1" i="1" smtClean="0">
              <a:solidFill>
                <a:srgbClr val="017324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</a:rPr>
              <a:t>Задача</a:t>
            </a:r>
            <a:r>
              <a:rPr lang="ru-RU" sz="2800" smtClean="0">
                <a:solidFill>
                  <a:srgbClr val="000000"/>
                </a:solidFill>
              </a:rPr>
              <a:t>: воспитание иного ученика, ученика, 		умеющего работать самостоятельно.</a:t>
            </a:r>
            <a:endParaRPr lang="ru-RU" sz="2800" b="1" i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z="2800" b="1" i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</a:rPr>
              <a:t>Этапы применения: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z="2800" b="1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000000"/>
                </a:solidFill>
              </a:rPr>
              <a:t>1 этап – </a:t>
            </a:r>
            <a:r>
              <a:rPr lang="ru-RU" sz="2400" smtClean="0">
                <a:solidFill>
                  <a:srgbClr val="000000"/>
                </a:solidFill>
              </a:rPr>
              <a:t>это «Вызов» (мотивация)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ru-RU" sz="2400" b="1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000000"/>
                </a:solidFill>
              </a:rPr>
              <a:t>2 этап – </a:t>
            </a:r>
            <a:r>
              <a:rPr lang="ru-RU" sz="2400" smtClean="0">
                <a:solidFill>
                  <a:srgbClr val="000000"/>
                </a:solidFill>
              </a:rPr>
              <a:t>это «Осмысление»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ru-RU" sz="2400" b="1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000000"/>
                </a:solidFill>
              </a:rPr>
              <a:t>3 этап – </a:t>
            </a:r>
            <a:r>
              <a:rPr lang="ru-RU" sz="2400" smtClean="0">
                <a:solidFill>
                  <a:srgbClr val="000000"/>
                </a:solidFill>
              </a:rPr>
              <a:t>это «Рефлексия»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76250"/>
            <a:ext cx="903605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017324"/>
                </a:solidFill>
              </a:rPr>
              <a:t>2. Коллективно-взаимное обучение</a:t>
            </a:r>
            <a:r>
              <a:rPr lang="ru-RU" smtClean="0">
                <a:solidFill>
                  <a:srgbClr val="017324"/>
                </a:solidFill>
              </a:rPr>
              <a:t/>
            </a:r>
            <a:br>
              <a:rPr lang="ru-RU" smtClean="0">
                <a:solidFill>
                  <a:srgbClr val="017324"/>
                </a:solidFill>
              </a:rPr>
            </a:br>
            <a:endParaRPr lang="ru-RU" smtClean="0">
              <a:solidFill>
                <a:srgbClr val="017324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000000"/>
                </a:solidFill>
              </a:rPr>
              <a:t>Используется при:</a:t>
            </a:r>
            <a:endParaRPr lang="ru-RU" sz="2000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изучении нового материала;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расширении знаний;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повторении.</a:t>
            </a:r>
            <a:endParaRPr lang="ru-RU" sz="2000" b="1" i="1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000000"/>
                </a:solidFill>
              </a:rPr>
              <a:t>Формы учебной деятельности учащегося:</a:t>
            </a:r>
            <a:endParaRPr lang="ru-RU" sz="2000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-работа в группах;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-индивидуальная работа;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-обсуждение, обмен информацией.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000" b="1" i="1" smtClean="0">
                <a:solidFill>
                  <a:srgbClr val="000000"/>
                </a:solidFill>
              </a:rPr>
              <a:t>Преимущество этого способа:</a:t>
            </a:r>
            <a:endParaRPr lang="ru-RU" sz="2000" smtClean="0">
              <a:solidFill>
                <a:srgbClr val="000000"/>
              </a:solidFill>
            </a:endParaRP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совершенствуются навыки по данному материалу;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включается в работу память;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каждый ученик чувствует себя более свободно;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несмотря на то, что обучение коллективное, способ деятельности для каждого индивидуальный;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формируется умение ребенка работать в коллективе.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017324"/>
                </a:solidFill>
              </a:rPr>
              <a:t>3. Модульное обучение.</a:t>
            </a:r>
            <a:r>
              <a:rPr lang="ru-RU" smtClean="0">
                <a:solidFill>
                  <a:srgbClr val="017324"/>
                </a:solidFill>
              </a:rPr>
              <a:t/>
            </a:r>
            <a:br>
              <a:rPr lang="ru-RU" smtClean="0">
                <a:solidFill>
                  <a:srgbClr val="017324"/>
                </a:solidFill>
              </a:rPr>
            </a:br>
            <a:endParaRPr lang="ru-RU" smtClean="0">
              <a:solidFill>
                <a:srgbClr val="017324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Принцип: </a:t>
            </a:r>
            <a:r>
              <a:rPr lang="ru-RU" sz="2400" smtClean="0">
                <a:solidFill>
                  <a:srgbClr val="000000"/>
                </a:solidFill>
              </a:rPr>
              <a:t>деление изучаемого материала на блоки.</a:t>
            </a:r>
            <a:endParaRPr lang="ru-RU" sz="2400" b="1" i="1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Формы работы на этапах:</a:t>
            </a:r>
            <a:endParaRPr lang="ru-RU" sz="2400" b="1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000000"/>
                </a:solidFill>
              </a:rPr>
              <a:t>1 этап урока – </a:t>
            </a:r>
            <a:r>
              <a:rPr lang="ru-RU" sz="2400" smtClean="0">
                <a:solidFill>
                  <a:srgbClr val="000000"/>
                </a:solidFill>
              </a:rPr>
              <a:t>диспут на заданную тему.</a:t>
            </a:r>
            <a:endParaRPr lang="ru-RU" sz="2400" b="1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000000"/>
                </a:solidFill>
              </a:rPr>
              <a:t>2 этап урока – </a:t>
            </a:r>
            <a:r>
              <a:rPr lang="ru-RU" sz="2400" smtClean="0">
                <a:solidFill>
                  <a:srgbClr val="000000"/>
                </a:solidFill>
              </a:rPr>
              <a:t>конспект-лекция.</a:t>
            </a:r>
            <a:endParaRPr lang="ru-RU" sz="2400" b="1" smtClean="0">
              <a:solidFill>
                <a:srgbClr val="000000"/>
              </a:solidFill>
            </a:endParaRPr>
          </a:p>
          <a:p>
            <a:pPr marL="0" lvl="1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000000"/>
                </a:solidFill>
              </a:rPr>
              <a:t>3 этап урока – </a:t>
            </a:r>
            <a:r>
              <a:rPr lang="ru-RU" sz="2400" smtClean="0">
                <a:solidFill>
                  <a:srgbClr val="000000"/>
                </a:solidFill>
              </a:rPr>
              <a:t>лекция с обратной связью.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017324"/>
                </a:solidFill>
              </a:rPr>
              <a:t>4.Интегративный подход в обучении</a:t>
            </a:r>
            <a:r>
              <a:rPr lang="ru-RU" smtClean="0"/>
              <a:t>.</a:t>
            </a:r>
            <a:br>
              <a:rPr lang="ru-RU" smtClean="0"/>
            </a:b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200" smtClean="0"/>
              <a:t>	</a:t>
            </a:r>
            <a:r>
              <a:rPr lang="ru-RU" sz="2200" b="1" i="1" smtClean="0"/>
              <a:t>Преимущества технологии:</a:t>
            </a:r>
            <a:endParaRPr lang="ru-RU" sz="2200" smtClean="0"/>
          </a:p>
          <a:p>
            <a:pPr lvl="1" eaLnBrk="1" hangingPunct="1">
              <a:lnSpc>
                <a:spcPct val="90000"/>
              </a:lnSpc>
            </a:pPr>
            <a:r>
              <a:rPr lang="ru-RU" sz="2200" smtClean="0"/>
              <a:t>формирует и развивает познавательные интересы, творческие способности, общеучебные умения, навыки самообразования, позволяющие в дальнейшем адаптироваться к динамичным условиям образовательного пространства;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200" smtClean="0"/>
              <a:t>обеспечивает развитие и формирование коммуникативной компетенции, а именно способности вести диалог в естественных ситуациях общения;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200" smtClean="0"/>
              <a:t>способствует воспитанию бережного отношения к культурным ценностям не только своей страны, но и уважению к традициям и обычаям других народов;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200" smtClean="0"/>
              <a:t>имеет профориентационный характер обучения, так как учащиеся могут сравнить, найти сходства, различия по изучаемым проблемам в разных областях, тем самым определяя область  своих интересов.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017324"/>
                </a:solidFill>
              </a:rPr>
              <a:t>5.Технология работы с аудио- и видеоматериалами.</a:t>
            </a:r>
            <a:br>
              <a:rPr lang="ru-RU" sz="4000" b="1" smtClean="0">
                <a:solidFill>
                  <a:srgbClr val="017324"/>
                </a:solidFill>
              </a:rPr>
            </a:br>
            <a:endParaRPr lang="ru-RU" sz="4000" b="1" smtClean="0">
              <a:solidFill>
                <a:srgbClr val="017324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i="1" smtClean="0"/>
              <a:t>Задачи:</a:t>
            </a:r>
            <a:endParaRPr lang="ru-RU" sz="2400" smtClean="0"/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«погружение» учеников в мир конкретного фрагмента урока или самого урока;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развитие у учеников таких когнитивных умений, как наблюдение, выбор, антиципация, выдвижение гипотез и т.д.;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обучение анализу урока или фрагмента;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обучение комментированию и критическому отношению к реализации задач урока или фрагмента.</a:t>
            </a:r>
            <a:endParaRPr lang="ru-RU" sz="2000" b="1" i="1" smtClean="0"/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/>
              <a:t>Этапы:</a:t>
            </a:r>
            <a:endParaRPr lang="ru-RU" sz="2400" b="1" smtClean="0"/>
          </a:p>
          <a:p>
            <a:pPr lvl="1" eaLnBrk="1" hangingPunct="1">
              <a:lnSpc>
                <a:spcPct val="90000"/>
              </a:lnSpc>
            </a:pPr>
            <a:r>
              <a:rPr lang="ru-RU" sz="2000" b="1" smtClean="0"/>
              <a:t>1 этап – </a:t>
            </a:r>
            <a:r>
              <a:rPr lang="ru-RU" sz="2000" smtClean="0"/>
              <a:t>работа до просмотра/прослушивания;</a:t>
            </a:r>
            <a:endParaRPr lang="ru-RU" sz="2000" b="1" smtClean="0"/>
          </a:p>
          <a:p>
            <a:pPr lvl="1" eaLnBrk="1" hangingPunct="1">
              <a:lnSpc>
                <a:spcPct val="90000"/>
              </a:lnSpc>
            </a:pPr>
            <a:r>
              <a:rPr lang="ru-RU" sz="2000" b="1" smtClean="0"/>
              <a:t>2 этап – </a:t>
            </a:r>
            <a:r>
              <a:rPr lang="ru-RU" sz="2000" smtClean="0"/>
              <a:t>просмотр/прослушивание;</a:t>
            </a:r>
            <a:endParaRPr lang="ru-RU" sz="2000" b="1" smtClean="0"/>
          </a:p>
          <a:p>
            <a:pPr lvl="1" eaLnBrk="1" hangingPunct="1">
              <a:lnSpc>
                <a:spcPct val="90000"/>
              </a:lnSpc>
            </a:pPr>
            <a:r>
              <a:rPr lang="ru-RU" sz="2000" b="1" smtClean="0"/>
              <a:t>3 этап – </a:t>
            </a:r>
            <a:r>
              <a:rPr lang="ru-RU" sz="2000" smtClean="0"/>
              <a:t>работа после просмотра/прослушивания.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1427</Words>
  <Application>Microsoft Office PowerPoint</Application>
  <PresentationFormat>Экран (4:3)</PresentationFormat>
  <Paragraphs>162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 Педагогические  техники и технологии в работе школьных библиотек  </vt:lpstr>
      <vt:lpstr>Образовательная парадигма</vt:lpstr>
      <vt:lpstr>В программе развития школы большое внимание уделяется внедрению и усовершенствованию педагогических технологий</vt:lpstr>
      <vt:lpstr>Педагогическая технология </vt:lpstr>
      <vt:lpstr>1. Развитие критического мышления через чтение и письмо. </vt:lpstr>
      <vt:lpstr>2. Коллективно-взаимное обучение </vt:lpstr>
      <vt:lpstr>3. Модульное обучение. </vt:lpstr>
      <vt:lpstr>4.Интегративный подход в обучении. </vt:lpstr>
      <vt:lpstr>5.Технология работы с аудио- и видеоматериалами. </vt:lpstr>
      <vt:lpstr> 6. «Здоровьесберегающие технологии».</vt:lpstr>
      <vt:lpstr> 7.«Метод проектов».</vt:lpstr>
      <vt:lpstr>Педагогическая техника</vt:lpstr>
      <vt:lpstr>Структурные компоненты педагогической техники:</vt:lpstr>
      <vt:lpstr>Важными требованиями педагогической техники являются:</vt:lpstr>
      <vt:lpstr>Презентация PowerPoint</vt:lpstr>
      <vt:lpstr>Презентация PowerPoint</vt:lpstr>
      <vt:lpstr>Направления работы библиотеки для реализации образовательной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 учебного процесса</vt:lpstr>
      <vt:lpstr>Презентация PowerPoint</vt:lpstr>
      <vt:lpstr>Содержание  библиотечных уроков</vt:lpstr>
      <vt:lpstr>Типичная структура урока</vt:lpstr>
      <vt:lpstr>  Список источников  </vt:lpstr>
    </vt:vector>
  </TitlesOfParts>
  <Company>427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библиотечных уроков с использованием современных педагогических технологий</dc:title>
  <dc:creator>Библиотека</dc:creator>
  <cp:lastModifiedBy>Admin</cp:lastModifiedBy>
  <cp:revision>178</cp:revision>
  <dcterms:created xsi:type="dcterms:W3CDTF">2011-11-11T10:07:51Z</dcterms:created>
  <dcterms:modified xsi:type="dcterms:W3CDTF">2021-09-16T09:09:56Z</dcterms:modified>
</cp:coreProperties>
</file>