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6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1166CA-02CB-4C82-A790-30D715D72EE9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16193864-B1ED-4801-9878-4C143ED6D753}">
      <dgm:prSet phldrT="[Текст]"/>
      <dgm:spPr/>
      <dgm:t>
        <a:bodyPr/>
        <a:lstStyle/>
        <a:p>
          <a:pPr algn="ctr"/>
          <a:r>
            <a:rPr lang="ru-RU" b="1" dirty="0" smtClean="0"/>
            <a:t>Младшая школа «Экономика булочки и жвачки»</a:t>
          </a:r>
          <a:endParaRPr lang="ru-RU" b="1" dirty="0"/>
        </a:p>
      </dgm:t>
    </dgm:pt>
    <dgm:pt modelId="{55E7C488-FCD1-4D0D-A494-D533E411163A}" type="parTrans" cxnId="{DC316008-590D-4A57-8191-3E99C3CD9487}">
      <dgm:prSet/>
      <dgm:spPr/>
      <dgm:t>
        <a:bodyPr/>
        <a:lstStyle/>
        <a:p>
          <a:endParaRPr lang="ru-RU"/>
        </a:p>
      </dgm:t>
    </dgm:pt>
    <dgm:pt modelId="{0B207EEA-F3E6-40C1-8284-DE1F87C1CC3D}" type="sibTrans" cxnId="{DC316008-590D-4A57-8191-3E99C3CD9487}">
      <dgm:prSet/>
      <dgm:spPr/>
      <dgm:t>
        <a:bodyPr/>
        <a:lstStyle/>
        <a:p>
          <a:endParaRPr lang="ru-RU"/>
        </a:p>
      </dgm:t>
    </dgm:pt>
    <dgm:pt modelId="{AD94F4AC-9A0D-4A25-B832-7BEDA565B296}">
      <dgm:prSet phldrT="[Текст]"/>
      <dgm:spPr/>
      <dgm:t>
        <a:bodyPr/>
        <a:lstStyle/>
        <a:p>
          <a:pPr algn="ctr"/>
          <a:r>
            <a:rPr lang="ru-RU" b="1" dirty="0" smtClean="0"/>
            <a:t>Средняя школа «Экономика гражданина»</a:t>
          </a:r>
          <a:endParaRPr lang="ru-RU" b="1" dirty="0"/>
        </a:p>
      </dgm:t>
    </dgm:pt>
    <dgm:pt modelId="{A7A75A69-70DF-48FE-8DAE-93EC5CE1B7AB}" type="parTrans" cxnId="{C162A76B-33B4-4BB2-A3E3-5D7730D5893F}">
      <dgm:prSet/>
      <dgm:spPr/>
      <dgm:t>
        <a:bodyPr/>
        <a:lstStyle/>
        <a:p>
          <a:endParaRPr lang="ru-RU"/>
        </a:p>
      </dgm:t>
    </dgm:pt>
    <dgm:pt modelId="{0D2EA74E-28DF-4661-A960-7AE0FA00E07C}" type="sibTrans" cxnId="{C162A76B-33B4-4BB2-A3E3-5D7730D5893F}">
      <dgm:prSet/>
      <dgm:spPr/>
      <dgm:t>
        <a:bodyPr/>
        <a:lstStyle/>
        <a:p>
          <a:endParaRPr lang="ru-RU"/>
        </a:p>
      </dgm:t>
    </dgm:pt>
    <dgm:pt modelId="{A15DB44D-BC86-48B0-A8F1-74913E91B9FA}">
      <dgm:prSet phldrT="[Текст]"/>
      <dgm:spPr/>
      <dgm:t>
        <a:bodyPr/>
        <a:lstStyle/>
        <a:p>
          <a:pPr algn="ctr"/>
          <a:r>
            <a:rPr lang="ru-RU" b="1" dirty="0" smtClean="0"/>
            <a:t>Старшая школа «Корпорация экономических монстров»</a:t>
          </a:r>
          <a:endParaRPr lang="ru-RU" b="1" dirty="0"/>
        </a:p>
      </dgm:t>
    </dgm:pt>
    <dgm:pt modelId="{DC25A555-9F60-40AA-9989-577EBA3661FD}" type="parTrans" cxnId="{A11FA6E4-5331-492B-87D7-60C282658800}">
      <dgm:prSet/>
      <dgm:spPr/>
      <dgm:t>
        <a:bodyPr/>
        <a:lstStyle/>
        <a:p>
          <a:endParaRPr lang="ru-RU"/>
        </a:p>
      </dgm:t>
    </dgm:pt>
    <dgm:pt modelId="{9262B788-83CA-4210-943D-A4BA3D625A7F}" type="sibTrans" cxnId="{A11FA6E4-5331-492B-87D7-60C282658800}">
      <dgm:prSet/>
      <dgm:spPr/>
      <dgm:t>
        <a:bodyPr/>
        <a:lstStyle/>
        <a:p>
          <a:endParaRPr lang="ru-RU"/>
        </a:p>
      </dgm:t>
    </dgm:pt>
    <dgm:pt modelId="{FCD387DF-93A9-4D78-9276-4682ABEF7400}" type="pres">
      <dgm:prSet presAssocID="{781166CA-02CB-4C82-A790-30D715D72EE9}" presName="arrowDiagram" presStyleCnt="0">
        <dgm:presLayoutVars>
          <dgm:chMax val="5"/>
          <dgm:dir/>
          <dgm:resizeHandles val="exact"/>
        </dgm:presLayoutVars>
      </dgm:prSet>
      <dgm:spPr/>
    </dgm:pt>
    <dgm:pt modelId="{C7C2933E-80EA-4E84-AD4E-68B3D53946BE}" type="pres">
      <dgm:prSet presAssocID="{781166CA-02CB-4C82-A790-30D715D72EE9}" presName="arrow" presStyleLbl="bgShp" presStyleIdx="0" presStyleCnt="1"/>
      <dgm:spPr/>
      <dgm:t>
        <a:bodyPr/>
        <a:lstStyle/>
        <a:p>
          <a:endParaRPr lang="ru-RU"/>
        </a:p>
      </dgm:t>
    </dgm:pt>
    <dgm:pt modelId="{F451B013-EBC5-4D92-9C40-03FCFFBD52E3}" type="pres">
      <dgm:prSet presAssocID="{781166CA-02CB-4C82-A790-30D715D72EE9}" presName="arrowDiagram3" presStyleCnt="0"/>
      <dgm:spPr/>
    </dgm:pt>
    <dgm:pt modelId="{AD6A2647-DD5D-41B2-9153-5B68B71D4B4A}" type="pres">
      <dgm:prSet presAssocID="{16193864-B1ED-4801-9878-4C143ED6D753}" presName="bullet3a" presStyleLbl="node1" presStyleIdx="0" presStyleCnt="3"/>
      <dgm:spPr/>
    </dgm:pt>
    <dgm:pt modelId="{0690F440-E6F9-407D-B035-A317727B3762}" type="pres">
      <dgm:prSet presAssocID="{16193864-B1ED-4801-9878-4C143ED6D753}" presName="textBox3a" presStyleLbl="revTx" presStyleIdx="0" presStyleCnt="3" custScaleX="149265" custLinFactNeighborX="16966" custLinFactNeighborY="149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7667F7-8A38-49BB-98F0-787B0066071B}" type="pres">
      <dgm:prSet presAssocID="{AD94F4AC-9A0D-4A25-B832-7BEDA565B296}" presName="bullet3b" presStyleLbl="node1" presStyleIdx="1" presStyleCnt="3"/>
      <dgm:spPr/>
    </dgm:pt>
    <dgm:pt modelId="{94DBA1D3-81B4-481E-9260-B67653062A79}" type="pres">
      <dgm:prSet presAssocID="{AD94F4AC-9A0D-4A25-B832-7BEDA565B296}" presName="textBox3b" presStyleLbl="revTx" presStyleIdx="1" presStyleCnt="3" custScaleY="89846" custLinFactNeighborX="281" custLinFactNeighborY="-14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AD2C44-A233-4ADC-9B84-A520D6678F91}" type="pres">
      <dgm:prSet presAssocID="{A15DB44D-BC86-48B0-A8F1-74913E91B9FA}" presName="bullet3c" presStyleLbl="node1" presStyleIdx="2" presStyleCnt="3"/>
      <dgm:spPr/>
    </dgm:pt>
    <dgm:pt modelId="{B75EB085-E490-4E36-ABE3-545D9CECC616}" type="pres">
      <dgm:prSet presAssocID="{A15DB44D-BC86-48B0-A8F1-74913E91B9FA}" presName="textBox3c" presStyleLbl="revTx" presStyleIdx="2" presStyleCnt="3" custScaleX="151963" custLinFactNeighborX="11093" custLinFactNeighborY="5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26D7EF-7668-4F55-A334-79DAAC799DF6}" type="presOf" srcId="{AD94F4AC-9A0D-4A25-B832-7BEDA565B296}" destId="{94DBA1D3-81B4-481E-9260-B67653062A79}" srcOrd="0" destOrd="0" presId="urn:microsoft.com/office/officeart/2005/8/layout/arrow2"/>
    <dgm:cxn modelId="{E965733B-402F-422B-AFC3-35BD06AE8B4B}" type="presOf" srcId="{16193864-B1ED-4801-9878-4C143ED6D753}" destId="{0690F440-E6F9-407D-B035-A317727B3762}" srcOrd="0" destOrd="0" presId="urn:microsoft.com/office/officeart/2005/8/layout/arrow2"/>
    <dgm:cxn modelId="{D98187CF-AD1D-4B4A-9F7F-02D7ABC1053E}" type="presOf" srcId="{A15DB44D-BC86-48B0-A8F1-74913E91B9FA}" destId="{B75EB085-E490-4E36-ABE3-545D9CECC616}" srcOrd="0" destOrd="0" presId="urn:microsoft.com/office/officeart/2005/8/layout/arrow2"/>
    <dgm:cxn modelId="{DF50E889-CE4A-43EA-B901-1B17D3EBE870}" type="presOf" srcId="{781166CA-02CB-4C82-A790-30D715D72EE9}" destId="{FCD387DF-93A9-4D78-9276-4682ABEF7400}" srcOrd="0" destOrd="0" presId="urn:microsoft.com/office/officeart/2005/8/layout/arrow2"/>
    <dgm:cxn modelId="{DC316008-590D-4A57-8191-3E99C3CD9487}" srcId="{781166CA-02CB-4C82-A790-30D715D72EE9}" destId="{16193864-B1ED-4801-9878-4C143ED6D753}" srcOrd="0" destOrd="0" parTransId="{55E7C488-FCD1-4D0D-A494-D533E411163A}" sibTransId="{0B207EEA-F3E6-40C1-8284-DE1F87C1CC3D}"/>
    <dgm:cxn modelId="{A11FA6E4-5331-492B-87D7-60C282658800}" srcId="{781166CA-02CB-4C82-A790-30D715D72EE9}" destId="{A15DB44D-BC86-48B0-A8F1-74913E91B9FA}" srcOrd="2" destOrd="0" parTransId="{DC25A555-9F60-40AA-9989-577EBA3661FD}" sibTransId="{9262B788-83CA-4210-943D-A4BA3D625A7F}"/>
    <dgm:cxn modelId="{C162A76B-33B4-4BB2-A3E3-5D7730D5893F}" srcId="{781166CA-02CB-4C82-A790-30D715D72EE9}" destId="{AD94F4AC-9A0D-4A25-B832-7BEDA565B296}" srcOrd="1" destOrd="0" parTransId="{A7A75A69-70DF-48FE-8DAE-93EC5CE1B7AB}" sibTransId="{0D2EA74E-28DF-4661-A960-7AE0FA00E07C}"/>
    <dgm:cxn modelId="{212D951A-E62C-43C1-9DE0-B6AFA79E1410}" type="presParOf" srcId="{FCD387DF-93A9-4D78-9276-4682ABEF7400}" destId="{C7C2933E-80EA-4E84-AD4E-68B3D53946BE}" srcOrd="0" destOrd="0" presId="urn:microsoft.com/office/officeart/2005/8/layout/arrow2"/>
    <dgm:cxn modelId="{25ADCA72-F05D-488A-80B8-C6137F95B019}" type="presParOf" srcId="{FCD387DF-93A9-4D78-9276-4682ABEF7400}" destId="{F451B013-EBC5-4D92-9C40-03FCFFBD52E3}" srcOrd="1" destOrd="0" presId="urn:microsoft.com/office/officeart/2005/8/layout/arrow2"/>
    <dgm:cxn modelId="{EEE9F317-F46B-46B7-AA01-22D63FFD4F6D}" type="presParOf" srcId="{F451B013-EBC5-4D92-9C40-03FCFFBD52E3}" destId="{AD6A2647-DD5D-41B2-9153-5B68B71D4B4A}" srcOrd="0" destOrd="0" presId="urn:microsoft.com/office/officeart/2005/8/layout/arrow2"/>
    <dgm:cxn modelId="{111AE650-D7AD-4EF2-ADBB-CF0FDAD19C67}" type="presParOf" srcId="{F451B013-EBC5-4D92-9C40-03FCFFBD52E3}" destId="{0690F440-E6F9-407D-B035-A317727B3762}" srcOrd="1" destOrd="0" presId="urn:microsoft.com/office/officeart/2005/8/layout/arrow2"/>
    <dgm:cxn modelId="{01EAA0A1-896F-4564-882B-ACFFB807BBE2}" type="presParOf" srcId="{F451B013-EBC5-4D92-9C40-03FCFFBD52E3}" destId="{977667F7-8A38-49BB-98F0-787B0066071B}" srcOrd="2" destOrd="0" presId="urn:microsoft.com/office/officeart/2005/8/layout/arrow2"/>
    <dgm:cxn modelId="{EB00CB46-FFED-4B8A-83AA-895EB7F8E1A7}" type="presParOf" srcId="{F451B013-EBC5-4D92-9C40-03FCFFBD52E3}" destId="{94DBA1D3-81B4-481E-9260-B67653062A79}" srcOrd="3" destOrd="0" presId="urn:microsoft.com/office/officeart/2005/8/layout/arrow2"/>
    <dgm:cxn modelId="{B9333337-F9B5-4301-9352-59DF72F4EC93}" type="presParOf" srcId="{F451B013-EBC5-4D92-9C40-03FCFFBD52E3}" destId="{78AD2C44-A233-4ADC-9B84-A520D6678F91}" srcOrd="4" destOrd="0" presId="urn:microsoft.com/office/officeart/2005/8/layout/arrow2"/>
    <dgm:cxn modelId="{4E7F847D-F4F8-42A1-9BE5-1683C6BF8946}" type="presParOf" srcId="{F451B013-EBC5-4D92-9C40-03FCFFBD52E3}" destId="{B75EB085-E490-4E36-ABE3-545D9CECC616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C2933E-80EA-4E84-AD4E-68B3D53946BE}">
      <dsp:nvSpPr>
        <dsp:cNvPr id="0" name=""/>
        <dsp:cNvSpPr/>
      </dsp:nvSpPr>
      <dsp:spPr>
        <a:xfrm>
          <a:off x="494029" y="0"/>
          <a:ext cx="7241540" cy="452596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6A2647-DD5D-41B2-9153-5B68B71D4B4A}">
      <dsp:nvSpPr>
        <dsp:cNvPr id="0" name=""/>
        <dsp:cNvSpPr/>
      </dsp:nvSpPr>
      <dsp:spPr>
        <a:xfrm>
          <a:off x="1413705" y="3123819"/>
          <a:ext cx="188280" cy="1882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90F440-E6F9-407D-B035-A317727B3762}">
      <dsp:nvSpPr>
        <dsp:cNvPr id="0" name=""/>
        <dsp:cNvSpPr/>
      </dsp:nvSpPr>
      <dsp:spPr>
        <a:xfrm>
          <a:off x="1378490" y="3217959"/>
          <a:ext cx="2518517" cy="130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766" tIns="0" rIns="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Младшая школа «Экономика булочки и жвачки»</a:t>
          </a:r>
          <a:endParaRPr lang="ru-RU" sz="1800" b="1" kern="1200" dirty="0"/>
        </a:p>
      </dsp:txBody>
      <dsp:txXfrm>
        <a:off x="1378490" y="3217959"/>
        <a:ext cx="2518517" cy="1308003"/>
      </dsp:txXfrm>
    </dsp:sp>
    <dsp:sp modelId="{977667F7-8A38-49BB-98F0-787B0066071B}">
      <dsp:nvSpPr>
        <dsp:cNvPr id="0" name=""/>
        <dsp:cNvSpPr/>
      </dsp:nvSpPr>
      <dsp:spPr>
        <a:xfrm>
          <a:off x="3075638" y="1893662"/>
          <a:ext cx="340352" cy="3403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DBA1D3-81B4-481E-9260-B67653062A79}">
      <dsp:nvSpPr>
        <dsp:cNvPr id="0" name=""/>
        <dsp:cNvSpPr/>
      </dsp:nvSpPr>
      <dsp:spPr>
        <a:xfrm>
          <a:off x="3250698" y="1828804"/>
          <a:ext cx="1737969" cy="2212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346" tIns="0" rIns="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Средняя школа «Экономика гражданина»</a:t>
          </a:r>
          <a:endParaRPr lang="ru-RU" sz="1800" b="1" kern="1200" dirty="0"/>
        </a:p>
      </dsp:txBody>
      <dsp:txXfrm>
        <a:off x="3250698" y="1828804"/>
        <a:ext cx="1737969" cy="2212119"/>
      </dsp:txXfrm>
    </dsp:sp>
    <dsp:sp modelId="{78AD2C44-A233-4ADC-9B84-A520D6678F91}">
      <dsp:nvSpPr>
        <dsp:cNvPr id="0" name=""/>
        <dsp:cNvSpPr/>
      </dsp:nvSpPr>
      <dsp:spPr>
        <a:xfrm>
          <a:off x="5074304" y="1145068"/>
          <a:ext cx="470700" cy="4707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5EB085-E490-4E36-ABE3-545D9CECC616}">
      <dsp:nvSpPr>
        <dsp:cNvPr id="0" name=""/>
        <dsp:cNvSpPr/>
      </dsp:nvSpPr>
      <dsp:spPr>
        <a:xfrm>
          <a:off x="5050896" y="1380418"/>
          <a:ext cx="2641071" cy="3145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414" tIns="0" rIns="0" bIns="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Старшая школа «Корпорация экономических монстров»</a:t>
          </a:r>
          <a:endParaRPr lang="ru-RU" sz="1700" b="1" kern="1200" dirty="0"/>
        </a:p>
      </dsp:txBody>
      <dsp:txXfrm>
        <a:off x="5050896" y="1380418"/>
        <a:ext cx="2641071" cy="31455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7539-FFA7-4973-A158-22767C2CDF72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35EA-6FEF-48EC-AF3A-2550E451BC0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1117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7539-FFA7-4973-A158-22767C2CDF72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35EA-6FEF-48EC-AF3A-2550E451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48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7539-FFA7-4973-A158-22767C2CDF72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35EA-6FEF-48EC-AF3A-2550E451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100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7539-FFA7-4973-A158-22767C2CDF72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35EA-6FEF-48EC-AF3A-2550E451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765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7539-FFA7-4973-A158-22767C2CDF72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35EA-6FEF-48EC-AF3A-2550E451BC0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46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7539-FFA7-4973-A158-22767C2CDF72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35EA-6FEF-48EC-AF3A-2550E451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265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7539-FFA7-4973-A158-22767C2CDF72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35EA-6FEF-48EC-AF3A-2550E451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48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7539-FFA7-4973-A158-22767C2CDF72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35EA-6FEF-48EC-AF3A-2550E451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387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7539-FFA7-4973-A158-22767C2CDF72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35EA-6FEF-48EC-AF3A-2550E451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525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5A07539-FFA7-4973-A158-22767C2CDF72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CE35EA-6FEF-48EC-AF3A-2550E451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942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7539-FFA7-4973-A158-22767C2CDF72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35EA-6FEF-48EC-AF3A-2550E451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812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5A07539-FFA7-4973-A158-22767C2CDF72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3CE35EA-6FEF-48EC-AF3A-2550E451BC06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3177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Ранняя предметная избирательность и  увлеченность как основа профессионального  самоопределения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84431" y="4455621"/>
            <a:ext cx="6774019" cy="11430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Войтенко Владислав Станиславович, педагог дополнительного образования </a:t>
            </a:r>
            <a:r>
              <a:rPr lang="ru-RU" dirty="0" err="1" smtClean="0"/>
              <a:t>мбоу</a:t>
            </a:r>
            <a:r>
              <a:rPr lang="ru-RU" dirty="0" smtClean="0"/>
              <a:t> «Гимназия №2»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150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Предметная избирательность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i="1" dirty="0" smtClean="0"/>
              <a:t>«Находят </a:t>
            </a:r>
            <a:r>
              <a:rPr lang="ru-RU" sz="2800" i="1" dirty="0"/>
              <a:t>подтверждение данные о том, что определенный материал может обладать притягательной силой для субъекта, отвечать его </a:t>
            </a:r>
            <a:r>
              <a:rPr lang="ru-RU" sz="2800" i="1" dirty="0" smtClean="0"/>
              <a:t>природно-генетической </a:t>
            </a:r>
            <a:r>
              <a:rPr lang="ru-RU" sz="2800" i="1" dirty="0"/>
              <a:t>базе, становиться неотъемлемой составляющей его умственной жизни. В той предметной области, которая вызывает у ученика пристрастное, избирательное к себе отношение, содержание которой устойчиво выделяется им как предпочитаемое, где обнаруживается эта </a:t>
            </a:r>
            <a:r>
              <a:rPr lang="ru-RU" sz="2800" i="1" dirty="0" smtClean="0"/>
              <a:t>природно-генетическая </a:t>
            </a:r>
            <a:r>
              <a:rPr lang="ru-RU" sz="2800" i="1" dirty="0"/>
              <a:t>тяга, там зарождаются склонности и развиваются </a:t>
            </a:r>
            <a:r>
              <a:rPr lang="ru-RU" sz="2800" i="1" dirty="0" smtClean="0"/>
              <a:t>способности» </a:t>
            </a:r>
          </a:p>
          <a:p>
            <a:pPr algn="r"/>
            <a:r>
              <a:rPr lang="ru-RU" dirty="0" smtClean="0"/>
              <a:t>Е.И</a:t>
            </a:r>
            <a:r>
              <a:rPr lang="ru-RU" dirty="0"/>
              <a:t>. </a:t>
            </a:r>
            <a:r>
              <a:rPr lang="ru-RU" dirty="0" smtClean="0"/>
              <a:t>Горбачева Д.П.Н., </a:t>
            </a:r>
            <a:r>
              <a:rPr lang="ru-RU" dirty="0"/>
              <a:t>профессор, заведующий кафедрой психологии развития и образования КГУ им. К.Э. Циолковского,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74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 концепции профильного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472837" y="2884716"/>
            <a:ext cx="9307286" cy="1593183"/>
            <a:chOff x="1621971" y="2895600"/>
            <a:chExt cx="7856764" cy="1038012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621971" y="2895600"/>
              <a:ext cx="1926772" cy="100148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Начальная школа</a:t>
              </a:r>
              <a:endParaRPr lang="ru-RU" sz="2400" dirty="0"/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4389119" y="2895600"/>
              <a:ext cx="2249805" cy="100148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Среднее звено,</a:t>
              </a:r>
            </a:p>
            <a:p>
              <a:pPr algn="ctr"/>
              <a:r>
                <a:rPr lang="ru-RU" sz="2400" dirty="0" err="1" smtClean="0"/>
                <a:t>Предпрофильные</a:t>
              </a:r>
              <a:r>
                <a:rPr lang="ru-RU" sz="2400" dirty="0" smtClean="0"/>
                <a:t> курсы</a:t>
              </a:r>
              <a:endParaRPr lang="ru-RU" sz="2400" dirty="0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7551963" y="2932126"/>
              <a:ext cx="1926772" cy="100148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Профильные классы старшей школы</a:t>
              </a:r>
              <a:endParaRPr lang="ru-RU" sz="2400" dirty="0"/>
            </a:p>
          </p:txBody>
        </p:sp>
        <p:sp>
          <p:nvSpPr>
            <p:cNvPr id="7" name="Стрелка вправо 6"/>
            <p:cNvSpPr/>
            <p:nvPr/>
          </p:nvSpPr>
          <p:spPr>
            <a:xfrm>
              <a:off x="3631471" y="3047998"/>
              <a:ext cx="696686" cy="67491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Стрелка вправо 8"/>
            <p:cNvSpPr/>
            <p:nvPr/>
          </p:nvSpPr>
          <p:spPr>
            <a:xfrm>
              <a:off x="6747101" y="3095411"/>
              <a:ext cx="696686" cy="67491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24134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Предпрофильные</a:t>
            </a:r>
            <a:r>
              <a:rPr lang="ru-RU" dirty="0" smtClean="0"/>
              <a:t> курсы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b="1" dirty="0" err="1" smtClean="0"/>
              <a:t>Предпрофильная</a:t>
            </a:r>
            <a:r>
              <a:rPr lang="ru-RU" sz="2800" b="1" dirty="0" smtClean="0"/>
              <a:t> </a:t>
            </a:r>
            <a:r>
              <a:rPr lang="ru-RU" sz="2800" b="1" dirty="0"/>
              <a:t>подготовка</a:t>
            </a:r>
            <a:r>
              <a:rPr lang="ru-RU" sz="2800" dirty="0"/>
              <a:t> </a:t>
            </a:r>
            <a:r>
              <a:rPr lang="ru-RU" sz="2800" dirty="0" smtClean="0"/>
              <a:t>– </a:t>
            </a:r>
            <a:r>
              <a:rPr lang="ru-RU" sz="2800" dirty="0" smtClean="0"/>
              <a:t>система </a:t>
            </a:r>
            <a:r>
              <a:rPr lang="ru-RU" sz="2800" dirty="0"/>
              <a:t>педагогической, психологической, информационной и организационной поддержки учащихся основной школы, содействующей их самоопределению по завершению основного общего </a:t>
            </a:r>
            <a:r>
              <a:rPr lang="ru-RU" sz="2800" dirty="0" smtClean="0"/>
              <a:t>образования.</a:t>
            </a:r>
          </a:p>
          <a:p>
            <a:r>
              <a:rPr lang="ru-RU" sz="2800" dirty="0" smtClean="0"/>
              <a:t>Виды курсов:</a:t>
            </a:r>
          </a:p>
          <a:p>
            <a:r>
              <a:rPr lang="ru-RU" sz="2600" dirty="0" smtClean="0"/>
              <a:t> </a:t>
            </a:r>
            <a:r>
              <a:rPr lang="ru-RU" sz="2800" i="1" dirty="0"/>
              <a:t>Предметные курсы</a:t>
            </a:r>
            <a:r>
              <a:rPr lang="ru-RU" sz="2800" dirty="0"/>
              <a:t> – содержание и форма организации этих курсов должны быть направлены на расширение знаний ученика по тому или иному учебному предмету.</a:t>
            </a:r>
          </a:p>
          <a:p>
            <a:r>
              <a:rPr lang="ru-RU" sz="2800" i="1" dirty="0"/>
              <a:t>Ориентационные курсы</a:t>
            </a:r>
            <a:r>
              <a:rPr lang="ru-RU" sz="2800" dirty="0"/>
              <a:t> </a:t>
            </a:r>
            <a:r>
              <a:rPr lang="ru-RU" sz="2800" dirty="0" smtClean="0"/>
              <a:t> </a:t>
            </a:r>
            <a:r>
              <a:rPr lang="ru-RU" sz="2800" dirty="0" smtClean="0"/>
              <a:t>– </a:t>
            </a:r>
            <a:r>
              <a:rPr lang="ru-RU" sz="2800" dirty="0" smtClean="0"/>
              <a:t>представляют </a:t>
            </a:r>
            <a:r>
              <a:rPr lang="ru-RU" sz="2800" dirty="0"/>
              <a:t>собой занятия, способствующие самоопределению ученика относительно профиля обучения в старшей школе. Эти курсы рекомендуется организовывать в виде учебных модулей и делать их относительно краткосрочными (месяц, четверть). 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91814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введения профильного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1. Организация </a:t>
            </a:r>
            <a:r>
              <a:rPr lang="ru-RU" sz="2400" dirty="0" err="1" smtClean="0"/>
              <a:t>предпрофильных</a:t>
            </a:r>
            <a:r>
              <a:rPr lang="ru-RU" sz="2400" dirty="0" smtClean="0"/>
              <a:t> курсов (последний класс основной ступени)</a:t>
            </a:r>
          </a:p>
          <a:p>
            <a:r>
              <a:rPr lang="ru-RU" sz="2400" dirty="0" smtClean="0"/>
              <a:t>2. Обеспечение профильных направлений необходимой литературой, учебниками</a:t>
            </a:r>
          </a:p>
          <a:p>
            <a:r>
              <a:rPr lang="ru-RU" sz="2400" dirty="0" smtClean="0"/>
              <a:t>3. Обеспечение предстоящего </a:t>
            </a:r>
            <a:r>
              <a:rPr lang="ru-RU" sz="2400" dirty="0"/>
              <a:t>выбора учащимися профилей обучения (анкетирование, беседы с родителями и др</a:t>
            </a:r>
            <a:r>
              <a:rPr lang="ru-RU" sz="2400" dirty="0" smtClean="0"/>
              <a:t>.)</a:t>
            </a:r>
          </a:p>
          <a:p>
            <a:r>
              <a:rPr lang="ru-RU" sz="2400" dirty="0" smtClean="0"/>
              <a:t>4. Разработка </a:t>
            </a:r>
            <a:r>
              <a:rPr lang="ru-RU" sz="2400" dirty="0"/>
              <a:t>процедуры приема выпускников </a:t>
            </a:r>
            <a:r>
              <a:rPr lang="ru-RU" sz="2400" dirty="0" err="1"/>
              <a:t>предпрофильных</a:t>
            </a:r>
            <a:r>
              <a:rPr lang="ru-RU" sz="2400" dirty="0"/>
              <a:t> классов в профильные школы </a:t>
            </a:r>
            <a:endParaRPr lang="ru-RU" sz="2400" dirty="0" smtClean="0"/>
          </a:p>
          <a:p>
            <a:r>
              <a:rPr lang="ru-RU" sz="2400" dirty="0" smtClean="0"/>
              <a:t>5. Реализация профильных программ обучения</a:t>
            </a:r>
            <a:endParaRPr lang="ru-RU" sz="2400" dirty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924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Перспективы развития системы профильного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3480" y="1834848"/>
            <a:ext cx="10058400" cy="402336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1.</a:t>
            </a:r>
            <a:r>
              <a:rPr lang="ru-RU" sz="2400" dirty="0" smtClean="0"/>
              <a:t> Более раннее вовлечение учеников в систему </a:t>
            </a:r>
            <a:r>
              <a:rPr lang="ru-RU" sz="2400" dirty="0" err="1" smtClean="0"/>
              <a:t>предпрофильных</a:t>
            </a:r>
            <a:r>
              <a:rPr lang="ru-RU" sz="2400" dirty="0" smtClean="0"/>
              <a:t> мероприятий и курсов</a:t>
            </a:r>
          </a:p>
          <a:p>
            <a:r>
              <a:rPr lang="ru-RU" sz="2400" b="1" dirty="0" smtClean="0"/>
              <a:t>2.</a:t>
            </a:r>
            <a:r>
              <a:rPr lang="ru-RU" sz="2400" dirty="0" smtClean="0"/>
              <a:t> Обеспечение сетевого взаимодействия школ города для организации системы </a:t>
            </a:r>
            <a:r>
              <a:rPr lang="ru-RU" sz="2400" dirty="0" err="1" smtClean="0"/>
              <a:t>предпрофильных</a:t>
            </a:r>
            <a:r>
              <a:rPr lang="ru-RU" sz="2400" dirty="0" smtClean="0"/>
              <a:t> курсов</a:t>
            </a:r>
          </a:p>
          <a:p>
            <a:r>
              <a:rPr lang="ru-RU" sz="2400" b="1" dirty="0" smtClean="0"/>
              <a:t>3.</a:t>
            </a:r>
            <a:r>
              <a:rPr lang="ru-RU" sz="2400" dirty="0" smtClean="0"/>
              <a:t> Организация системы мероприятий нового </a:t>
            </a:r>
            <a:r>
              <a:rPr lang="ru-RU" sz="2400" dirty="0" smtClean="0"/>
              <a:t>формата, </a:t>
            </a:r>
            <a:r>
              <a:rPr lang="ru-RU" sz="2400" dirty="0" smtClean="0"/>
              <a:t>направленных на повышение профессиональных квалификаций </a:t>
            </a:r>
            <a:r>
              <a:rPr lang="ru-RU" sz="2400" dirty="0" smtClean="0"/>
              <a:t>педагогов, </a:t>
            </a:r>
            <a:r>
              <a:rPr lang="ru-RU" sz="2400" dirty="0" smtClean="0"/>
              <a:t>реализующих концепцию профильного образования</a:t>
            </a:r>
          </a:p>
          <a:p>
            <a:r>
              <a:rPr lang="ru-RU" sz="2400" b="1" dirty="0" smtClean="0"/>
              <a:t>4.</a:t>
            </a:r>
            <a:r>
              <a:rPr lang="ru-RU" sz="2400" dirty="0" smtClean="0"/>
              <a:t> Разработка и реализация новых образовательных </a:t>
            </a:r>
            <a:r>
              <a:rPr lang="ru-RU" sz="2400" dirty="0" smtClean="0"/>
              <a:t>концепций, </a:t>
            </a:r>
            <a:r>
              <a:rPr lang="ru-RU" sz="2400" dirty="0" smtClean="0"/>
              <a:t>направленных на улучшение качества результатов образовательного процесса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8332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Концепция элективного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/>
              <a:t>Суть концепции</a:t>
            </a:r>
            <a:r>
              <a:rPr lang="ru-RU" sz="2400" dirty="0" smtClean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Элективные </a:t>
            </a:r>
            <a:r>
              <a:rPr lang="ru-RU" sz="2400" dirty="0"/>
              <a:t>курсы по экономике проводятся во всех звеньях школы, начиная с начальной школы. 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Сами </a:t>
            </a:r>
            <a:r>
              <a:rPr lang="ru-RU" sz="2400" dirty="0"/>
              <a:t>элективные курсы носят сквозной и преемственный характер, т.е. каждый последующий элективный курс учитывает </a:t>
            </a:r>
            <a:r>
              <a:rPr lang="ru-RU" sz="2400"/>
              <a:t>содержание </a:t>
            </a:r>
            <a:r>
              <a:rPr lang="ru-RU" sz="2400" smtClean="0"/>
              <a:t>предыдущего.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 </a:t>
            </a:r>
            <a:r>
              <a:rPr lang="ru-RU" sz="2400" dirty="0"/>
              <a:t>В каждом звене элективные курсы выстраиваются в определенную </a:t>
            </a:r>
            <a:r>
              <a:rPr lang="ru-RU" sz="2400" dirty="0" smtClean="0"/>
              <a:t>систему для </a:t>
            </a:r>
            <a:r>
              <a:rPr lang="ru-RU" sz="2400" dirty="0"/>
              <a:t>осуществления определенных целей на каждом этапе школьного образовательного цикла.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4615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Блоки элективных курсов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9185778"/>
              </p:ext>
            </p:extLst>
          </p:nvPr>
        </p:nvGraphicFramePr>
        <p:xfrm>
          <a:off x="2100943" y="173736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9924869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421</Words>
  <Application>Microsoft Office PowerPoint</Application>
  <PresentationFormat>Произвольный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Ретро</vt:lpstr>
      <vt:lpstr>Ранняя предметная избирательность и  увлеченность как основа профессионального  самоопределения</vt:lpstr>
      <vt:lpstr>Предметная избирательность</vt:lpstr>
      <vt:lpstr>Реализация концепции профильного образования</vt:lpstr>
      <vt:lpstr>Предпрофильные курсы</vt:lpstr>
      <vt:lpstr>Этапы введения профильного обучения</vt:lpstr>
      <vt:lpstr>Перспективы развития системы профильного образования</vt:lpstr>
      <vt:lpstr>Концепция элективного образования</vt:lpstr>
      <vt:lpstr>Блоки элективных курсов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Ранняя предметная избирательность и  увлеченность как основа профессионального  самоопределения</dc:title>
  <dc:creator>User</dc:creator>
  <cp:lastModifiedBy>Наталья Николаевна Гревцева</cp:lastModifiedBy>
  <cp:revision>10</cp:revision>
  <dcterms:created xsi:type="dcterms:W3CDTF">2016-11-22T08:17:51Z</dcterms:created>
  <dcterms:modified xsi:type="dcterms:W3CDTF">2016-12-12T07:30:35Z</dcterms:modified>
</cp:coreProperties>
</file>