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1"/>
  </p:notesMasterIdLst>
  <p:sldIdLst>
    <p:sldId id="263" r:id="rId2"/>
    <p:sldId id="260" r:id="rId3"/>
    <p:sldId id="274" r:id="rId4"/>
    <p:sldId id="284" r:id="rId5"/>
    <p:sldId id="264" r:id="rId6"/>
    <p:sldId id="261" r:id="rId7"/>
    <p:sldId id="262" r:id="rId8"/>
    <p:sldId id="258" r:id="rId9"/>
    <p:sldId id="259" r:id="rId10"/>
    <p:sldId id="286" r:id="rId11"/>
    <p:sldId id="271" r:id="rId12"/>
    <p:sldId id="273" r:id="rId13"/>
    <p:sldId id="272" r:id="rId14"/>
    <p:sldId id="265" r:id="rId15"/>
    <p:sldId id="266" r:id="rId16"/>
    <p:sldId id="267" r:id="rId17"/>
    <p:sldId id="270" r:id="rId18"/>
    <p:sldId id="269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21CFFF-70B5-44D1-A085-E141DDB400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7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D5DC9-BDF8-42F7-9F41-F510C573DC00}" type="slidenum">
              <a:rPr lang="ru-RU"/>
              <a:pPr/>
              <a:t>14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Псковская областная универсальная научная б-ка представляет виртуальную  выставку «Вторая мировая война – уроки памяти». После предисловия к выставке следуют гиперссылки на разделы выставки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693F2-C715-44A9-B5FB-A39B72778051}" type="slidenum">
              <a:rPr lang="ru-RU"/>
              <a:pPr/>
              <a:t>15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Раздел «Фронтовые будни» открывает стихотворение Сергея Михалкова. Здесь представлены гиперссылки в виде обложки и библиографического описания на конкретную книгу.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3014B-6D57-41F9-B3DB-DC915F8E5B87}" type="slidenum">
              <a:rPr lang="ru-RU"/>
              <a:pPr/>
              <a:t>16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Страница, посвященная конкретной книге. В данном случае здесь приводится цитата из произведения и отрывок из биографии писателя.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9AA99-D02B-44EC-B2CE-736AD00189AA}" type="slidenum">
              <a:rPr lang="ru-RU"/>
              <a:pPr/>
              <a:t>17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Ивановская областная библиотека для детей и юношества представляет виртуальную выставку «Мир Марины Цветаевой».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E94A2-1E71-4F72-8678-A1B0F8C5EAB0}" type="slidenum">
              <a:rPr lang="ru-RU"/>
              <a:pPr/>
              <a:t>18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Виртуальная выставка даёт ссылки на уже существующие в Интернете тематические сайты и порталы, посвящённые жизни и творчеству Цветаевой.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819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819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819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19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1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214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14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14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74010F-4E90-41AE-83FB-5919E0CB1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ADA65C-F63E-4820-A4A8-3AABA9E7DF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7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3B76D0-1EF9-4A3F-806B-7400331CCE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8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DD879A-9A31-4CB2-BB78-83034F962A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EE26EA-AA55-415F-8654-65476E7D1C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6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4A8B41-F3F4-4EC1-BDEC-2F1747FD7F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E670B7-C947-49A8-B610-A1D5516155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6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012A8-6ED5-48AD-B629-D55E7F311E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7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F665A-5783-4F8F-99AA-9B5A0D96152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1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360359-48A7-4B58-988F-CF5C86AE21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7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DEC7CF-A126-4242-A6F3-48F9C19649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8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AEC426-3022-4B5B-8D0D-BD9033C66D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6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F59199-D0D8-43A7-8B60-86EC2FAB9F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6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808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0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1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1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5BE722-E469-4642-8F83-78E1FD090BB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1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11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11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1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&#1055;&#1088;&#1077;&#1079;&#1077;&#1085;&#1090;&#1072;&#1094;&#1080;&#1103;%20&#1074;&#1099;&#1089;&#1090;&#1072;&#1074;&#1082;&#1080;.pp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667250"/>
          </a:xfrm>
        </p:spPr>
        <p:txBody>
          <a:bodyPr/>
          <a:lstStyle/>
          <a:p>
            <a:r>
              <a:rPr lang="ru-RU" sz="5400" b="1"/>
              <a:t>Инновационное развитие выставочной библиотечной работы</a:t>
            </a:r>
            <a:endParaRPr lang="ru-RU" sz="5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29600" cy="15811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Заседание ГМО школьных библиотекарей г.Нижневартовска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2010г.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3300" y="3775075"/>
            <a:ext cx="4330700" cy="3082925"/>
          </a:xfrm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4857750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14313"/>
            <a:ext cx="97536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2555875" y="3716338"/>
            <a:ext cx="1728788" cy="4318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3995738" y="1773238"/>
            <a:ext cx="3600450" cy="2016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186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627313" y="1989138"/>
            <a:ext cx="1657350" cy="5746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525" y="3573463"/>
            <a:ext cx="5832475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924300" y="4868863"/>
            <a:ext cx="3816350" cy="17287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716463" y="5445125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88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971550" y="188913"/>
            <a:ext cx="1657350" cy="215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6084888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124075" y="3068638"/>
            <a:ext cx="2735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12787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71278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835025"/>
            <a:ext cx="496728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995737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3924300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67347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352901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30956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689350"/>
            <a:ext cx="42481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1042988" y="3213100"/>
            <a:ext cx="20161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708400" y="3644900"/>
            <a:ext cx="20161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3563938" y="5084763"/>
            <a:ext cx="20161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635375" y="6092825"/>
            <a:ext cx="3097213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6300788" y="1412875"/>
            <a:ext cx="20161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3563938" y="692150"/>
            <a:ext cx="20161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1042988" y="333375"/>
            <a:ext cx="20161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213100"/>
            <a:ext cx="32766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5292725" y="5013325"/>
            <a:ext cx="1727200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5651500" y="4508500"/>
            <a:ext cx="1584325" cy="3603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5" name="Oval 21"/>
          <p:cNvSpPr>
            <a:spLocks noChangeArrowheads="1"/>
          </p:cNvSpPr>
          <p:nvPr/>
        </p:nvSpPr>
        <p:spPr bwMode="auto">
          <a:xfrm>
            <a:off x="6443663" y="3429000"/>
            <a:ext cx="2016125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582613" y="306388"/>
            <a:ext cx="7910512" cy="5803900"/>
            <a:chOff x="272" y="153"/>
            <a:chExt cx="3888" cy="720"/>
          </a:xfrm>
        </p:grpSpPr>
        <p:cxnSp>
          <p:nvCxnSpPr>
            <p:cNvPr id="67599" name="_s67599"/>
            <p:cNvCxnSpPr>
              <a:cxnSpLocks noChangeShapeType="1"/>
              <a:stCxn id="9" idx="0"/>
              <a:endCxn id="3" idx="2"/>
            </p:cNvCxnSpPr>
            <p:nvPr/>
          </p:nvCxnSpPr>
          <p:spPr bwMode="auto">
            <a:xfrm rot="16200000">
              <a:off x="1893" y="261"/>
              <a:ext cx="144" cy="503"/>
            </a:xfrm>
            <a:prstGeom prst="bentConnector3">
              <a:avLst>
                <a:gd name="adj1" fmla="val 9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7" name="_s67597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2900" y="-243"/>
              <a:ext cx="144" cy="1512"/>
            </a:xfrm>
            <a:prstGeom prst="bentConnector3">
              <a:avLst>
                <a:gd name="adj1" fmla="val 9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6" name="_s6759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396" y="261"/>
              <a:ext cx="144" cy="504"/>
            </a:xfrm>
            <a:prstGeom prst="bentConnector3">
              <a:avLst>
                <a:gd name="adj1" fmla="val 9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5" name="_s6759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88" y="-243"/>
              <a:ext cx="144" cy="1512"/>
            </a:xfrm>
            <a:prstGeom prst="bentConnector3">
              <a:avLst>
                <a:gd name="adj1" fmla="val 9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7591"/>
            <p:cNvSpPr>
              <a:spLocks noChangeArrowheads="1"/>
            </p:cNvSpPr>
            <p:nvPr/>
          </p:nvSpPr>
          <p:spPr bwMode="auto">
            <a:xfrm>
              <a:off x="1784" y="15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_s67592"/>
            <p:cNvSpPr>
              <a:spLocks noChangeArrowheads="1"/>
            </p:cNvSpPr>
            <p:nvPr/>
          </p:nvSpPr>
          <p:spPr bwMode="auto">
            <a:xfrm>
              <a:off x="272" y="58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Название выставки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Цитата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Предисловие к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выставке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Названия разделов</a:t>
              </a:r>
            </a:p>
          </p:txBody>
        </p:sp>
        <p:sp>
          <p:nvSpPr>
            <p:cNvPr id="7" name="_s67593"/>
            <p:cNvSpPr>
              <a:spLocks noChangeArrowheads="1"/>
            </p:cNvSpPr>
            <p:nvPr/>
          </p:nvSpPr>
          <p:spPr bwMode="auto">
            <a:xfrm>
              <a:off x="2288" y="58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Краткие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аннотации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 книгам</a:t>
              </a:r>
            </a:p>
          </p:txBody>
        </p:sp>
        <p:sp>
          <p:nvSpPr>
            <p:cNvPr id="8" name="_s67594"/>
            <p:cNvSpPr>
              <a:spLocks noChangeArrowheads="1"/>
            </p:cNvSpPr>
            <p:nvPr/>
          </p:nvSpPr>
          <p:spPr bwMode="auto">
            <a:xfrm>
              <a:off x="3296" y="58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Адреса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гиперссылок</a:t>
              </a:r>
            </a:p>
          </p:txBody>
        </p:sp>
        <p:sp>
          <p:nvSpPr>
            <p:cNvPr id="9" name="_s67598"/>
            <p:cNvSpPr>
              <a:spLocks noChangeArrowheads="1"/>
            </p:cNvSpPr>
            <p:nvPr/>
          </p:nvSpPr>
          <p:spPr bwMode="auto">
            <a:xfrm>
              <a:off x="1280" y="58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Библиографичес-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кое описание книг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Изображения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обложек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книг</a:t>
              </a:r>
            </a:p>
          </p:txBody>
        </p:sp>
      </p:grpSp>
      <p:sp>
        <p:nvSpPr>
          <p:cNvPr id="67600" name="File"/>
          <p:cNvSpPr>
            <a:spLocks noEditPoints="1" noChangeArrowheads="1"/>
          </p:cNvSpPr>
          <p:nvPr/>
        </p:nvSpPr>
        <p:spPr bwMode="auto">
          <a:xfrm rot="5400000">
            <a:off x="3311525" y="512763"/>
            <a:ext cx="2952750" cy="230505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635375" y="765175"/>
            <a:ext cx="2089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Электронная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папка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Формы представления материала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Перечень книг с гиперссылками;</a:t>
            </a:r>
          </a:p>
          <a:p>
            <a:r>
              <a:rPr lang="ru-RU"/>
              <a:t>Мультимедийная презентация;</a:t>
            </a:r>
          </a:p>
          <a:p>
            <a:r>
              <a:rPr lang="ru-RU"/>
              <a:t>Мультимедийная презентация с интерактивной навигацией;</a:t>
            </a:r>
          </a:p>
          <a:p>
            <a:r>
              <a:rPr lang="ru-RU"/>
              <a:t>выставки полностью оцифрованных изданий; </a:t>
            </a:r>
          </a:p>
          <a:p>
            <a:r>
              <a:rPr lang="ru-RU"/>
              <a:t>полные цифровые авторские коллекции произведений  и др.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923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/>
              <a:t>Электронная книжная выставка</a:t>
            </a:r>
          </a:p>
        </p:txBody>
      </p:sp>
      <p:pic>
        <p:nvPicPr>
          <p:cNvPr id="48135" name="Picture 7" descr="книга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3933825"/>
            <a:ext cx="2925763" cy="219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229600" cy="1143000"/>
          </a:xfrm>
        </p:spPr>
        <p:txBody>
          <a:bodyPr/>
          <a:lstStyle/>
          <a:p>
            <a:r>
              <a:rPr lang="ru-RU" sz="4800"/>
              <a:t>Электронная презентация выставки</a:t>
            </a:r>
          </a:p>
        </p:txBody>
      </p:sp>
      <p:pic>
        <p:nvPicPr>
          <p:cNvPr id="65541" name="Picture 5" descr="книга 2">
            <a:hlinkClick r:id="rId2" action="ppaction://hlinkpres?slideindex=1&amp;slidetitle=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5" y="3644900"/>
            <a:ext cx="3673475" cy="2039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229600" cy="1143000"/>
          </a:xfrm>
        </p:spPr>
        <p:txBody>
          <a:bodyPr/>
          <a:lstStyle/>
          <a:p>
            <a:r>
              <a:rPr lang="ru-RU" sz="4800"/>
              <a:t>Виртуальная книжная выставка</a:t>
            </a:r>
          </a:p>
        </p:txBody>
      </p:sp>
      <p:pic>
        <p:nvPicPr>
          <p:cNvPr id="31753" name="Picture 9" descr="книга 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3357563"/>
            <a:ext cx="4092575" cy="2360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Виртуальная книжная выставка -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Это публичная демонстрация в сети Интернет с помощью средств веб-технологий виртуальных образов специально подобранных и систематизированных произведений печати и других носителей информации, рекомендуемых удалённым пользователям библиотеки для обозрения, ознакомления и использования.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Виртуальная выставка</a:t>
            </a:r>
            <a:br>
              <a:rPr lang="ru-RU" sz="4000"/>
            </a:br>
            <a:r>
              <a:rPr lang="ru-RU" sz="4000"/>
              <a:t>предполагает: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Виртуальную презентацию изданий, раскрывающую их содержание;</a:t>
            </a:r>
          </a:p>
          <a:p>
            <a:r>
              <a:rPr lang="ru-RU"/>
              <a:t>Доступ к материалам библиографического, фактографического, энциклопедического характера, существующим в электронном виде и доступным через Интернет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Достоинства виртуальной выставки: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Возможность представить издания, не снимая их с полки;</a:t>
            </a:r>
          </a:p>
          <a:p>
            <a:pPr>
              <a:lnSpc>
                <a:spcPct val="90000"/>
              </a:lnSpc>
            </a:pPr>
            <a:r>
              <a:rPr lang="ru-RU" sz="2400"/>
              <a:t>Гипертекстовые ссылки на полные тексты или фрагменты документов;</a:t>
            </a:r>
          </a:p>
          <a:p>
            <a:pPr>
              <a:lnSpc>
                <a:spcPct val="90000"/>
              </a:lnSpc>
            </a:pPr>
            <a:r>
              <a:rPr lang="ru-RU" sz="2400"/>
              <a:t>Многоаспектность охвата темы;</a:t>
            </a:r>
          </a:p>
          <a:p>
            <a:pPr>
              <a:lnSpc>
                <a:spcPct val="90000"/>
              </a:lnSpc>
            </a:pPr>
            <a:r>
              <a:rPr lang="ru-RU" sz="2400"/>
              <a:t>Предоставляет доступность к недоступному; </a:t>
            </a:r>
          </a:p>
          <a:p>
            <a:pPr>
              <a:lnSpc>
                <a:spcPct val="90000"/>
              </a:lnSpc>
            </a:pPr>
            <a:r>
              <a:rPr lang="ru-RU" sz="2400"/>
              <a:t>Мультимедийные эффекты;</a:t>
            </a:r>
          </a:p>
          <a:p>
            <a:pPr>
              <a:lnSpc>
                <a:spcPct val="90000"/>
              </a:lnSpc>
            </a:pPr>
            <a:r>
              <a:rPr lang="ru-RU" sz="2400"/>
              <a:t>Интерактивное взаимодействие с пользователем;</a:t>
            </a:r>
          </a:p>
          <a:p>
            <a:pPr>
              <a:lnSpc>
                <a:spcPct val="90000"/>
              </a:lnSpc>
            </a:pPr>
            <a:r>
              <a:rPr lang="ru-RU" sz="2400"/>
              <a:t>Возможность не ограничивать время существования экспозиции;</a:t>
            </a:r>
          </a:p>
          <a:p>
            <a:pPr>
              <a:lnSpc>
                <a:spcPct val="90000"/>
              </a:lnSpc>
            </a:pPr>
            <a:r>
              <a:rPr lang="ru-RU" sz="2400"/>
              <a:t>Привлечение удалённых пользователей библиотеки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Структура выставки: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Предисловие к выставке;</a:t>
            </a:r>
          </a:p>
          <a:p>
            <a:pPr>
              <a:lnSpc>
                <a:spcPct val="90000"/>
              </a:lnSpc>
            </a:pPr>
            <a:r>
              <a:rPr lang="ru-RU"/>
              <a:t>Художественное представление книги;</a:t>
            </a:r>
          </a:p>
          <a:p>
            <a:pPr>
              <a:lnSpc>
                <a:spcPct val="90000"/>
              </a:lnSpc>
            </a:pPr>
            <a:r>
              <a:rPr lang="ru-RU"/>
              <a:t>Библиографическое описание книги;</a:t>
            </a:r>
          </a:p>
          <a:p>
            <a:pPr>
              <a:lnSpc>
                <a:spcPct val="90000"/>
              </a:lnSpc>
            </a:pPr>
            <a:r>
              <a:rPr lang="ru-RU"/>
              <a:t>Аннотация представляемой книги;</a:t>
            </a:r>
          </a:p>
          <a:p>
            <a:pPr>
              <a:lnSpc>
                <a:spcPct val="90000"/>
              </a:lnSpc>
            </a:pPr>
            <a:r>
              <a:rPr lang="ru-RU"/>
              <a:t>Дополнительные данные: оцифрованные выдержки из книги, рецензии, отзывы, иллюстрации и т.д.</a:t>
            </a:r>
          </a:p>
          <a:p>
            <a:pPr>
              <a:lnSpc>
                <a:spcPct val="90000"/>
              </a:lnSpc>
            </a:pPr>
            <a:r>
              <a:rPr lang="ru-RU"/>
              <a:t>Ссылки и гиперссылки на ресурсы Интернет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1826</TotalTime>
  <Words>340</Words>
  <Application>Microsoft Office PowerPoint</Application>
  <PresentationFormat>Экран (4:3)</PresentationFormat>
  <Paragraphs>65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Точки</vt:lpstr>
      <vt:lpstr>Инновационное развитие выставочной библиотечной работы</vt:lpstr>
      <vt:lpstr>Формы представления материала</vt:lpstr>
      <vt:lpstr>Презентация PowerPoint</vt:lpstr>
      <vt:lpstr>Электронная презентация выставки</vt:lpstr>
      <vt:lpstr>Виртуальная книжная выставка</vt:lpstr>
      <vt:lpstr>Виртуальная книжная выставка -</vt:lpstr>
      <vt:lpstr>Виртуальная выставка предполагает:</vt:lpstr>
      <vt:lpstr>Достоинства виртуальной выставки:</vt:lpstr>
      <vt:lpstr>Структура выставки: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Виртуальные книжные выставки</dc:title>
  <dc:creator>Анютка</dc:creator>
  <cp:lastModifiedBy>Admin</cp:lastModifiedBy>
  <cp:revision>15</cp:revision>
  <dcterms:created xsi:type="dcterms:W3CDTF">2010-01-16T14:38:48Z</dcterms:created>
  <dcterms:modified xsi:type="dcterms:W3CDTF">2021-09-16T07:39:02Z</dcterms:modified>
</cp:coreProperties>
</file>