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9" d="100"/>
          <a:sy n="79" d="100"/>
        </p:scale>
        <p:origin x="-126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33A3D8-6E01-4F83-8CB5-54593C435E84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40F241-1408-445A-A4B9-21842A2D1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gid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idreader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res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res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usla.ru/rsba/help/Seminari_soves_konfer/next/index.php?ELEMENT_ID=355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ssimvolika.ru/" TargetMode="External"/><Relationship Id="rId3" Type="http://schemas.openxmlformats.org/officeDocument/2006/relationships/hyperlink" Target="http://peskarlib.ru/" TargetMode="External"/><Relationship Id="rId7" Type="http://schemas.openxmlformats.org/officeDocument/2006/relationships/hyperlink" Target="http://arthistoryresources.net/ARTHLinks.html" TargetMode="External"/><Relationship Id="rId2" Type="http://schemas.openxmlformats.org/officeDocument/2006/relationships/hyperlink" Target="http://feb-we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liotekar.ru/muzeu.%20htm" TargetMode="External"/><Relationship Id="rId5" Type="http://schemas.openxmlformats.org/officeDocument/2006/relationships/hyperlink" Target="http://magazines.russ.ru/" TargetMode="External"/><Relationship Id="rId4" Type="http://schemas.openxmlformats.org/officeDocument/2006/relationships/hyperlink" Target="http://www.deti-book.inf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-landia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8599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 БИБЛИОТЕКЕ И СТАТЬЯХ НОВОГО ЗАКОНА ОБ ОБРАЗОВАНИИ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357694"/>
            <a:ext cx="8243918" cy="85725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Заседание городского методического объединения </a:t>
            </a:r>
          </a:p>
          <a:p>
            <a:pPr algn="r"/>
            <a:r>
              <a:rPr lang="ru-RU" dirty="0" smtClean="0"/>
              <a:t>школьных библиотекарей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58052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Лунгу</a:t>
            </a:r>
            <a:r>
              <a:rPr lang="ru-RU" dirty="0" smtClean="0"/>
              <a:t> Г.Р., заведующий библиотекой МБОУ «СОШ №25»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Обзор полезных сайтов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58" y="1285860"/>
            <a:ext cx="845825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642918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hlinkClick r:id="rId3"/>
              </a:rPr>
              <a:t>http://bibliogid.ru/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БИБЛИОГИД  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8286808" cy="517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42844" y="2571744"/>
            <a:ext cx="1714512" cy="7143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БИБЛИОГИД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8686859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0" y="3357562"/>
            <a:ext cx="1143008" cy="7143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БИБЛИОГИД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500438"/>
            <a:ext cx="7191372" cy="449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0" y="3714752"/>
            <a:ext cx="1000132" cy="50006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БИБЛИОГИД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500438"/>
            <a:ext cx="6762712" cy="42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572008"/>
            <a:ext cx="5834050" cy="364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142844" y="4786322"/>
            <a:ext cx="1000132" cy="50006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БИБЛИОГИД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41"/>
          <a:stretch>
            <a:fillRect/>
          </a:stretch>
        </p:blipFill>
        <p:spPr bwMode="auto">
          <a:xfrm>
            <a:off x="5357818" y="0"/>
            <a:ext cx="5429288" cy="654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000504"/>
            <a:ext cx="5905456" cy="369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0" y="5143512"/>
            <a:ext cx="1000132" cy="50006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БИБЛИОГИД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8712573" cy="544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142844" y="5429264"/>
            <a:ext cx="1000132" cy="50006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KIDREADER.RU – НОВЫЙ САЙТ,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ПОСВЯЩЁННЫЙ ДЕТСКОЙ ЛИТЕРАТУРЕ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 ДЕТСКОМУ ЧТЕНИЮ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93029"/>
            <a:ext cx="8583953" cy="536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857232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hlinkClick r:id="rId3"/>
              </a:rPr>
              <a:t>http://kidreader.ru/</a:t>
            </a: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8712573" cy="544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hlinkClick r:id="rId3"/>
              </a:rPr>
              <a:t>http://www.litres.ru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8501122" cy="545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642918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3"/>
              </a:rPr>
              <a:t>http://www.litres.ru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 БИБЛИОТЕКЕ И СТАТЬЯХ НОВОГО ЗАКОНА ОБ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Новый закон </a:t>
            </a:r>
            <a:r>
              <a:rPr lang="ru-RU" b="1" dirty="0" smtClean="0"/>
              <a:t>закрепил </a:t>
            </a:r>
            <a:r>
              <a:rPr lang="ru-RU" b="1" dirty="0"/>
              <a:t>необходимость наличия библиотек и их информационных ресурсов в </a:t>
            </a:r>
            <a:r>
              <a:rPr lang="ru-RU" b="1" dirty="0" smtClean="0"/>
              <a:t>образовании: </a:t>
            </a:r>
          </a:p>
          <a:p>
            <a:r>
              <a:rPr lang="ru-RU" i="1" dirty="0">
                <a:solidFill>
                  <a:srgbClr val="002060"/>
                </a:solidFill>
              </a:rPr>
              <a:t>«Статья 18. Печатные и электронные образовательные и информационные ресурсы</a:t>
            </a:r>
            <a:r>
              <a:rPr lang="ru-RU" i="1" dirty="0" smtClean="0">
                <a:solidFill>
                  <a:srgbClr val="002060"/>
                </a:solidFill>
              </a:rPr>
              <a:t>»;</a:t>
            </a:r>
            <a:endParaRPr lang="ru-RU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P.S.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i="1" dirty="0"/>
              <a:t>Отсутствие конкретности по этому вопросу наводит на мысль о </a:t>
            </a:r>
            <a:r>
              <a:rPr lang="ru-RU" b="1" i="1" dirty="0"/>
              <a:t>возможности </a:t>
            </a:r>
            <a:r>
              <a:rPr lang="ru-RU" i="1" dirty="0"/>
              <a:t>свести эти нормы обеспеченности к минимуму.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32961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«КИБЕРЛЕНИНКА»: СВОБОДНЫЙ</a:t>
            </a:r>
            <a:br>
              <a:rPr lang="ru-RU" b="1" dirty="0" smtClean="0"/>
            </a:br>
            <a:r>
              <a:rPr lang="ru-RU" b="1" dirty="0" smtClean="0"/>
              <a:t>ДОСТУП К НАУКЕ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8069310" cy="504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14810" y="1000108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http://cyberleninka.ru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32961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 БИБЛИОТЕКЕ И СТАТЬЯХ НОВОГО ЗАКОНА ОБ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«Статья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35. Пользование учебниками, учебными пособиями,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средствами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обучения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воспитания».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Библиотека – структурное подразделение, обеспечивающее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осуществление образовательной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деятельности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наряду с учебно-методическими подразделениями, лабораториями, учебно-производственными мастерскими, выставочными залами, музеями и т.д.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401048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 БИБЛИОТЕКЕ И СТАТЬЯХ НОВОГО ЗАКОНА ОБ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686800" cy="4311649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Требование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закона по обеспечению открытости информации образовательной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организации.</a:t>
            </a: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P.S.</a:t>
            </a:r>
            <a:r>
              <a:rPr lang="ru-RU" i="1" dirty="0" smtClean="0">
                <a:solidFill>
                  <a:srgbClr val="C00000"/>
                </a:solidFill>
              </a:rPr>
              <a:t>: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необходимо быть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готовыми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 требованию вести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страницу библиотеки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на сайте школы (или свой сайт), обеспечивать её информацией и обновлять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наполнение.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401048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 БИБЛИОТЕКЕ И СТАТЬЯХ НОВОГО ЗАКОНА ОБ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14554"/>
            <a:ext cx="8686800" cy="3865571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Бесплатное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пользование библиотечно-информационными ресурсами образовательной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организации обучающимися и педагогическими работниками.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Новости РШБА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>
                <a:hlinkClick r:id="rId2"/>
              </a:rPr>
              <a:t>Вебинар</a:t>
            </a:r>
            <a:r>
              <a:rPr lang="ru-RU" b="1" dirty="0">
                <a:hlinkClick r:id="rId2"/>
              </a:rPr>
              <a:t> РШБА: «Международный месячник школьных библиотек – 2013»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b="1" dirty="0"/>
              <a:t>08 октября 2013 </a:t>
            </a:r>
            <a:r>
              <a:rPr lang="ru-RU" b="1" dirty="0" smtClean="0"/>
              <a:t>г.</a:t>
            </a:r>
          </a:p>
          <a:p>
            <a:r>
              <a:rPr lang="ru-RU" dirty="0" smtClean="0"/>
              <a:t>Работники школьных библиотек </a:t>
            </a:r>
          </a:p>
          <a:p>
            <a:pPr marL="0" indent="0">
              <a:buNone/>
            </a:pPr>
            <a:r>
              <a:rPr lang="ru-RU" dirty="0" smtClean="0"/>
              <a:t>    г. Нижневартовска приняли </a:t>
            </a:r>
            <a:r>
              <a:rPr lang="ru-RU" dirty="0"/>
              <a:t>участие в бесплатном </a:t>
            </a: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онлайн-семинаре </a:t>
            </a:r>
            <a:r>
              <a:rPr lang="ru-RU" dirty="0"/>
              <a:t>(</a:t>
            </a:r>
            <a:r>
              <a:rPr lang="ru-RU" dirty="0" err="1"/>
              <a:t>вебинаре</a:t>
            </a:r>
            <a:r>
              <a:rPr lang="ru-RU" dirty="0"/>
              <a:t>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Спикер </a:t>
            </a:r>
            <a:r>
              <a:rPr lang="ru-RU" dirty="0" err="1"/>
              <a:t>вебинара</a:t>
            </a:r>
            <a:r>
              <a:rPr lang="ru-RU" dirty="0"/>
              <a:t>: Татьяна Дмитриевна Жукова, президент РШБА.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Запись </a:t>
            </a:r>
            <a:r>
              <a:rPr lang="ru-RU" b="1" dirty="0" err="1" smtClean="0"/>
              <a:t>вебинара</a:t>
            </a:r>
            <a:r>
              <a:rPr lang="ru-RU" b="1" dirty="0" smtClean="0"/>
              <a:t> доступна для просмотра на сайте РШБА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3357562"/>
            <a:ext cx="8043890" cy="2052638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К </a:t>
            </a:r>
            <a:r>
              <a:rPr lang="ru-RU" b="1" dirty="0" err="1" smtClean="0"/>
              <a:t>вебинару</a:t>
            </a:r>
            <a:r>
              <a:rPr lang="ru-RU" b="1" dirty="0" smtClean="0"/>
              <a:t> подключилось более 60 точек из России и Украины, в некоторых из них находились группы слушателей.</a:t>
            </a:r>
          </a:p>
          <a:p>
            <a:endParaRPr lang="ru-RU" dirty="0" smtClean="0"/>
          </a:p>
          <a:p>
            <a:r>
              <a:rPr lang="ru-RU" b="1" dirty="0" smtClean="0"/>
              <a:t>Города-точки подключений:</a:t>
            </a:r>
            <a:r>
              <a:rPr lang="ru-RU" dirty="0" smtClean="0"/>
              <a:t> Астрахань Балаково Белогорье </a:t>
            </a:r>
            <a:r>
              <a:rPr lang="ru-RU" dirty="0" err="1" smtClean="0"/>
              <a:t>Бишкиль</a:t>
            </a:r>
            <a:r>
              <a:rPr lang="ru-RU" dirty="0" smtClean="0"/>
              <a:t> Благовещенск Великий Новгород Добрянка Донецк Елизарово Елизово Калининград Киев Кириши Краснодар </a:t>
            </a:r>
            <a:r>
              <a:rPr lang="ru-RU" dirty="0" err="1" smtClean="0"/>
              <a:t>Ленинск-Кузнецкий</a:t>
            </a:r>
            <a:r>
              <a:rPr lang="ru-RU" dirty="0" smtClean="0"/>
              <a:t> </a:t>
            </a:r>
            <a:r>
              <a:rPr lang="ru-RU" dirty="0" err="1" smtClean="0"/>
              <a:t>Лесосибирск</a:t>
            </a:r>
            <a:r>
              <a:rPr lang="ru-RU" dirty="0" smtClean="0"/>
              <a:t> Междуреченск Москва Нижневартовск Новокузнецк Озерск Оса Павлово Приводино Рыбинск Санкт-Петербург </a:t>
            </a:r>
            <a:r>
              <a:rPr lang="ru-RU" dirty="0" err="1" smtClean="0"/>
              <a:t>Саров</a:t>
            </a:r>
            <a:r>
              <a:rPr lang="ru-RU" dirty="0" smtClean="0"/>
              <a:t> </a:t>
            </a:r>
            <a:r>
              <a:rPr lang="ru-RU" dirty="0" err="1" smtClean="0"/>
              <a:t>Светлолобово</a:t>
            </a:r>
            <a:r>
              <a:rPr lang="ru-RU" dirty="0" smtClean="0"/>
              <a:t> Сибирский Славутич Стерлитамак Сургут Сухой Лог Талица Тимирязевский Ульяновск Усть-Уда Ханты-Мансийск Челябинск </a:t>
            </a:r>
            <a:r>
              <a:rPr lang="ru-RU" dirty="0" err="1" smtClean="0"/>
              <a:t>Юголок</a:t>
            </a:r>
            <a:r>
              <a:rPr lang="ru-RU" dirty="0" smtClean="0"/>
              <a:t> Ярославль</a:t>
            </a:r>
          </a:p>
          <a:p>
            <a:endParaRPr lang="ru-RU" dirty="0"/>
          </a:p>
        </p:txBody>
      </p:sp>
      <p:pic>
        <p:nvPicPr>
          <p:cNvPr id="4" name="Содержимое 3" descr="http://rusla.ru/upload/News2013/webinar131008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0" y="642918"/>
            <a:ext cx="4753639" cy="277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285720" y="642918"/>
            <a:ext cx="3357586" cy="25003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1481"/>
            <a:ext cx="3429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Спикер </a:t>
            </a:r>
            <a:r>
              <a:rPr lang="ru-RU" sz="1600" dirty="0" err="1" smtClean="0"/>
              <a:t>вебинара</a:t>
            </a:r>
            <a:r>
              <a:rPr lang="ru-RU" sz="1600" dirty="0" smtClean="0"/>
              <a:t>, президент РШБА Татьяна Дмитриевна Жукова рассказала о старте месячника школьных библиотек на Камчатке и возможностях мероприятия по привлечению внимания общественности к теме школьных библиотек. Участники </a:t>
            </a:r>
            <a:r>
              <a:rPr lang="ru-RU" sz="1600" dirty="0" err="1" smtClean="0"/>
              <a:t>вебинара</a:t>
            </a:r>
            <a:r>
              <a:rPr lang="ru-RU" sz="1600" dirty="0" smtClean="0"/>
              <a:t> обсудили насущные вопросы по статусу должности библиотекарь-педагог, школьным учебникам и др.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Обзор полезных сайтов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Фундаментальная электронная библиотека «Русская литература и фольклор » </a:t>
            </a:r>
            <a:r>
              <a:rPr lang="ru-RU" dirty="0" smtClean="0">
                <a:hlinkClick r:id="rId2"/>
              </a:rPr>
              <a:t>http://feb-web.ru/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Прикладные библиотеки детской литературы </a:t>
            </a:r>
            <a:r>
              <a:rPr lang="ru-RU" u="sng" dirty="0" smtClean="0">
                <a:hlinkClick r:id="rId3"/>
              </a:rPr>
              <a:t>http://peskarlib.ru</a:t>
            </a:r>
            <a:r>
              <a:rPr lang="ru-RU" dirty="0" smtClean="0"/>
              <a:t>/ и </a:t>
            </a:r>
            <a:r>
              <a:rPr lang="ru-RU" u="sng" dirty="0" smtClean="0">
                <a:hlinkClick r:id="rId4"/>
              </a:rPr>
              <a:t>http://www.deti-book.info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«Журнальный зал» </a:t>
            </a:r>
            <a:r>
              <a:rPr lang="ru-RU" dirty="0" smtClean="0">
                <a:hlinkClick r:id="rId5"/>
              </a:rPr>
              <a:t>http://magazines.russ.ru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Сайт </a:t>
            </a:r>
            <a:r>
              <a:rPr lang="ru-RU" dirty="0" err="1" smtClean="0"/>
              <a:t>Библиотекарь.Ру</a:t>
            </a:r>
            <a:r>
              <a:rPr lang="ru-RU" dirty="0" smtClean="0"/>
              <a:t>  </a:t>
            </a:r>
          </a:p>
          <a:p>
            <a:pPr>
              <a:buNone/>
            </a:pPr>
            <a:r>
              <a:rPr lang="ru-RU" u="sng" dirty="0" smtClean="0">
                <a:hlinkClick r:id="rId6"/>
              </a:rPr>
              <a:t>http://www.bibliotekar.ru/muzeu. </a:t>
            </a:r>
            <a:r>
              <a:rPr lang="ru-RU" u="sng" dirty="0" err="1" smtClean="0">
                <a:hlinkClick r:id="rId6"/>
              </a:rPr>
              <a:t>htm</a:t>
            </a:r>
            <a:endParaRPr lang="ru-RU" u="sng" dirty="0" smtClean="0"/>
          </a:p>
          <a:p>
            <a:r>
              <a:rPr lang="ru-RU" dirty="0" smtClean="0"/>
              <a:t>Богатейшая коллекция изображений по всей истории человечества </a:t>
            </a:r>
            <a:r>
              <a:rPr lang="ru-RU" u="sng" dirty="0" smtClean="0">
                <a:hlinkClick r:id="rId7"/>
              </a:rPr>
              <a:t>http://arthistoryresources.net/ARTHLinks.html</a:t>
            </a:r>
            <a:endParaRPr lang="ru-RU" u="sng" dirty="0" smtClean="0"/>
          </a:p>
          <a:p>
            <a:r>
              <a:rPr lang="ru-RU" dirty="0" smtClean="0"/>
              <a:t>Сайт «</a:t>
            </a:r>
            <a:r>
              <a:rPr lang="ru-RU" dirty="0" err="1" smtClean="0"/>
              <a:t>Россимволика</a:t>
            </a:r>
            <a:r>
              <a:rPr lang="ru-RU" dirty="0" smtClean="0"/>
              <a:t>» </a:t>
            </a:r>
            <a:r>
              <a:rPr lang="ru-RU" u="sng" dirty="0" smtClean="0">
                <a:hlinkClick r:id="rId8"/>
              </a:rPr>
              <a:t>http://www.rossimvolika.ru</a:t>
            </a:r>
            <a:r>
              <a:rPr lang="ru-RU" dirty="0" smtClean="0"/>
              <a:t>/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Обзор полезных сайтов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78719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hlinkClick r:id="rId3"/>
              </a:rPr>
              <a:t>http://www.web-landia.ru/#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</TotalTime>
  <Words>306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О БИБЛИОТЕКЕ И СТАТЬЯХ НОВОГО ЗАКОНА ОБ ОБРАЗОВАНИИ </vt:lpstr>
      <vt:lpstr>О БИБЛИОТЕКЕ И СТАТЬЯХ НОВОГО ЗАКОНА ОБ ОБРАЗОВАНИИ</vt:lpstr>
      <vt:lpstr>О БИБЛИОТЕКЕ И СТАТЬЯХ НОВОГО ЗАКОНА ОБ ОБРАЗОВАНИИ</vt:lpstr>
      <vt:lpstr>О БИБЛИОТЕКЕ И СТАТЬЯХ НОВОГО ЗАКОНА ОБ ОБРАЗОВАНИИ</vt:lpstr>
      <vt:lpstr>О БИБЛИОТЕКЕ И СТАТЬЯХ НОВОГО ЗАКОНА ОБ ОБРАЗОВАНИИ</vt:lpstr>
      <vt:lpstr>Новости РШБА</vt:lpstr>
      <vt:lpstr>Запись вебинара доступна для просмотра на сайте РШБА</vt:lpstr>
      <vt:lpstr>Обзор полезных сайтов</vt:lpstr>
      <vt:lpstr>Обзор полезных сайтов </vt:lpstr>
      <vt:lpstr>Обзор полезных сайтов </vt:lpstr>
      <vt:lpstr>БИБЛИОГИД   </vt:lpstr>
      <vt:lpstr>БИБЛИОГИД</vt:lpstr>
      <vt:lpstr>БИБЛИОГИД</vt:lpstr>
      <vt:lpstr>БИБЛИОГИД</vt:lpstr>
      <vt:lpstr>БИБЛИОГИД</vt:lpstr>
      <vt:lpstr>БИБЛИОГИД</vt:lpstr>
      <vt:lpstr>KIDREADER.RU – НОВЫЙ САЙТ, ПОСВЯЩЁННЫЙ ДЕТСКОЙ ЛИТЕРАТУРЕ И ДЕТСКОМУ ЧТЕНИЮ      </vt:lpstr>
      <vt:lpstr>Презентация PowerPoint</vt:lpstr>
      <vt:lpstr>Презентация PowerPoint</vt:lpstr>
      <vt:lpstr>«КИБЕРЛЕНИНКА»: СВОБОДНЫЙ ДОСТУП К НАУКЕ </vt:lpstr>
      <vt:lpstr>СПАСИБО ЗА ВНИМАНИЕ!</vt:lpstr>
    </vt:vector>
  </TitlesOfParts>
  <Company>MOSH 25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БИБЛИОТЕКЕ И СТАТЬЯХ НОВОГО ЗАКОНА ОБ ОБРАЗОВАНИИ </dc:title>
  <dc:creator>Lungu</dc:creator>
  <cp:lastModifiedBy>Admin</cp:lastModifiedBy>
  <cp:revision>24</cp:revision>
  <dcterms:created xsi:type="dcterms:W3CDTF">2013-09-28T05:32:15Z</dcterms:created>
  <dcterms:modified xsi:type="dcterms:W3CDTF">2021-09-16T09:10:30Z</dcterms:modified>
</cp:coreProperties>
</file>