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1" r:id="rId2"/>
  </p:sldMasterIdLst>
  <p:notesMasterIdLst>
    <p:notesMasterId r:id="rId19"/>
  </p:notesMasterIdLst>
  <p:sldIdLst>
    <p:sldId id="285" r:id="rId3"/>
    <p:sldId id="271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8" r:id="rId12"/>
    <p:sldId id="310" r:id="rId13"/>
    <p:sldId id="311" r:id="rId14"/>
    <p:sldId id="309" r:id="rId15"/>
    <p:sldId id="313" r:id="rId16"/>
    <p:sldId id="314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7BF999"/>
    <a:srgbClr val="F2FAA4"/>
    <a:srgbClr val="FBB3DE"/>
    <a:srgbClr val="C20E0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стили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17832A-F556-4719-BCE6-9A9F0A0A9B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687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124CDD-E39F-4468-9F80-DB502F0569E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3B72CA-27D2-4DE7-9C48-4E1C5E98C8C2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75273D-BB60-47F6-A959-89F4B8F6D16D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ED4EB-75B6-4329-B1B8-A9EC84BE8F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3416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D57C-D078-49DC-B9A6-012C97D20A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0060045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E68D2-9EB8-4B30-BA1F-45F5CBAE66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8086740"/>
      </p:ext>
    </p:extLst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458A9-6488-4C37-A365-CAE93ADAAA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281664"/>
      </p:ext>
    </p:extLst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EC7C3F7-9E46-496E-8A95-DBEAA3F5EC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76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C15A8FE-9CAF-461B-A6EC-A1D906DD9D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19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8B59C9-1819-424F-B8E2-B3F377ED01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836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A2D8FA3-CAE9-4B74-83BA-4F37D96A49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391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55F58A6-C591-4361-BBE6-9CAA1C44AA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318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B6FC10-0C1D-4CDC-AB84-B91890078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440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C6BB06B-C4C3-478C-A4C9-117E3A40E7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370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C620-BED4-42B4-8949-D52BCBF07E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09997"/>
      </p:ext>
    </p:extLst>
  </p:cSld>
  <p:clrMapOvr>
    <a:masterClrMapping/>
  </p:clrMapOvr>
  <p:transition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6E88CF-80F6-4C54-88BC-7E80EB8602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661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BDD792-DAB1-4FF7-8643-82918B11C0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698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E3A3F5C-9DDE-48C2-838F-2FEC26635D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2742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3517701-F297-45C4-851E-CD6F04D016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98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38ED-C9CF-4E6C-B58F-78C0E4B2A4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678562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458B1-0F2D-4DFA-9226-3FFFC3DEAB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7113222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1154-A2FC-4DE8-B57A-89ABA40C03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355715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B5865-A33B-4237-B8D4-F831BAA3A0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444049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DBCF-DDDF-4964-9AE3-A9CF3497CD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745125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9122-5452-4406-8B61-4932124820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921767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C3329-8E4D-44B1-845B-F43641B0D4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219190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9778D19A-BE6C-4E40-9FEA-C720E5D3F1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35751A-9B9B-498A-B4EC-79588E756E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836613"/>
            <a:ext cx="7488237" cy="5289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СПОЛЬЗОВАНИЕ </a:t>
            </a:r>
            <a:br>
              <a:rPr lang="ru-RU" i="1" dirty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ИНТЕРАКТИВНЫХ  ФОРМ </a:t>
            </a:r>
            <a:r>
              <a:rPr lang="ru-RU" i="1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ОРГАНИЗАЦИИ</a:t>
            </a:r>
            <a:br>
              <a:rPr lang="ru-RU" i="1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УЧЕБНО-ВОСПИТАТЕЛЬНОЙ ДЕЯТЕЛЬНОСТИ  УЧАЩИХСЯ </a:t>
            </a:r>
          </a:p>
          <a:p>
            <a:pPr algn="ctr" eaLnBrk="1" hangingPunct="1">
              <a:buFontTx/>
              <a:buNone/>
              <a:defRPr/>
            </a:pPr>
            <a:r>
              <a:rPr lang="ru-RU" i="1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ПРИ ИЗУЧЕНИИ КУРСА  «ОРКСЭ»</a:t>
            </a:r>
            <a:endParaRPr lang="ru-RU" dirty="0" smtClean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400" dirty="0" smtClean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1800" dirty="0" smtClean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latin typeface="Cambria" pitchFamily="18" charset="0"/>
              </a:rPr>
              <a:t>Садыгова </a:t>
            </a:r>
            <a:r>
              <a:rPr lang="ru-RU" sz="1800" dirty="0">
                <a:latin typeface="Cambria" pitchFamily="18" charset="0"/>
              </a:rPr>
              <a:t>Е</a:t>
            </a:r>
            <a:r>
              <a:rPr lang="ru-RU" sz="1800" dirty="0" smtClean="0">
                <a:latin typeface="Cambria" pitchFamily="18" charset="0"/>
              </a:rPr>
              <a:t>лена Николаевна, 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latin typeface="Cambria" pitchFamily="18" charset="0"/>
              </a:rPr>
              <a:t>учитель начальных классов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latin typeface="Cambria" pitchFamily="18" charset="0"/>
              </a:rPr>
              <a:t>МБОУ «СШ № 14»</a:t>
            </a:r>
          </a:p>
          <a:p>
            <a:pPr algn="r" eaLnBrk="1" hangingPunct="1">
              <a:buFontTx/>
              <a:buNone/>
              <a:defRPr/>
            </a:pPr>
            <a:endParaRPr lang="ru-RU" sz="1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Свеча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4579" name="AutoShape 11"/>
          <p:cNvSpPr>
            <a:spLocks noChangeArrowheads="1"/>
          </p:cNvSpPr>
          <p:nvPr/>
        </p:nvSpPr>
        <p:spPr bwMode="auto">
          <a:xfrm>
            <a:off x="3779838" y="5373688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0" name="AutoShape 12"/>
          <p:cNvSpPr>
            <a:spLocks noChangeArrowheads="1"/>
          </p:cNvSpPr>
          <p:nvPr/>
        </p:nvSpPr>
        <p:spPr bwMode="auto">
          <a:xfrm>
            <a:off x="7091363" y="3068638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1" name="AutoShape 13"/>
          <p:cNvSpPr>
            <a:spLocks noChangeArrowheads="1"/>
          </p:cNvSpPr>
          <p:nvPr/>
        </p:nvSpPr>
        <p:spPr bwMode="auto">
          <a:xfrm>
            <a:off x="2195513" y="5157788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2" name="AutoShape 14"/>
          <p:cNvSpPr>
            <a:spLocks noChangeArrowheads="1"/>
          </p:cNvSpPr>
          <p:nvPr/>
        </p:nvSpPr>
        <p:spPr bwMode="auto">
          <a:xfrm>
            <a:off x="6588125" y="43656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3" name="AutoShape 15"/>
          <p:cNvSpPr>
            <a:spLocks noChangeArrowheads="1"/>
          </p:cNvSpPr>
          <p:nvPr/>
        </p:nvSpPr>
        <p:spPr bwMode="auto">
          <a:xfrm>
            <a:off x="5364163" y="5157788"/>
            <a:ext cx="1008062" cy="863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4" name="AutoShape 16"/>
          <p:cNvSpPr>
            <a:spLocks noChangeArrowheads="1"/>
          </p:cNvSpPr>
          <p:nvPr/>
        </p:nvSpPr>
        <p:spPr bwMode="auto">
          <a:xfrm>
            <a:off x="1187450" y="41497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5" name="AutoShape 17"/>
          <p:cNvSpPr>
            <a:spLocks noChangeArrowheads="1"/>
          </p:cNvSpPr>
          <p:nvPr/>
        </p:nvSpPr>
        <p:spPr bwMode="auto">
          <a:xfrm>
            <a:off x="900113" y="2852738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6" name="AutoShape 18"/>
          <p:cNvSpPr>
            <a:spLocks noChangeArrowheads="1"/>
          </p:cNvSpPr>
          <p:nvPr/>
        </p:nvSpPr>
        <p:spPr bwMode="auto">
          <a:xfrm>
            <a:off x="1620838" y="1844675"/>
            <a:ext cx="1008062" cy="863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7" name="AutoShape 19"/>
          <p:cNvSpPr>
            <a:spLocks noChangeArrowheads="1"/>
          </p:cNvSpPr>
          <p:nvPr/>
        </p:nvSpPr>
        <p:spPr bwMode="auto">
          <a:xfrm>
            <a:off x="3060700" y="126841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8" name="AutoShape 20"/>
          <p:cNvSpPr>
            <a:spLocks noChangeArrowheads="1"/>
          </p:cNvSpPr>
          <p:nvPr/>
        </p:nvSpPr>
        <p:spPr bwMode="auto">
          <a:xfrm>
            <a:off x="4789488" y="12684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9" name="AutoShape 21"/>
          <p:cNvSpPr>
            <a:spLocks noChangeArrowheads="1"/>
          </p:cNvSpPr>
          <p:nvPr/>
        </p:nvSpPr>
        <p:spPr bwMode="auto">
          <a:xfrm>
            <a:off x="6443663" y="17002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4590" name="Picture 22" descr="3ac4f0a408008ac965563895893206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636838"/>
            <a:ext cx="1035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Дебаты (спор)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95288" y="1341438"/>
            <a:ext cx="8228012" cy="4114800"/>
          </a:xfrm>
          <a:prstGeom prst="rect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90000" tIns="46800" rIns="90000" bIns="46800"/>
          <a:lstStyle>
            <a:lvl1pPr marL="342900" indent="-331788" algn="ctr" defTabSz="449263"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 defTabSz="449263"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 defTabSz="449263"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 defTabSz="449263"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 defTabSz="449263"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49263" fontAlgn="base">
              <a:spcBef>
                <a:spcPct val="2000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49263" fontAlgn="base">
              <a:spcBef>
                <a:spcPct val="2000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49263" fontAlgn="base">
              <a:spcBef>
                <a:spcPct val="2000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49263" fontAlgn="base">
              <a:spcBef>
                <a:spcPct val="2000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ru-RU" altLang="ru-RU" b="1" i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Жюри или судьи</a:t>
            </a:r>
          </a:p>
          <a:p>
            <a:pPr>
              <a:spcBef>
                <a:spcPts val="800"/>
              </a:spcBef>
              <a:defRPr/>
            </a:pPr>
            <a:r>
              <a:rPr lang="ru-RU" altLang="ru-RU" b="1" i="1" smtClean="0"/>
              <a:t>Аргументы</a:t>
            </a:r>
            <a:r>
              <a:rPr lang="ru-RU" altLang="ru-RU" smtClean="0"/>
              <a:t>              </a:t>
            </a:r>
            <a:r>
              <a:rPr lang="ru-RU" altLang="ru-RU" b="1" i="1" smtClean="0"/>
              <a:t>Контраргументы</a:t>
            </a:r>
          </a:p>
          <a:p>
            <a:pPr>
              <a:spcBef>
                <a:spcPts val="800"/>
              </a:spcBef>
              <a:defRPr/>
            </a:pPr>
            <a:endParaRPr lang="ru-RU" altLang="ru-RU" b="1" i="1" smtClean="0"/>
          </a:p>
          <a:p>
            <a:pPr>
              <a:spcBef>
                <a:spcPts val="800"/>
              </a:spcBef>
              <a:defRPr/>
            </a:pPr>
            <a:endParaRPr lang="ru-RU" altLang="ru-RU" smtClean="0"/>
          </a:p>
          <a:p>
            <a:pPr>
              <a:spcBef>
                <a:spcPts val="800"/>
              </a:spcBef>
              <a:defRPr/>
            </a:pPr>
            <a:endParaRPr lang="ru-RU" altLang="ru-RU" smtClean="0"/>
          </a:p>
        </p:txBody>
      </p:sp>
      <p:sp>
        <p:nvSpPr>
          <p:cNvPr id="25604" name="Rectangle 12"/>
          <p:cNvSpPr>
            <a:spLocks noChangeArrowheads="1"/>
          </p:cNvSpPr>
          <p:nvPr/>
        </p:nvSpPr>
        <p:spPr bwMode="auto">
          <a:xfrm>
            <a:off x="6011863" y="2854325"/>
            <a:ext cx="914400" cy="14398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5605" name="Rectangle 13"/>
          <p:cNvSpPr>
            <a:spLocks noChangeArrowheads="1"/>
          </p:cNvSpPr>
          <p:nvPr/>
        </p:nvSpPr>
        <p:spPr bwMode="auto">
          <a:xfrm>
            <a:off x="1042988" y="2854325"/>
            <a:ext cx="914400" cy="14398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5606" name="Line 14"/>
          <p:cNvSpPr>
            <a:spLocks noChangeShapeType="1"/>
          </p:cNvSpPr>
          <p:nvPr/>
        </p:nvSpPr>
        <p:spPr bwMode="auto">
          <a:xfrm>
            <a:off x="4427538" y="1916113"/>
            <a:ext cx="1587" cy="3419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2735263" y="2557463"/>
            <a:ext cx="14398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8" name="Line 16"/>
          <p:cNvSpPr>
            <a:spLocks noChangeShapeType="1"/>
          </p:cNvSpPr>
          <p:nvPr/>
        </p:nvSpPr>
        <p:spPr bwMode="auto">
          <a:xfrm>
            <a:off x="2735263" y="2736850"/>
            <a:ext cx="1439862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Line 17"/>
          <p:cNvSpPr>
            <a:spLocks noChangeShapeType="1"/>
          </p:cNvSpPr>
          <p:nvPr/>
        </p:nvSpPr>
        <p:spPr bwMode="auto">
          <a:xfrm>
            <a:off x="2735263" y="2916238"/>
            <a:ext cx="14398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18"/>
          <p:cNvSpPr>
            <a:spLocks noChangeShapeType="1"/>
          </p:cNvSpPr>
          <p:nvPr/>
        </p:nvSpPr>
        <p:spPr bwMode="auto">
          <a:xfrm>
            <a:off x="2555875" y="3455988"/>
            <a:ext cx="1800225" cy="1079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Line 19"/>
          <p:cNvSpPr>
            <a:spLocks noChangeShapeType="1"/>
          </p:cNvSpPr>
          <p:nvPr/>
        </p:nvSpPr>
        <p:spPr bwMode="auto">
          <a:xfrm flipH="1">
            <a:off x="4498975" y="4149725"/>
            <a:ext cx="1282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Line 20"/>
          <p:cNvSpPr>
            <a:spLocks noChangeShapeType="1"/>
          </p:cNvSpPr>
          <p:nvPr/>
        </p:nvSpPr>
        <p:spPr bwMode="auto">
          <a:xfrm flipH="1">
            <a:off x="4524375" y="4356100"/>
            <a:ext cx="1282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Line 21"/>
          <p:cNvSpPr>
            <a:spLocks noChangeShapeType="1"/>
          </p:cNvSpPr>
          <p:nvPr/>
        </p:nvSpPr>
        <p:spPr bwMode="auto">
          <a:xfrm flipH="1">
            <a:off x="4498975" y="4581525"/>
            <a:ext cx="12827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4" name="Text Box 22"/>
          <p:cNvSpPr txBox="1">
            <a:spLocks noChangeArrowheads="1"/>
          </p:cNvSpPr>
          <p:nvPr/>
        </p:nvSpPr>
        <p:spPr bwMode="auto">
          <a:xfrm>
            <a:off x="468313" y="4797425"/>
            <a:ext cx="8208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 b="1" i="1"/>
              <a:t>Контраргументы       Аргументы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Круглый стол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6627" name="AutoShape 11"/>
          <p:cNvSpPr>
            <a:spLocks noChangeArrowheads="1"/>
          </p:cNvSpPr>
          <p:nvPr/>
        </p:nvSpPr>
        <p:spPr bwMode="auto">
          <a:xfrm>
            <a:off x="3995738" y="29241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28" name="AutoShape 12"/>
          <p:cNvSpPr>
            <a:spLocks noChangeArrowheads="1"/>
          </p:cNvSpPr>
          <p:nvPr/>
        </p:nvSpPr>
        <p:spPr bwMode="auto">
          <a:xfrm>
            <a:off x="3995738" y="12684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29" name="AutoShape 13"/>
          <p:cNvSpPr>
            <a:spLocks noChangeArrowheads="1"/>
          </p:cNvSpPr>
          <p:nvPr/>
        </p:nvSpPr>
        <p:spPr bwMode="auto">
          <a:xfrm>
            <a:off x="3924300" y="46529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0" name="AutoShape 14"/>
          <p:cNvSpPr>
            <a:spLocks noChangeArrowheads="1"/>
          </p:cNvSpPr>
          <p:nvPr/>
        </p:nvSpPr>
        <p:spPr bwMode="auto">
          <a:xfrm>
            <a:off x="6156325" y="184467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1" name="AutoShape 15"/>
          <p:cNvSpPr>
            <a:spLocks noChangeArrowheads="1"/>
          </p:cNvSpPr>
          <p:nvPr/>
        </p:nvSpPr>
        <p:spPr bwMode="auto">
          <a:xfrm>
            <a:off x="6084888" y="414972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2" name="AutoShape 16"/>
          <p:cNvSpPr>
            <a:spLocks noChangeArrowheads="1"/>
          </p:cNvSpPr>
          <p:nvPr/>
        </p:nvSpPr>
        <p:spPr bwMode="auto">
          <a:xfrm>
            <a:off x="1908175" y="1989138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3" name="AutoShape 17"/>
          <p:cNvSpPr>
            <a:spLocks noChangeArrowheads="1"/>
          </p:cNvSpPr>
          <p:nvPr/>
        </p:nvSpPr>
        <p:spPr bwMode="auto">
          <a:xfrm>
            <a:off x="2124075" y="40767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6634" name="Line 18"/>
          <p:cNvSpPr>
            <a:spLocks noChangeShapeType="1"/>
          </p:cNvSpPr>
          <p:nvPr/>
        </p:nvSpPr>
        <p:spPr bwMode="auto">
          <a:xfrm>
            <a:off x="4500563" y="213360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5" name="Line 19"/>
          <p:cNvSpPr>
            <a:spLocks noChangeShapeType="1"/>
          </p:cNvSpPr>
          <p:nvPr/>
        </p:nvSpPr>
        <p:spPr bwMode="auto">
          <a:xfrm>
            <a:off x="4427538" y="37893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6" name="Line 20"/>
          <p:cNvSpPr>
            <a:spLocks noChangeShapeType="1"/>
          </p:cNvSpPr>
          <p:nvPr/>
        </p:nvSpPr>
        <p:spPr bwMode="auto">
          <a:xfrm flipH="1" flipV="1">
            <a:off x="2843213" y="2636838"/>
            <a:ext cx="1152525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7" name="Line 21"/>
          <p:cNvSpPr>
            <a:spLocks noChangeShapeType="1"/>
          </p:cNvSpPr>
          <p:nvPr/>
        </p:nvSpPr>
        <p:spPr bwMode="auto">
          <a:xfrm flipV="1">
            <a:off x="5003800" y="2565400"/>
            <a:ext cx="12969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8" name="Line 22"/>
          <p:cNvSpPr>
            <a:spLocks noChangeShapeType="1"/>
          </p:cNvSpPr>
          <p:nvPr/>
        </p:nvSpPr>
        <p:spPr bwMode="auto">
          <a:xfrm flipH="1">
            <a:off x="3059113" y="3500438"/>
            <a:ext cx="9366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Line 23"/>
          <p:cNvSpPr>
            <a:spLocks noChangeShapeType="1"/>
          </p:cNvSpPr>
          <p:nvPr/>
        </p:nvSpPr>
        <p:spPr bwMode="auto">
          <a:xfrm>
            <a:off x="5003800" y="3500438"/>
            <a:ext cx="1152525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0" name="Line 24"/>
          <p:cNvSpPr>
            <a:spLocks noChangeShapeType="1"/>
          </p:cNvSpPr>
          <p:nvPr/>
        </p:nvSpPr>
        <p:spPr bwMode="auto">
          <a:xfrm>
            <a:off x="5003800" y="1628775"/>
            <a:ext cx="12239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1" name="Line 25"/>
          <p:cNvSpPr>
            <a:spLocks noChangeShapeType="1"/>
          </p:cNvSpPr>
          <p:nvPr/>
        </p:nvSpPr>
        <p:spPr bwMode="auto">
          <a:xfrm flipH="1">
            <a:off x="6516688" y="2708275"/>
            <a:ext cx="71437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2" name="Line 26"/>
          <p:cNvSpPr>
            <a:spLocks noChangeShapeType="1"/>
          </p:cNvSpPr>
          <p:nvPr/>
        </p:nvSpPr>
        <p:spPr bwMode="auto">
          <a:xfrm flipH="1">
            <a:off x="4859338" y="4868863"/>
            <a:ext cx="13684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3" name="Line 27"/>
          <p:cNvSpPr>
            <a:spLocks noChangeShapeType="1"/>
          </p:cNvSpPr>
          <p:nvPr/>
        </p:nvSpPr>
        <p:spPr bwMode="auto">
          <a:xfrm flipH="1" flipV="1">
            <a:off x="3059113" y="4724400"/>
            <a:ext cx="8651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4" name="Line 28"/>
          <p:cNvSpPr>
            <a:spLocks noChangeShapeType="1"/>
          </p:cNvSpPr>
          <p:nvPr/>
        </p:nvSpPr>
        <p:spPr bwMode="auto">
          <a:xfrm flipH="1" flipV="1">
            <a:off x="2484438" y="2852738"/>
            <a:ext cx="71437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5" name="Line 29"/>
          <p:cNvSpPr>
            <a:spLocks noChangeShapeType="1"/>
          </p:cNvSpPr>
          <p:nvPr/>
        </p:nvSpPr>
        <p:spPr bwMode="auto">
          <a:xfrm flipV="1">
            <a:off x="2843213" y="1628775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Диспут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7651" name="AutoShape 11"/>
          <p:cNvSpPr>
            <a:spLocks noChangeArrowheads="1"/>
          </p:cNvSpPr>
          <p:nvPr/>
        </p:nvSpPr>
        <p:spPr bwMode="auto">
          <a:xfrm>
            <a:off x="3995738" y="12684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2" name="AutoShape 12"/>
          <p:cNvSpPr>
            <a:spLocks noChangeArrowheads="1"/>
          </p:cNvSpPr>
          <p:nvPr/>
        </p:nvSpPr>
        <p:spPr bwMode="auto">
          <a:xfrm>
            <a:off x="4067175" y="55165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3" name="AutoShape 13"/>
          <p:cNvSpPr>
            <a:spLocks noChangeArrowheads="1"/>
          </p:cNvSpPr>
          <p:nvPr/>
        </p:nvSpPr>
        <p:spPr bwMode="auto">
          <a:xfrm>
            <a:off x="7524750" y="36449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4" name="AutoShape 14"/>
          <p:cNvSpPr>
            <a:spLocks noChangeArrowheads="1"/>
          </p:cNvSpPr>
          <p:nvPr/>
        </p:nvSpPr>
        <p:spPr bwMode="auto">
          <a:xfrm>
            <a:off x="6156325" y="48688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5" name="AutoShape 15"/>
          <p:cNvSpPr>
            <a:spLocks noChangeArrowheads="1"/>
          </p:cNvSpPr>
          <p:nvPr/>
        </p:nvSpPr>
        <p:spPr bwMode="auto">
          <a:xfrm>
            <a:off x="1692275" y="48688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6" name="AutoShape 16"/>
          <p:cNvSpPr>
            <a:spLocks noChangeArrowheads="1"/>
          </p:cNvSpPr>
          <p:nvPr/>
        </p:nvSpPr>
        <p:spPr bwMode="auto">
          <a:xfrm>
            <a:off x="468313" y="35734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7" name="Text Box 17"/>
          <p:cNvSpPr txBox="1">
            <a:spLocks noChangeArrowheads="1"/>
          </p:cNvSpPr>
          <p:nvPr/>
        </p:nvSpPr>
        <p:spPr bwMode="auto">
          <a:xfrm>
            <a:off x="1763713" y="2565400"/>
            <a:ext cx="5545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200" b="1" i="1"/>
              <a:t>сообщение - информация</a:t>
            </a:r>
          </a:p>
        </p:txBody>
      </p:sp>
      <p:sp>
        <p:nvSpPr>
          <p:cNvPr id="27658" name="Line 18"/>
          <p:cNvSpPr>
            <a:spLocks noChangeShapeType="1"/>
          </p:cNvSpPr>
          <p:nvPr/>
        </p:nvSpPr>
        <p:spPr bwMode="auto">
          <a:xfrm>
            <a:off x="4500563" y="2205038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Line 19"/>
          <p:cNvSpPr>
            <a:spLocks noChangeShapeType="1"/>
          </p:cNvSpPr>
          <p:nvPr/>
        </p:nvSpPr>
        <p:spPr bwMode="auto">
          <a:xfrm flipV="1">
            <a:off x="1403350" y="3141663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Line 20"/>
          <p:cNvSpPr>
            <a:spLocks noChangeShapeType="1"/>
          </p:cNvSpPr>
          <p:nvPr/>
        </p:nvSpPr>
        <p:spPr bwMode="auto">
          <a:xfrm flipV="1">
            <a:off x="2339975" y="3357563"/>
            <a:ext cx="1152525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21"/>
          <p:cNvSpPr>
            <a:spLocks noChangeShapeType="1"/>
          </p:cNvSpPr>
          <p:nvPr/>
        </p:nvSpPr>
        <p:spPr bwMode="auto">
          <a:xfrm flipV="1">
            <a:off x="4500563" y="3357563"/>
            <a:ext cx="0" cy="215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Line 22"/>
          <p:cNvSpPr>
            <a:spLocks noChangeShapeType="1"/>
          </p:cNvSpPr>
          <p:nvPr/>
        </p:nvSpPr>
        <p:spPr bwMode="auto">
          <a:xfrm flipH="1" flipV="1">
            <a:off x="5435600" y="3284538"/>
            <a:ext cx="1008063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3" name="Line 23"/>
          <p:cNvSpPr>
            <a:spLocks noChangeShapeType="1"/>
          </p:cNvSpPr>
          <p:nvPr/>
        </p:nvSpPr>
        <p:spPr bwMode="auto">
          <a:xfrm flipH="1" flipV="1">
            <a:off x="6659563" y="3141663"/>
            <a:ext cx="10080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Мозговой штурм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8675" name="AutoShape 11"/>
          <p:cNvSpPr>
            <a:spLocks noChangeArrowheads="1"/>
          </p:cNvSpPr>
          <p:nvPr/>
        </p:nvSpPr>
        <p:spPr bwMode="auto">
          <a:xfrm>
            <a:off x="3995738" y="12684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76" name="AutoShape 12"/>
          <p:cNvSpPr>
            <a:spLocks noChangeArrowheads="1"/>
          </p:cNvSpPr>
          <p:nvPr/>
        </p:nvSpPr>
        <p:spPr bwMode="auto">
          <a:xfrm>
            <a:off x="4067175" y="55165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77" name="AutoShape 13"/>
          <p:cNvSpPr>
            <a:spLocks noChangeArrowheads="1"/>
          </p:cNvSpPr>
          <p:nvPr/>
        </p:nvSpPr>
        <p:spPr bwMode="auto">
          <a:xfrm>
            <a:off x="7524750" y="36449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78" name="AutoShape 14"/>
          <p:cNvSpPr>
            <a:spLocks noChangeArrowheads="1"/>
          </p:cNvSpPr>
          <p:nvPr/>
        </p:nvSpPr>
        <p:spPr bwMode="auto">
          <a:xfrm>
            <a:off x="6156325" y="48688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79" name="AutoShape 15"/>
          <p:cNvSpPr>
            <a:spLocks noChangeArrowheads="1"/>
          </p:cNvSpPr>
          <p:nvPr/>
        </p:nvSpPr>
        <p:spPr bwMode="auto">
          <a:xfrm>
            <a:off x="1692275" y="48688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0" name="AutoShape 16"/>
          <p:cNvSpPr>
            <a:spLocks noChangeArrowheads="1"/>
          </p:cNvSpPr>
          <p:nvPr/>
        </p:nvSpPr>
        <p:spPr bwMode="auto">
          <a:xfrm>
            <a:off x="468313" y="35734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81" name="Line 17"/>
          <p:cNvSpPr>
            <a:spLocks noChangeShapeType="1"/>
          </p:cNvSpPr>
          <p:nvPr/>
        </p:nvSpPr>
        <p:spPr bwMode="auto">
          <a:xfrm flipV="1">
            <a:off x="1403350" y="2636838"/>
            <a:ext cx="201612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18"/>
          <p:cNvSpPr>
            <a:spLocks noChangeShapeType="1"/>
          </p:cNvSpPr>
          <p:nvPr/>
        </p:nvSpPr>
        <p:spPr bwMode="auto">
          <a:xfrm flipV="1">
            <a:off x="2339975" y="2924175"/>
            <a:ext cx="1511300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9"/>
          <p:cNvSpPr>
            <a:spLocks noChangeShapeType="1"/>
          </p:cNvSpPr>
          <p:nvPr/>
        </p:nvSpPr>
        <p:spPr bwMode="auto">
          <a:xfrm flipV="1">
            <a:off x="4500563" y="2997200"/>
            <a:ext cx="0" cy="2519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Line 20"/>
          <p:cNvSpPr>
            <a:spLocks noChangeShapeType="1"/>
          </p:cNvSpPr>
          <p:nvPr/>
        </p:nvSpPr>
        <p:spPr bwMode="auto">
          <a:xfrm flipH="1" flipV="1">
            <a:off x="5148263" y="2852738"/>
            <a:ext cx="1295400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21"/>
          <p:cNvSpPr>
            <a:spLocks noChangeShapeType="1"/>
          </p:cNvSpPr>
          <p:nvPr/>
        </p:nvSpPr>
        <p:spPr bwMode="auto">
          <a:xfrm flipH="1" flipV="1">
            <a:off x="5795963" y="2565400"/>
            <a:ext cx="18716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чоррпч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3357563"/>
            <a:ext cx="231776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чоррпч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0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чоррпч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3357563"/>
            <a:ext cx="23177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чоррпч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988" y="0"/>
            <a:ext cx="2270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чоррпч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0"/>
            <a:ext cx="42195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чоррпч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45370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чоррпч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6669088"/>
            <a:ext cx="42195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чоррпч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69088"/>
            <a:ext cx="45370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Характеристики “интерактива”</a:t>
            </a:r>
            <a:r>
              <a:rPr lang="ru-RU" altLang="ru-RU" sz="40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323850" y="1052513"/>
            <a:ext cx="8496300" cy="15128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39750" y="2924175"/>
            <a:ext cx="8064500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323850" y="4508500"/>
            <a:ext cx="8424863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4500563" y="4076700"/>
            <a:ext cx="215900" cy="576263"/>
          </a:xfrm>
          <a:prstGeom prst="downArrow">
            <a:avLst>
              <a:gd name="adj1" fmla="val 50000"/>
              <a:gd name="adj2" fmla="val 66728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68313" y="981075"/>
            <a:ext cx="8424862" cy="1570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400" b="1" i="1" dirty="0">
                <a:latin typeface="Arial" panose="020B0604020202020204" pitchFamily="34" charset="0"/>
              </a:rPr>
              <a:t>Суть интерактивного обучения: </a:t>
            </a:r>
            <a:r>
              <a:rPr lang="ru-RU" altLang="ru-RU" sz="24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практически все</a:t>
            </a:r>
            <a:r>
              <a:rPr lang="ru-RU" altLang="ru-RU" sz="2400" b="1" i="1" dirty="0">
                <a:latin typeface="Arial" panose="020B0604020202020204" pitchFamily="34" charset="0"/>
              </a:rPr>
              <a:t> оказываются вовлеченными в процесс познания, имеют возможность понимать и </a:t>
            </a:r>
            <a:r>
              <a:rPr lang="ru-RU" altLang="ru-RU" sz="2400" b="1" i="1" dirty="0">
                <a:latin typeface="Arial" panose="020B0604020202020204" pitchFamily="34" charset="0"/>
              </a:rPr>
              <a:t>рефлексировать </a:t>
            </a:r>
            <a:r>
              <a:rPr lang="ru-RU" altLang="ru-RU" sz="2400" b="1" i="1" dirty="0">
                <a:latin typeface="Arial" panose="020B0604020202020204" pitchFamily="34" charset="0"/>
              </a:rPr>
              <a:t>по поводу того, что они знают и думают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9750" y="2924175"/>
            <a:ext cx="7993063" cy="1187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Каждый </a:t>
            </a:r>
            <a:r>
              <a:rPr lang="ru-RU" altLang="ru-RU" sz="2400" b="1" i="1">
                <a:latin typeface="Arial" panose="020B0604020202020204" pitchFamily="34" charset="0"/>
              </a:rPr>
              <a:t>вносит свой особый индивидуальный вклад, идет обмен знаниями, идеями, способами деятельности 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95288" y="4581525"/>
            <a:ext cx="8280400" cy="191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400" b="1" i="1">
                <a:latin typeface="Arial" panose="020B0604020202020204" pitchFamily="34" charset="0"/>
              </a:rPr>
              <a:t>Происходит это в </a:t>
            </a:r>
            <a:r>
              <a:rPr lang="ru-RU" altLang="ru-RU" sz="2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атмосфере</a:t>
            </a:r>
            <a:r>
              <a:rPr lang="ru-RU" altLang="ru-RU" sz="2400" b="1" i="1">
                <a:latin typeface="Arial" panose="020B0604020202020204" pitchFamily="34" charset="0"/>
              </a:rPr>
              <a:t> доброжелательности и взаимной поддержки, что позволяет получать новые знания, развивает познавательную деятельность, переводя ее на более высокие формы сотрудничества 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4427538" y="25654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6119812" cy="4464050"/>
          </a:xfrm>
        </p:spPr>
        <p:txBody>
          <a:bodyPr/>
          <a:lstStyle/>
          <a:p>
            <a:pPr lvl="4" algn="ctr" eaLnBrk="1" hangingPunct="1">
              <a:defRPr/>
            </a:pPr>
            <a:r>
              <a:rPr lang="ru-RU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Желаю</a:t>
            </a:r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успеха </a:t>
            </a:r>
            <a:br>
              <a:rPr lang="ru-RU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применении интерактивных методов в работе!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1071563" y="571500"/>
            <a:ext cx="7848600" cy="5095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Модели обучения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1557338"/>
            <a:ext cx="2160588" cy="533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i="1" u="sng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Пассивная:</a:t>
            </a:r>
            <a:r>
              <a:rPr lang="ru-RU" altLang="ru-RU" sz="2000" b="1" dirty="0" smtClean="0">
                <a:solidFill>
                  <a:srgbClr val="009644"/>
                </a:solidFill>
                <a:latin typeface="Arial Unicode MS" panose="020B0604020202020204" pitchFamily="34" charset="-128"/>
              </a:rPr>
              <a:t> 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3228975" y="2690813"/>
            <a:ext cx="2232025" cy="533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sz="2800">
                <a:solidFill>
                  <a:srgbClr val="33CC33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5651500" y="1268413"/>
            <a:ext cx="3024188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sz="280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68313" y="32845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Педагог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547813" y="40052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051050" y="32845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619250" y="26368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1547813" y="3573463"/>
            <a:ext cx="647700" cy="5032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1547813" y="3500438"/>
            <a:ext cx="5778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 flipV="1">
            <a:off x="1547813" y="2997200"/>
            <a:ext cx="576262" cy="449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5651500" y="256540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Педагог</a:t>
            </a:r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6732588" y="31416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7667625" y="25654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6804025" y="184467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6227763" y="2924175"/>
            <a:ext cx="576262" cy="3603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6732588" y="2708275"/>
            <a:ext cx="10096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 flipV="1">
            <a:off x="6372225" y="2205038"/>
            <a:ext cx="576263" cy="431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27"/>
          <p:cNvSpPr>
            <a:spLocks noChangeShapeType="1"/>
          </p:cNvSpPr>
          <p:nvPr/>
        </p:nvSpPr>
        <p:spPr bwMode="auto">
          <a:xfrm flipH="1" flipV="1">
            <a:off x="6084888" y="2997200"/>
            <a:ext cx="576262" cy="3603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28"/>
          <p:cNvSpPr>
            <a:spLocks noChangeShapeType="1"/>
          </p:cNvSpPr>
          <p:nvPr/>
        </p:nvSpPr>
        <p:spPr bwMode="auto">
          <a:xfrm flipH="1">
            <a:off x="6084888" y="2133600"/>
            <a:ext cx="64770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Line 29"/>
          <p:cNvSpPr>
            <a:spLocks noChangeShapeType="1"/>
          </p:cNvSpPr>
          <p:nvPr/>
        </p:nvSpPr>
        <p:spPr bwMode="auto">
          <a:xfrm flipH="1">
            <a:off x="6732588" y="2852738"/>
            <a:ext cx="9366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7" name="Line 30"/>
          <p:cNvSpPr>
            <a:spLocks noChangeShapeType="1"/>
          </p:cNvSpPr>
          <p:nvPr/>
        </p:nvSpPr>
        <p:spPr bwMode="auto">
          <a:xfrm>
            <a:off x="7812088" y="2205038"/>
            <a:ext cx="504825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Line 31"/>
          <p:cNvSpPr>
            <a:spLocks noChangeShapeType="1"/>
          </p:cNvSpPr>
          <p:nvPr/>
        </p:nvSpPr>
        <p:spPr bwMode="auto">
          <a:xfrm flipH="1">
            <a:off x="7740650" y="2924175"/>
            <a:ext cx="5762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9" name="Text Box 32"/>
          <p:cNvSpPr txBox="1">
            <a:spLocks noChangeArrowheads="1"/>
          </p:cNvSpPr>
          <p:nvPr/>
        </p:nvSpPr>
        <p:spPr bwMode="auto">
          <a:xfrm>
            <a:off x="2916238" y="41481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Педагог</a:t>
            </a:r>
          </a:p>
        </p:txBody>
      </p:sp>
      <p:sp>
        <p:nvSpPr>
          <p:cNvPr id="16410" name="Text Box 33"/>
          <p:cNvSpPr txBox="1">
            <a:spLocks noChangeArrowheads="1"/>
          </p:cNvSpPr>
          <p:nvPr/>
        </p:nvSpPr>
        <p:spPr bwMode="auto">
          <a:xfrm>
            <a:off x="3924300" y="479742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411" name="Text Box 34"/>
          <p:cNvSpPr txBox="1">
            <a:spLocks noChangeArrowheads="1"/>
          </p:cNvSpPr>
          <p:nvPr/>
        </p:nvSpPr>
        <p:spPr bwMode="auto">
          <a:xfrm>
            <a:off x="4932363" y="42211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412" name="Text Box 35"/>
          <p:cNvSpPr txBox="1">
            <a:spLocks noChangeArrowheads="1"/>
          </p:cNvSpPr>
          <p:nvPr/>
        </p:nvSpPr>
        <p:spPr bwMode="auto">
          <a:xfrm>
            <a:off x="3995738" y="3500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cs typeface="Arial" charset="0"/>
              </a:rPr>
              <a:t>Ученик</a:t>
            </a:r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>
            <a:off x="3708400" y="4437063"/>
            <a:ext cx="647700" cy="43180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7"/>
          <p:cNvSpPr>
            <a:spLocks noChangeShapeType="1"/>
          </p:cNvSpPr>
          <p:nvPr/>
        </p:nvSpPr>
        <p:spPr bwMode="auto">
          <a:xfrm>
            <a:off x="4067175" y="4365625"/>
            <a:ext cx="100965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8"/>
          <p:cNvSpPr>
            <a:spLocks noChangeShapeType="1"/>
          </p:cNvSpPr>
          <p:nvPr/>
        </p:nvSpPr>
        <p:spPr bwMode="auto">
          <a:xfrm flipV="1">
            <a:off x="3779838" y="3789363"/>
            <a:ext cx="576262" cy="43180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6" name="Line 39"/>
          <p:cNvSpPr>
            <a:spLocks noChangeShapeType="1"/>
          </p:cNvSpPr>
          <p:nvPr/>
        </p:nvSpPr>
        <p:spPr bwMode="auto">
          <a:xfrm flipH="1" flipV="1">
            <a:off x="3419475" y="4508500"/>
            <a:ext cx="576263" cy="360363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7" name="Line 40"/>
          <p:cNvSpPr>
            <a:spLocks noChangeShapeType="1"/>
          </p:cNvSpPr>
          <p:nvPr/>
        </p:nvSpPr>
        <p:spPr bwMode="auto">
          <a:xfrm flipH="1">
            <a:off x="3492500" y="3644900"/>
            <a:ext cx="647700" cy="504825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8" name="Line 41"/>
          <p:cNvSpPr>
            <a:spLocks noChangeShapeType="1"/>
          </p:cNvSpPr>
          <p:nvPr/>
        </p:nvSpPr>
        <p:spPr bwMode="auto">
          <a:xfrm flipH="1">
            <a:off x="4067175" y="4508500"/>
            <a:ext cx="936625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70263" y="2701925"/>
            <a:ext cx="18510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i="1" u="sng" kern="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Активная:</a:t>
            </a:r>
            <a:endParaRPr lang="ru-RU" kern="0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1500" y="1304925"/>
            <a:ext cx="28368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i="1" u="sng" kern="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Интерактивная:</a:t>
            </a:r>
            <a:endParaRPr lang="ru-RU" kern="0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0825" y="-7938"/>
            <a:ext cx="8642350" cy="10668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2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Использование интерактивной модели обучения </a:t>
            </a:r>
            <a:r>
              <a:rPr lang="ru-RU" altLang="ru-RU" sz="32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предусматривает</a:t>
            </a:r>
            <a:r>
              <a:rPr lang="ru-RU" altLang="ru-RU" sz="32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411" name="AutoShape 11"/>
          <p:cNvSpPr>
            <a:spLocks noChangeArrowheads="1"/>
          </p:cNvSpPr>
          <p:nvPr/>
        </p:nvSpPr>
        <p:spPr bwMode="auto">
          <a:xfrm>
            <a:off x="395288" y="1628775"/>
            <a:ext cx="4032250" cy="165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2" name="AutoShape 12"/>
          <p:cNvSpPr>
            <a:spLocks noChangeArrowheads="1"/>
          </p:cNvSpPr>
          <p:nvPr/>
        </p:nvSpPr>
        <p:spPr bwMode="auto">
          <a:xfrm>
            <a:off x="4716463" y="1628775"/>
            <a:ext cx="4032250" cy="165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3" name="AutoShape 13"/>
          <p:cNvSpPr>
            <a:spLocks noChangeArrowheads="1"/>
          </p:cNvSpPr>
          <p:nvPr/>
        </p:nvSpPr>
        <p:spPr bwMode="auto">
          <a:xfrm>
            <a:off x="1011238" y="3849688"/>
            <a:ext cx="7129462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4" name="AutoShape 14"/>
          <p:cNvSpPr>
            <a:spLocks noChangeArrowheads="1"/>
          </p:cNvSpPr>
          <p:nvPr/>
        </p:nvSpPr>
        <p:spPr bwMode="auto">
          <a:xfrm>
            <a:off x="539750" y="981075"/>
            <a:ext cx="574675" cy="647700"/>
          </a:xfrm>
          <a:prstGeom prst="curvedRightArrow">
            <a:avLst>
              <a:gd name="adj1" fmla="val 22541"/>
              <a:gd name="adj2" fmla="val 45083"/>
              <a:gd name="adj3" fmla="val 33333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>
            <a:off x="8101013" y="981075"/>
            <a:ext cx="576262" cy="647700"/>
          </a:xfrm>
          <a:prstGeom prst="curvedLeftArrow">
            <a:avLst>
              <a:gd name="adj1" fmla="val 22479"/>
              <a:gd name="adj2" fmla="val 44959"/>
              <a:gd name="adj3" fmla="val 33333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4356100" y="3213100"/>
            <a:ext cx="576263" cy="647700"/>
          </a:xfrm>
          <a:prstGeom prst="curvedLeftArrow">
            <a:avLst>
              <a:gd name="adj1" fmla="val 22479"/>
              <a:gd name="adj2" fmla="val 44959"/>
              <a:gd name="adj3" fmla="val 33333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468313" y="1773238"/>
            <a:ext cx="39592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i="1"/>
              <a:t>моделирование жизненных ситуаций </a:t>
            </a:r>
          </a:p>
        </p:txBody>
      </p:sp>
      <p:sp>
        <p:nvSpPr>
          <p:cNvPr id="17418" name="Text Box 18"/>
          <p:cNvSpPr txBox="1">
            <a:spLocks noChangeArrowheads="1"/>
          </p:cNvSpPr>
          <p:nvPr/>
        </p:nvSpPr>
        <p:spPr bwMode="auto">
          <a:xfrm>
            <a:off x="4716463" y="1773238"/>
            <a:ext cx="40322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i="1"/>
              <a:t>использование ролевых </a:t>
            </a:r>
            <a:br>
              <a:rPr lang="ru-RU" altLang="ru-RU" sz="2800" b="1" i="1"/>
            </a:br>
            <a:r>
              <a:rPr lang="ru-RU" altLang="ru-RU" sz="2800" b="1" i="1"/>
              <a:t>игр</a:t>
            </a:r>
            <a:r>
              <a:rPr lang="ru-RU" altLang="ru-RU"/>
              <a:t> </a:t>
            </a:r>
          </a:p>
        </p:txBody>
      </p: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1042988" y="3932238"/>
            <a:ext cx="7129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i="1"/>
              <a:t>совместное решение проблем</a:t>
            </a:r>
            <a:r>
              <a:rPr lang="ru-RU" altLang="ru-RU"/>
              <a:t> 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50825" y="5157788"/>
            <a:ext cx="8642350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400" b="1" i="1" dirty="0">
                <a:latin typeface="Arial" panose="020B0604020202020204" pitchFamily="34" charset="0"/>
              </a:rPr>
              <a:t>Исключается </a:t>
            </a:r>
            <a:r>
              <a:rPr lang="ru-RU" altLang="ru-RU" sz="2400" b="1" i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доминирование</a:t>
            </a:r>
            <a:r>
              <a:rPr lang="ru-RU" altLang="ru-RU" sz="2400" b="1" i="1" dirty="0">
                <a:latin typeface="Arial" panose="020B0604020202020204" pitchFamily="34" charset="0"/>
              </a:rPr>
              <a:t> какого-либо участника учебного процесса или какой-либо идеи. </a:t>
            </a:r>
            <a:br>
              <a:rPr lang="ru-RU" altLang="ru-RU" sz="2400" b="1" i="1" dirty="0">
                <a:latin typeface="Arial" panose="020B0604020202020204" pitchFamily="34" charset="0"/>
              </a:rPr>
            </a:br>
            <a:r>
              <a:rPr lang="ru-RU" altLang="ru-RU" sz="2400" b="1" i="1" dirty="0">
                <a:latin typeface="Arial" panose="020B0604020202020204" pitchFamily="34" charset="0"/>
              </a:rPr>
              <a:t>Это </a:t>
            </a:r>
            <a:r>
              <a:rPr lang="ru-RU" altLang="ru-RU" sz="2400" b="1" i="1" dirty="0">
                <a:latin typeface="Arial" panose="020B0604020202020204" pitchFamily="34" charset="0"/>
              </a:rPr>
              <a:t>учит гуманному</a:t>
            </a:r>
            <a:r>
              <a:rPr lang="ru-RU" altLang="ru-RU" sz="2400" b="1" i="1" dirty="0">
                <a:latin typeface="Arial" panose="020B0604020202020204" pitchFamily="34" charset="0"/>
              </a:rPr>
              <a:t>, демократическому подходу к модели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sz="2400" b="1" i="1" dirty="0">
                <a:latin typeface="Arial" panose="020B0604020202020204" pitchFamily="34" charset="0"/>
              </a:rPr>
              <a:t>обучения.</a:t>
            </a:r>
            <a:endParaRPr lang="ru-RU" altLang="ru-RU" sz="2400" b="1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95288" y="-90488"/>
            <a:ext cx="8642350" cy="13112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Технологии </a:t>
            </a:r>
            <a:br>
              <a:rPr lang="ru-RU" altLang="ru-RU" sz="4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</a:br>
            <a:r>
              <a:rPr lang="ru-RU" altLang="ru-RU" sz="4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интерактивного обучения</a:t>
            </a:r>
            <a:r>
              <a:rPr lang="ru-RU" altLang="ru-RU" sz="4000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8435" name="AutoShape 11"/>
          <p:cNvSpPr>
            <a:spLocks noChangeArrowheads="1"/>
          </p:cNvSpPr>
          <p:nvPr/>
        </p:nvSpPr>
        <p:spPr bwMode="auto">
          <a:xfrm>
            <a:off x="395288" y="1628775"/>
            <a:ext cx="33845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36" name="AutoShape 12"/>
          <p:cNvSpPr>
            <a:spLocks noChangeArrowheads="1"/>
          </p:cNvSpPr>
          <p:nvPr/>
        </p:nvSpPr>
        <p:spPr bwMode="auto">
          <a:xfrm>
            <a:off x="395288" y="2205038"/>
            <a:ext cx="3600450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37" name="AutoShape 13"/>
          <p:cNvSpPr>
            <a:spLocks noChangeArrowheads="1"/>
          </p:cNvSpPr>
          <p:nvPr/>
        </p:nvSpPr>
        <p:spPr bwMode="auto">
          <a:xfrm>
            <a:off x="395288" y="2781300"/>
            <a:ext cx="5256212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38" name="AutoShape 14"/>
          <p:cNvSpPr>
            <a:spLocks noChangeArrowheads="1"/>
          </p:cNvSpPr>
          <p:nvPr/>
        </p:nvSpPr>
        <p:spPr bwMode="auto">
          <a:xfrm>
            <a:off x="395288" y="3357563"/>
            <a:ext cx="3384550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39" name="AutoShape 15"/>
          <p:cNvSpPr>
            <a:spLocks noChangeArrowheads="1"/>
          </p:cNvSpPr>
          <p:nvPr/>
        </p:nvSpPr>
        <p:spPr bwMode="auto">
          <a:xfrm>
            <a:off x="395288" y="3933825"/>
            <a:ext cx="410527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0" name="AutoShape 16"/>
          <p:cNvSpPr>
            <a:spLocks noChangeArrowheads="1"/>
          </p:cNvSpPr>
          <p:nvPr/>
        </p:nvSpPr>
        <p:spPr bwMode="auto">
          <a:xfrm>
            <a:off x="395288" y="4510088"/>
            <a:ext cx="3384550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1" name="AutoShape 17"/>
          <p:cNvSpPr>
            <a:spLocks noChangeArrowheads="1"/>
          </p:cNvSpPr>
          <p:nvPr/>
        </p:nvSpPr>
        <p:spPr bwMode="auto">
          <a:xfrm>
            <a:off x="395288" y="5084763"/>
            <a:ext cx="40322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2" name="AutoShape 18"/>
          <p:cNvSpPr>
            <a:spLocks noChangeArrowheads="1"/>
          </p:cNvSpPr>
          <p:nvPr/>
        </p:nvSpPr>
        <p:spPr bwMode="auto">
          <a:xfrm>
            <a:off x="395288" y="5661025"/>
            <a:ext cx="33845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3" name="AutoShape 19"/>
          <p:cNvSpPr>
            <a:spLocks noChangeArrowheads="1"/>
          </p:cNvSpPr>
          <p:nvPr/>
        </p:nvSpPr>
        <p:spPr bwMode="auto">
          <a:xfrm>
            <a:off x="5364163" y="1628775"/>
            <a:ext cx="33845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4" name="AutoShape 20"/>
          <p:cNvSpPr>
            <a:spLocks noChangeArrowheads="1"/>
          </p:cNvSpPr>
          <p:nvPr/>
        </p:nvSpPr>
        <p:spPr bwMode="auto">
          <a:xfrm>
            <a:off x="4211638" y="2205038"/>
            <a:ext cx="4537075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5" name="AutoShape 21"/>
          <p:cNvSpPr>
            <a:spLocks noChangeArrowheads="1"/>
          </p:cNvSpPr>
          <p:nvPr/>
        </p:nvSpPr>
        <p:spPr bwMode="auto">
          <a:xfrm>
            <a:off x="6156325" y="2781300"/>
            <a:ext cx="259238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6" name="AutoShape 22"/>
          <p:cNvSpPr>
            <a:spLocks noChangeArrowheads="1"/>
          </p:cNvSpPr>
          <p:nvPr/>
        </p:nvSpPr>
        <p:spPr bwMode="auto">
          <a:xfrm>
            <a:off x="4716463" y="3357563"/>
            <a:ext cx="4032250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7" name="AutoShape 23"/>
          <p:cNvSpPr>
            <a:spLocks noChangeArrowheads="1"/>
          </p:cNvSpPr>
          <p:nvPr/>
        </p:nvSpPr>
        <p:spPr bwMode="auto">
          <a:xfrm>
            <a:off x="5364163" y="3933825"/>
            <a:ext cx="33845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8" name="AutoShape 24"/>
          <p:cNvSpPr>
            <a:spLocks noChangeArrowheads="1"/>
          </p:cNvSpPr>
          <p:nvPr/>
        </p:nvSpPr>
        <p:spPr bwMode="auto">
          <a:xfrm>
            <a:off x="4932363" y="4510088"/>
            <a:ext cx="3816350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49" name="AutoShape 25"/>
          <p:cNvSpPr>
            <a:spLocks noChangeArrowheads="1"/>
          </p:cNvSpPr>
          <p:nvPr/>
        </p:nvSpPr>
        <p:spPr bwMode="auto">
          <a:xfrm>
            <a:off x="5364163" y="5084763"/>
            <a:ext cx="338455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50" name="AutoShape 26"/>
          <p:cNvSpPr>
            <a:spLocks noChangeArrowheads="1"/>
          </p:cNvSpPr>
          <p:nvPr/>
        </p:nvSpPr>
        <p:spPr bwMode="auto">
          <a:xfrm>
            <a:off x="5364163" y="5661025"/>
            <a:ext cx="338455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51" name="Text Box 27"/>
          <p:cNvSpPr txBox="1">
            <a:spLocks noChangeArrowheads="1"/>
          </p:cNvSpPr>
          <p:nvPr/>
        </p:nvSpPr>
        <p:spPr bwMode="auto">
          <a:xfrm>
            <a:off x="468313" y="1628775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Круглый стол</a:t>
            </a:r>
            <a:r>
              <a:rPr lang="ru-RU" altLang="ru-RU"/>
              <a:t> </a:t>
            </a:r>
          </a:p>
        </p:txBody>
      </p:sp>
      <p:sp>
        <p:nvSpPr>
          <p:cNvPr id="18452" name="Text Box 28"/>
          <p:cNvSpPr txBox="1">
            <a:spLocks noChangeArrowheads="1"/>
          </p:cNvSpPr>
          <p:nvPr/>
        </p:nvSpPr>
        <p:spPr bwMode="auto">
          <a:xfrm>
            <a:off x="323850" y="2205038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Ротационные тройки</a:t>
            </a:r>
            <a:r>
              <a:rPr lang="ru-RU" altLang="ru-RU"/>
              <a:t> </a:t>
            </a:r>
          </a:p>
        </p:txBody>
      </p:sp>
      <p:sp>
        <p:nvSpPr>
          <p:cNvPr id="18453" name="Text Box 29"/>
          <p:cNvSpPr txBox="1">
            <a:spLocks noChangeArrowheads="1"/>
          </p:cNvSpPr>
          <p:nvPr/>
        </p:nvSpPr>
        <p:spPr bwMode="auto">
          <a:xfrm>
            <a:off x="5364163" y="1628775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Карусель </a:t>
            </a:r>
            <a:r>
              <a:rPr lang="ru-RU" altLang="ru-RU"/>
              <a:t> </a:t>
            </a:r>
          </a:p>
        </p:txBody>
      </p:sp>
      <p:sp>
        <p:nvSpPr>
          <p:cNvPr id="18454" name="Text Box 30"/>
          <p:cNvSpPr txBox="1">
            <a:spLocks noChangeArrowheads="1"/>
          </p:cNvSpPr>
          <p:nvPr/>
        </p:nvSpPr>
        <p:spPr bwMode="auto">
          <a:xfrm>
            <a:off x="323850" y="2781300"/>
            <a:ext cx="554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Ток-шоу (панельная дискуссия)</a:t>
            </a:r>
            <a:endParaRPr lang="ru-RU" altLang="ru-RU"/>
          </a:p>
        </p:txBody>
      </p:sp>
      <p:sp>
        <p:nvSpPr>
          <p:cNvPr id="18455" name="Text Box 31"/>
          <p:cNvSpPr txBox="1">
            <a:spLocks noChangeArrowheads="1"/>
          </p:cNvSpPr>
          <p:nvPr/>
        </p:nvSpPr>
        <p:spPr bwMode="auto">
          <a:xfrm>
            <a:off x="4211638" y="2205038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 i="1"/>
              <a:t>Незаконченное предложение </a:t>
            </a:r>
            <a:r>
              <a:rPr lang="ru-RU" altLang="ru-RU"/>
              <a:t> </a:t>
            </a:r>
          </a:p>
        </p:txBody>
      </p:sp>
      <p:sp>
        <p:nvSpPr>
          <p:cNvPr id="18456" name="Text Box 32"/>
          <p:cNvSpPr txBox="1">
            <a:spLocks noChangeArrowheads="1"/>
          </p:cNvSpPr>
          <p:nvPr/>
        </p:nvSpPr>
        <p:spPr bwMode="auto">
          <a:xfrm>
            <a:off x="6156325" y="2781300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Аквариум </a:t>
            </a:r>
          </a:p>
        </p:txBody>
      </p:sp>
      <p:sp>
        <p:nvSpPr>
          <p:cNvPr id="18457" name="Text Box 33"/>
          <p:cNvSpPr txBox="1">
            <a:spLocks noChangeArrowheads="1"/>
          </p:cNvSpPr>
          <p:nvPr/>
        </p:nvSpPr>
        <p:spPr bwMode="auto">
          <a:xfrm>
            <a:off x="395288" y="3357563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Мозговой штурм </a:t>
            </a:r>
            <a:r>
              <a:rPr lang="ru-RU" altLang="ru-RU"/>
              <a:t> </a:t>
            </a:r>
          </a:p>
        </p:txBody>
      </p:sp>
      <p:sp>
        <p:nvSpPr>
          <p:cNvPr id="18458" name="Text Box 34"/>
          <p:cNvSpPr txBox="1">
            <a:spLocks noChangeArrowheads="1"/>
          </p:cNvSpPr>
          <p:nvPr/>
        </p:nvSpPr>
        <p:spPr bwMode="auto">
          <a:xfrm>
            <a:off x="4716463" y="3357563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Броуновское движение</a:t>
            </a:r>
            <a:r>
              <a:rPr lang="ru-RU" altLang="ru-RU"/>
              <a:t> </a:t>
            </a:r>
          </a:p>
        </p:txBody>
      </p:sp>
      <p:sp>
        <p:nvSpPr>
          <p:cNvPr id="18459" name="Text Box 35"/>
          <p:cNvSpPr txBox="1">
            <a:spLocks noChangeArrowheads="1"/>
          </p:cNvSpPr>
          <p:nvPr/>
        </p:nvSpPr>
        <p:spPr bwMode="auto">
          <a:xfrm>
            <a:off x="5435600" y="3933825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Дерево решений  </a:t>
            </a:r>
          </a:p>
        </p:txBody>
      </p:sp>
      <p:sp>
        <p:nvSpPr>
          <p:cNvPr id="18460" name="Text Box 36"/>
          <p:cNvSpPr txBox="1">
            <a:spLocks noChangeArrowheads="1"/>
          </p:cNvSpPr>
          <p:nvPr/>
        </p:nvSpPr>
        <p:spPr bwMode="auto">
          <a:xfrm>
            <a:off x="395288" y="3933825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Гражданские слушания </a:t>
            </a:r>
          </a:p>
        </p:txBody>
      </p:sp>
      <p:sp>
        <p:nvSpPr>
          <p:cNvPr id="18461" name="Text Box 37"/>
          <p:cNvSpPr txBox="1">
            <a:spLocks noChangeArrowheads="1"/>
          </p:cNvSpPr>
          <p:nvPr/>
        </p:nvSpPr>
        <p:spPr bwMode="auto">
          <a:xfrm>
            <a:off x="4932363" y="45085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Суд от своего имени</a:t>
            </a:r>
            <a:r>
              <a:rPr lang="ru-RU" altLang="ru-RU"/>
              <a:t> </a:t>
            </a:r>
          </a:p>
        </p:txBody>
      </p:sp>
      <p:sp>
        <p:nvSpPr>
          <p:cNvPr id="18462" name="Text Box 38"/>
          <p:cNvSpPr txBox="1">
            <a:spLocks noChangeArrowheads="1"/>
          </p:cNvSpPr>
          <p:nvPr/>
        </p:nvSpPr>
        <p:spPr bwMode="auto">
          <a:xfrm>
            <a:off x="395288" y="450850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Метод пресс </a:t>
            </a:r>
            <a:r>
              <a:rPr lang="ru-RU" altLang="ru-RU"/>
              <a:t> </a:t>
            </a:r>
          </a:p>
        </p:txBody>
      </p:sp>
      <p:sp>
        <p:nvSpPr>
          <p:cNvPr id="18463" name="Text Box 39"/>
          <p:cNvSpPr txBox="1">
            <a:spLocks noChangeArrowheads="1"/>
          </p:cNvSpPr>
          <p:nvPr/>
        </p:nvSpPr>
        <p:spPr bwMode="auto">
          <a:xfrm>
            <a:off x="395288" y="5084763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Ролевая (деловая) игра </a:t>
            </a:r>
            <a:r>
              <a:rPr lang="ru-RU" altLang="ru-RU"/>
              <a:t> </a:t>
            </a:r>
          </a:p>
        </p:txBody>
      </p:sp>
      <p:sp>
        <p:nvSpPr>
          <p:cNvPr id="18464" name="Text Box 40"/>
          <p:cNvSpPr txBox="1">
            <a:spLocks noChangeArrowheads="1"/>
          </p:cNvSpPr>
          <p:nvPr/>
        </p:nvSpPr>
        <p:spPr bwMode="auto">
          <a:xfrm>
            <a:off x="5364163" y="5084763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Займи позицию </a:t>
            </a:r>
            <a:r>
              <a:rPr lang="ru-RU" altLang="ru-RU"/>
              <a:t> </a:t>
            </a:r>
          </a:p>
        </p:txBody>
      </p:sp>
      <p:sp>
        <p:nvSpPr>
          <p:cNvPr id="18465" name="Text Box 41"/>
          <p:cNvSpPr txBox="1">
            <a:spLocks noChangeArrowheads="1"/>
          </p:cNvSpPr>
          <p:nvPr/>
        </p:nvSpPr>
        <p:spPr bwMode="auto">
          <a:xfrm>
            <a:off x="468313" y="5661025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Дискуссия </a:t>
            </a:r>
          </a:p>
        </p:txBody>
      </p:sp>
      <p:sp>
        <p:nvSpPr>
          <p:cNvPr id="18466" name="Text Box 42"/>
          <p:cNvSpPr txBox="1">
            <a:spLocks noChangeArrowheads="1"/>
          </p:cNvSpPr>
          <p:nvPr/>
        </p:nvSpPr>
        <p:spPr bwMode="auto">
          <a:xfrm>
            <a:off x="5580063" y="5661025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 i="1"/>
              <a:t>Дебаты</a:t>
            </a:r>
          </a:p>
        </p:txBody>
      </p:sp>
      <p:sp>
        <p:nvSpPr>
          <p:cNvPr id="18467" name="AutoShape 43"/>
          <p:cNvSpPr>
            <a:spLocks noChangeArrowheads="1"/>
          </p:cNvSpPr>
          <p:nvPr/>
        </p:nvSpPr>
        <p:spPr bwMode="auto">
          <a:xfrm>
            <a:off x="392113" y="1285875"/>
            <a:ext cx="574675" cy="647700"/>
          </a:xfrm>
          <a:prstGeom prst="curvedRightArrow">
            <a:avLst>
              <a:gd name="adj1" fmla="val 22541"/>
              <a:gd name="adj2" fmla="val 45083"/>
              <a:gd name="adj3" fmla="val 33333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68" name="AutoShape 44"/>
          <p:cNvSpPr>
            <a:spLocks noChangeArrowheads="1"/>
          </p:cNvSpPr>
          <p:nvPr/>
        </p:nvSpPr>
        <p:spPr bwMode="auto">
          <a:xfrm>
            <a:off x="8243888" y="1260475"/>
            <a:ext cx="576262" cy="647700"/>
          </a:xfrm>
          <a:prstGeom prst="curvedLeftArrow">
            <a:avLst>
              <a:gd name="adj1" fmla="val 22479"/>
              <a:gd name="adj2" fmla="val 44959"/>
              <a:gd name="adj3" fmla="val 33333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Карусель</a:t>
            </a:r>
            <a:endParaRPr lang="ru-RU" altLang="ru-RU" sz="4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AutoShape 11"/>
          <p:cNvSpPr>
            <a:spLocks noChangeArrowheads="1"/>
          </p:cNvSpPr>
          <p:nvPr/>
        </p:nvSpPr>
        <p:spPr bwMode="auto">
          <a:xfrm>
            <a:off x="3995738" y="21336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0" name="AutoShape 12"/>
          <p:cNvSpPr>
            <a:spLocks noChangeArrowheads="1"/>
          </p:cNvSpPr>
          <p:nvPr/>
        </p:nvSpPr>
        <p:spPr bwMode="auto">
          <a:xfrm>
            <a:off x="2700338" y="25654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1" name="AutoShape 13"/>
          <p:cNvSpPr>
            <a:spLocks noChangeArrowheads="1"/>
          </p:cNvSpPr>
          <p:nvPr/>
        </p:nvSpPr>
        <p:spPr bwMode="auto">
          <a:xfrm>
            <a:off x="2843213" y="38608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14"/>
          <p:cNvSpPr>
            <a:spLocks noChangeArrowheads="1"/>
          </p:cNvSpPr>
          <p:nvPr/>
        </p:nvSpPr>
        <p:spPr bwMode="auto">
          <a:xfrm>
            <a:off x="4140200" y="42211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15"/>
          <p:cNvSpPr>
            <a:spLocks noChangeArrowheads="1"/>
          </p:cNvSpPr>
          <p:nvPr/>
        </p:nvSpPr>
        <p:spPr bwMode="auto">
          <a:xfrm>
            <a:off x="5435600" y="36449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6"/>
          <p:cNvSpPr>
            <a:spLocks noChangeArrowheads="1"/>
          </p:cNvSpPr>
          <p:nvPr/>
        </p:nvSpPr>
        <p:spPr bwMode="auto">
          <a:xfrm>
            <a:off x="5292725" y="249237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17"/>
          <p:cNvSpPr>
            <a:spLocks noChangeArrowheads="1"/>
          </p:cNvSpPr>
          <p:nvPr/>
        </p:nvSpPr>
        <p:spPr bwMode="auto">
          <a:xfrm>
            <a:off x="1331913" y="20605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18"/>
          <p:cNvSpPr>
            <a:spLocks noChangeArrowheads="1"/>
          </p:cNvSpPr>
          <p:nvPr/>
        </p:nvSpPr>
        <p:spPr bwMode="auto">
          <a:xfrm>
            <a:off x="3995738" y="9810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9"/>
          <p:cNvSpPr>
            <a:spLocks noChangeArrowheads="1"/>
          </p:cNvSpPr>
          <p:nvPr/>
        </p:nvSpPr>
        <p:spPr bwMode="auto">
          <a:xfrm>
            <a:off x="6300788" y="14843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8" name="AutoShape 20"/>
          <p:cNvSpPr>
            <a:spLocks noChangeArrowheads="1"/>
          </p:cNvSpPr>
          <p:nvPr/>
        </p:nvSpPr>
        <p:spPr bwMode="auto">
          <a:xfrm>
            <a:off x="1258888" y="42926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9" name="AutoShape 21"/>
          <p:cNvSpPr>
            <a:spLocks noChangeArrowheads="1"/>
          </p:cNvSpPr>
          <p:nvPr/>
        </p:nvSpPr>
        <p:spPr bwMode="auto">
          <a:xfrm>
            <a:off x="4140200" y="56610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70" name="AutoShape 22"/>
          <p:cNvSpPr>
            <a:spLocks noChangeArrowheads="1"/>
          </p:cNvSpPr>
          <p:nvPr/>
        </p:nvSpPr>
        <p:spPr bwMode="auto">
          <a:xfrm>
            <a:off x="6804025" y="43656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71" name="Line 23"/>
          <p:cNvSpPr>
            <a:spLocks noChangeShapeType="1"/>
          </p:cNvSpPr>
          <p:nvPr/>
        </p:nvSpPr>
        <p:spPr bwMode="auto">
          <a:xfrm>
            <a:off x="2195513" y="285273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24"/>
          <p:cNvSpPr>
            <a:spLocks noChangeShapeType="1"/>
          </p:cNvSpPr>
          <p:nvPr/>
        </p:nvSpPr>
        <p:spPr bwMode="auto">
          <a:xfrm flipV="1">
            <a:off x="2339975" y="2276475"/>
            <a:ext cx="1800225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25"/>
          <p:cNvSpPr>
            <a:spLocks noChangeShapeType="1"/>
          </p:cNvSpPr>
          <p:nvPr/>
        </p:nvSpPr>
        <p:spPr bwMode="auto">
          <a:xfrm>
            <a:off x="2268538" y="2781300"/>
            <a:ext cx="2087562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>
            <a:off x="2339975" y="2492375"/>
            <a:ext cx="33115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Line 27"/>
          <p:cNvSpPr>
            <a:spLocks noChangeShapeType="1"/>
          </p:cNvSpPr>
          <p:nvPr/>
        </p:nvSpPr>
        <p:spPr bwMode="auto">
          <a:xfrm>
            <a:off x="2339975" y="2420938"/>
            <a:ext cx="302418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8"/>
          <p:cNvSpPr>
            <a:spLocks noChangeShapeType="1"/>
          </p:cNvSpPr>
          <p:nvPr/>
        </p:nvSpPr>
        <p:spPr bwMode="auto">
          <a:xfrm>
            <a:off x="2268538" y="2636838"/>
            <a:ext cx="5032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 flipH="1">
            <a:off x="3276600" y="1773238"/>
            <a:ext cx="9366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30"/>
          <p:cNvSpPr>
            <a:spLocks noChangeShapeType="1"/>
          </p:cNvSpPr>
          <p:nvPr/>
        </p:nvSpPr>
        <p:spPr bwMode="auto">
          <a:xfrm>
            <a:off x="4787900" y="1773238"/>
            <a:ext cx="11525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31"/>
          <p:cNvSpPr>
            <a:spLocks noChangeShapeType="1"/>
          </p:cNvSpPr>
          <p:nvPr/>
        </p:nvSpPr>
        <p:spPr bwMode="auto">
          <a:xfrm>
            <a:off x="4643438" y="1844675"/>
            <a:ext cx="792162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32"/>
          <p:cNvSpPr>
            <a:spLocks noChangeShapeType="1"/>
          </p:cNvSpPr>
          <p:nvPr/>
        </p:nvSpPr>
        <p:spPr bwMode="auto">
          <a:xfrm>
            <a:off x="4067175" y="1557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Line 33"/>
          <p:cNvSpPr>
            <a:spLocks noChangeShapeType="1"/>
          </p:cNvSpPr>
          <p:nvPr/>
        </p:nvSpPr>
        <p:spPr bwMode="auto">
          <a:xfrm flipH="1">
            <a:off x="3419475" y="1844675"/>
            <a:ext cx="936625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2" name="Line 34"/>
          <p:cNvSpPr>
            <a:spLocks noChangeShapeType="1"/>
          </p:cNvSpPr>
          <p:nvPr/>
        </p:nvSpPr>
        <p:spPr bwMode="auto">
          <a:xfrm>
            <a:off x="4427538" y="1844675"/>
            <a:ext cx="73025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Line 35"/>
          <p:cNvSpPr>
            <a:spLocks noChangeShapeType="1"/>
          </p:cNvSpPr>
          <p:nvPr/>
        </p:nvSpPr>
        <p:spPr bwMode="auto">
          <a:xfrm>
            <a:off x="4500563" y="1844675"/>
            <a:ext cx="7143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4" name="Line 36"/>
          <p:cNvSpPr>
            <a:spLocks noChangeShapeType="1"/>
          </p:cNvSpPr>
          <p:nvPr/>
        </p:nvSpPr>
        <p:spPr bwMode="auto">
          <a:xfrm flipH="1">
            <a:off x="4787900" y="1844675"/>
            <a:ext cx="151288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5" name="Line 37"/>
          <p:cNvSpPr>
            <a:spLocks noChangeShapeType="1"/>
          </p:cNvSpPr>
          <p:nvPr/>
        </p:nvSpPr>
        <p:spPr bwMode="auto">
          <a:xfrm flipH="1">
            <a:off x="3635375" y="2060575"/>
            <a:ext cx="2665413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6" name="Line 38"/>
          <p:cNvSpPr>
            <a:spLocks noChangeShapeType="1"/>
          </p:cNvSpPr>
          <p:nvPr/>
        </p:nvSpPr>
        <p:spPr bwMode="auto">
          <a:xfrm flipH="1">
            <a:off x="3708400" y="2133600"/>
            <a:ext cx="2735263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7" name="Line 39"/>
          <p:cNvSpPr>
            <a:spLocks noChangeShapeType="1"/>
          </p:cNvSpPr>
          <p:nvPr/>
        </p:nvSpPr>
        <p:spPr bwMode="auto">
          <a:xfrm flipH="1">
            <a:off x="4716463" y="2349500"/>
            <a:ext cx="1871662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8" name="Line 40"/>
          <p:cNvSpPr>
            <a:spLocks noChangeShapeType="1"/>
          </p:cNvSpPr>
          <p:nvPr/>
        </p:nvSpPr>
        <p:spPr bwMode="auto">
          <a:xfrm flipH="1">
            <a:off x="6227763" y="2349500"/>
            <a:ext cx="504825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9" name="Line 41"/>
          <p:cNvSpPr>
            <a:spLocks noChangeShapeType="1"/>
          </p:cNvSpPr>
          <p:nvPr/>
        </p:nvSpPr>
        <p:spPr bwMode="auto">
          <a:xfrm flipH="1">
            <a:off x="6084888" y="2276475"/>
            <a:ext cx="3587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42"/>
          <p:cNvSpPr>
            <a:spLocks noChangeShapeType="1"/>
          </p:cNvSpPr>
          <p:nvPr/>
        </p:nvSpPr>
        <p:spPr bwMode="auto">
          <a:xfrm flipV="1">
            <a:off x="1908175" y="3357563"/>
            <a:ext cx="935038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43"/>
          <p:cNvSpPr>
            <a:spLocks noChangeShapeType="1"/>
          </p:cNvSpPr>
          <p:nvPr/>
        </p:nvSpPr>
        <p:spPr bwMode="auto">
          <a:xfrm flipV="1">
            <a:off x="2124075" y="2852738"/>
            <a:ext cx="194310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44"/>
          <p:cNvSpPr>
            <a:spLocks noChangeShapeType="1"/>
          </p:cNvSpPr>
          <p:nvPr/>
        </p:nvSpPr>
        <p:spPr bwMode="auto">
          <a:xfrm flipV="1">
            <a:off x="2268538" y="3213100"/>
            <a:ext cx="3167062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3" name="Line 45"/>
          <p:cNvSpPr>
            <a:spLocks noChangeShapeType="1"/>
          </p:cNvSpPr>
          <p:nvPr/>
        </p:nvSpPr>
        <p:spPr bwMode="auto">
          <a:xfrm flipV="1">
            <a:off x="2195513" y="4076700"/>
            <a:ext cx="31670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 flipV="1">
            <a:off x="2195513" y="4797425"/>
            <a:ext cx="19446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5" name="Line 47"/>
          <p:cNvSpPr>
            <a:spLocks noChangeShapeType="1"/>
          </p:cNvSpPr>
          <p:nvPr/>
        </p:nvSpPr>
        <p:spPr bwMode="auto">
          <a:xfrm flipH="1" flipV="1">
            <a:off x="6084888" y="3284538"/>
            <a:ext cx="1008062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6" name="Line 48"/>
          <p:cNvSpPr>
            <a:spLocks noChangeShapeType="1"/>
          </p:cNvSpPr>
          <p:nvPr/>
        </p:nvSpPr>
        <p:spPr bwMode="auto">
          <a:xfrm flipH="1" flipV="1">
            <a:off x="4716463" y="2924175"/>
            <a:ext cx="2160587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Line 49"/>
          <p:cNvSpPr>
            <a:spLocks noChangeShapeType="1"/>
          </p:cNvSpPr>
          <p:nvPr/>
        </p:nvSpPr>
        <p:spPr bwMode="auto">
          <a:xfrm flipH="1" flipV="1">
            <a:off x="3635375" y="3213100"/>
            <a:ext cx="316865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8" name="Line 50"/>
          <p:cNvSpPr>
            <a:spLocks noChangeShapeType="1"/>
          </p:cNvSpPr>
          <p:nvPr/>
        </p:nvSpPr>
        <p:spPr bwMode="auto">
          <a:xfrm flipH="1" flipV="1">
            <a:off x="3779838" y="4365625"/>
            <a:ext cx="309721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9" name="Line 51"/>
          <p:cNvSpPr>
            <a:spLocks noChangeShapeType="1"/>
          </p:cNvSpPr>
          <p:nvPr/>
        </p:nvSpPr>
        <p:spPr bwMode="auto">
          <a:xfrm flipH="1" flipV="1">
            <a:off x="4932363" y="4941888"/>
            <a:ext cx="21605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0" name="Line 52"/>
          <p:cNvSpPr>
            <a:spLocks noChangeShapeType="1"/>
          </p:cNvSpPr>
          <p:nvPr/>
        </p:nvSpPr>
        <p:spPr bwMode="auto">
          <a:xfrm flipH="1" flipV="1">
            <a:off x="6443663" y="4076700"/>
            <a:ext cx="5762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1" name="Line 53"/>
          <p:cNvSpPr>
            <a:spLocks noChangeShapeType="1"/>
          </p:cNvSpPr>
          <p:nvPr/>
        </p:nvSpPr>
        <p:spPr bwMode="auto">
          <a:xfrm flipH="1" flipV="1">
            <a:off x="4572000" y="2924175"/>
            <a:ext cx="71438" cy="273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2" name="Line 54"/>
          <p:cNvSpPr>
            <a:spLocks noChangeShapeType="1"/>
          </p:cNvSpPr>
          <p:nvPr/>
        </p:nvSpPr>
        <p:spPr bwMode="auto">
          <a:xfrm flipH="1" flipV="1">
            <a:off x="2987675" y="3357563"/>
            <a:ext cx="1368425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3" name="Line 55"/>
          <p:cNvSpPr>
            <a:spLocks noChangeShapeType="1"/>
          </p:cNvSpPr>
          <p:nvPr/>
        </p:nvSpPr>
        <p:spPr bwMode="auto">
          <a:xfrm flipV="1">
            <a:off x="5003800" y="3357563"/>
            <a:ext cx="64770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4" name="Line 56"/>
          <p:cNvSpPr>
            <a:spLocks noChangeShapeType="1"/>
          </p:cNvSpPr>
          <p:nvPr/>
        </p:nvSpPr>
        <p:spPr bwMode="auto">
          <a:xfrm flipH="1" flipV="1">
            <a:off x="3348038" y="4724400"/>
            <a:ext cx="7921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5" name="Line 57"/>
          <p:cNvSpPr>
            <a:spLocks noChangeShapeType="1"/>
          </p:cNvSpPr>
          <p:nvPr/>
        </p:nvSpPr>
        <p:spPr bwMode="auto">
          <a:xfrm flipV="1">
            <a:off x="5148263" y="4508500"/>
            <a:ext cx="719137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6" name="Line 58"/>
          <p:cNvSpPr>
            <a:spLocks noChangeShapeType="1"/>
          </p:cNvSpPr>
          <p:nvPr/>
        </p:nvSpPr>
        <p:spPr bwMode="auto">
          <a:xfrm flipH="1" flipV="1">
            <a:off x="4787900" y="5013325"/>
            <a:ext cx="71438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Аквариум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0483" name="AutoShape 11"/>
          <p:cNvSpPr>
            <a:spLocks noChangeArrowheads="1"/>
          </p:cNvSpPr>
          <p:nvPr/>
        </p:nvSpPr>
        <p:spPr bwMode="auto">
          <a:xfrm>
            <a:off x="2916238" y="22780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4" name="AutoShape 12"/>
          <p:cNvSpPr>
            <a:spLocks noChangeArrowheads="1"/>
          </p:cNvSpPr>
          <p:nvPr/>
        </p:nvSpPr>
        <p:spPr bwMode="auto">
          <a:xfrm>
            <a:off x="5219700" y="2205038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5" name="AutoShape 13"/>
          <p:cNvSpPr>
            <a:spLocks noChangeArrowheads="1"/>
          </p:cNvSpPr>
          <p:nvPr/>
        </p:nvSpPr>
        <p:spPr bwMode="auto">
          <a:xfrm>
            <a:off x="2987675" y="40052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auto">
          <a:xfrm>
            <a:off x="5292725" y="40052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7" name="AutoShape 15"/>
          <p:cNvSpPr>
            <a:spLocks noChangeArrowheads="1"/>
          </p:cNvSpPr>
          <p:nvPr/>
        </p:nvSpPr>
        <p:spPr bwMode="auto">
          <a:xfrm>
            <a:off x="4140200" y="105251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8" name="AutoShape 16"/>
          <p:cNvSpPr>
            <a:spLocks noChangeArrowheads="1"/>
          </p:cNvSpPr>
          <p:nvPr/>
        </p:nvSpPr>
        <p:spPr bwMode="auto">
          <a:xfrm>
            <a:off x="4140200" y="551815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AutoShape 17"/>
          <p:cNvSpPr>
            <a:spLocks noChangeArrowheads="1"/>
          </p:cNvSpPr>
          <p:nvPr/>
        </p:nvSpPr>
        <p:spPr bwMode="auto">
          <a:xfrm>
            <a:off x="7164388" y="27082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AutoShape 18"/>
          <p:cNvSpPr>
            <a:spLocks noChangeArrowheads="1"/>
          </p:cNvSpPr>
          <p:nvPr/>
        </p:nvSpPr>
        <p:spPr bwMode="auto">
          <a:xfrm>
            <a:off x="1042988" y="25654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AutoShape 19"/>
          <p:cNvSpPr>
            <a:spLocks noChangeArrowheads="1"/>
          </p:cNvSpPr>
          <p:nvPr/>
        </p:nvSpPr>
        <p:spPr bwMode="auto">
          <a:xfrm>
            <a:off x="6659563" y="1341438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20"/>
          <p:cNvSpPr>
            <a:spLocks noChangeArrowheads="1"/>
          </p:cNvSpPr>
          <p:nvPr/>
        </p:nvSpPr>
        <p:spPr bwMode="auto">
          <a:xfrm>
            <a:off x="6588125" y="5373688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3" name="AutoShape 21"/>
          <p:cNvSpPr>
            <a:spLocks noChangeArrowheads="1"/>
          </p:cNvSpPr>
          <p:nvPr/>
        </p:nvSpPr>
        <p:spPr bwMode="auto">
          <a:xfrm>
            <a:off x="1619250" y="54451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4" name="AutoShape 22"/>
          <p:cNvSpPr>
            <a:spLocks noChangeArrowheads="1"/>
          </p:cNvSpPr>
          <p:nvPr/>
        </p:nvSpPr>
        <p:spPr bwMode="auto">
          <a:xfrm>
            <a:off x="1403350" y="105251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5" name="AutoShape 23"/>
          <p:cNvSpPr>
            <a:spLocks noChangeArrowheads="1"/>
          </p:cNvSpPr>
          <p:nvPr/>
        </p:nvSpPr>
        <p:spPr bwMode="auto">
          <a:xfrm>
            <a:off x="971550" y="40052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AutoShape 24"/>
          <p:cNvSpPr>
            <a:spLocks noChangeArrowheads="1"/>
          </p:cNvSpPr>
          <p:nvPr/>
        </p:nvSpPr>
        <p:spPr bwMode="auto">
          <a:xfrm>
            <a:off x="7308850" y="40052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Line 25"/>
          <p:cNvSpPr>
            <a:spLocks noChangeShapeType="1"/>
          </p:cNvSpPr>
          <p:nvPr/>
        </p:nvSpPr>
        <p:spPr bwMode="auto">
          <a:xfrm flipV="1">
            <a:off x="2051050" y="2781300"/>
            <a:ext cx="86518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8" name="Line 26"/>
          <p:cNvSpPr>
            <a:spLocks noChangeShapeType="1"/>
          </p:cNvSpPr>
          <p:nvPr/>
        </p:nvSpPr>
        <p:spPr bwMode="auto">
          <a:xfrm>
            <a:off x="2339975" y="1700213"/>
            <a:ext cx="7921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Line 27"/>
          <p:cNvSpPr>
            <a:spLocks noChangeShapeType="1"/>
          </p:cNvSpPr>
          <p:nvPr/>
        </p:nvSpPr>
        <p:spPr bwMode="auto">
          <a:xfrm>
            <a:off x="1908175" y="4221163"/>
            <a:ext cx="10795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0" name="Line 28"/>
          <p:cNvSpPr>
            <a:spLocks noChangeShapeType="1"/>
          </p:cNvSpPr>
          <p:nvPr/>
        </p:nvSpPr>
        <p:spPr bwMode="auto">
          <a:xfrm flipV="1">
            <a:off x="2484438" y="4724400"/>
            <a:ext cx="64770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Line 29"/>
          <p:cNvSpPr>
            <a:spLocks noChangeShapeType="1"/>
          </p:cNvSpPr>
          <p:nvPr/>
        </p:nvSpPr>
        <p:spPr bwMode="auto">
          <a:xfrm flipH="1">
            <a:off x="6084888" y="18446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Line 30"/>
          <p:cNvSpPr>
            <a:spLocks noChangeShapeType="1"/>
          </p:cNvSpPr>
          <p:nvPr/>
        </p:nvSpPr>
        <p:spPr bwMode="auto">
          <a:xfrm flipH="1" flipV="1">
            <a:off x="6227763" y="2781300"/>
            <a:ext cx="9366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 flipH="1" flipV="1">
            <a:off x="6156325" y="4797425"/>
            <a:ext cx="5762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32"/>
          <p:cNvSpPr>
            <a:spLocks noChangeShapeType="1"/>
          </p:cNvSpPr>
          <p:nvPr/>
        </p:nvSpPr>
        <p:spPr bwMode="auto">
          <a:xfrm flipH="1">
            <a:off x="6300788" y="4292600"/>
            <a:ext cx="10080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 flipV="1">
            <a:off x="4643438" y="458152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6" name="Line 34"/>
          <p:cNvSpPr>
            <a:spLocks noChangeShapeType="1"/>
          </p:cNvSpPr>
          <p:nvPr/>
        </p:nvSpPr>
        <p:spPr bwMode="auto">
          <a:xfrm>
            <a:off x="4572000" y="1916113"/>
            <a:ext cx="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7" name="Line 35"/>
          <p:cNvSpPr>
            <a:spLocks noChangeShapeType="1"/>
          </p:cNvSpPr>
          <p:nvPr/>
        </p:nvSpPr>
        <p:spPr bwMode="auto">
          <a:xfrm>
            <a:off x="3924300" y="2565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8" name="Line 36"/>
          <p:cNvSpPr>
            <a:spLocks noChangeShapeType="1"/>
          </p:cNvSpPr>
          <p:nvPr/>
        </p:nvSpPr>
        <p:spPr bwMode="auto">
          <a:xfrm flipH="1">
            <a:off x="3924300" y="2781300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9" name="Line 37"/>
          <p:cNvSpPr>
            <a:spLocks noChangeShapeType="1"/>
          </p:cNvSpPr>
          <p:nvPr/>
        </p:nvSpPr>
        <p:spPr bwMode="auto">
          <a:xfrm>
            <a:off x="5867400" y="30686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0" name="Line 38"/>
          <p:cNvSpPr>
            <a:spLocks noChangeShapeType="1"/>
          </p:cNvSpPr>
          <p:nvPr/>
        </p:nvSpPr>
        <p:spPr bwMode="auto">
          <a:xfrm flipV="1">
            <a:off x="5651500" y="30686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1" name="Line 39"/>
          <p:cNvSpPr>
            <a:spLocks noChangeShapeType="1"/>
          </p:cNvSpPr>
          <p:nvPr/>
        </p:nvSpPr>
        <p:spPr bwMode="auto">
          <a:xfrm>
            <a:off x="3995738" y="4365625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2" name="Line 40"/>
          <p:cNvSpPr>
            <a:spLocks noChangeShapeType="1"/>
          </p:cNvSpPr>
          <p:nvPr/>
        </p:nvSpPr>
        <p:spPr bwMode="auto">
          <a:xfrm flipH="1">
            <a:off x="3924300" y="4581525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3" name="Line 41"/>
          <p:cNvSpPr>
            <a:spLocks noChangeShapeType="1"/>
          </p:cNvSpPr>
          <p:nvPr/>
        </p:nvSpPr>
        <p:spPr bwMode="auto">
          <a:xfrm>
            <a:off x="3635375" y="30686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4" name="Line 42"/>
          <p:cNvSpPr>
            <a:spLocks noChangeShapeType="1"/>
          </p:cNvSpPr>
          <p:nvPr/>
        </p:nvSpPr>
        <p:spPr bwMode="auto">
          <a:xfrm>
            <a:off x="3276600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5" name="Line 43"/>
          <p:cNvSpPr>
            <a:spLocks noChangeShapeType="1"/>
          </p:cNvSpPr>
          <p:nvPr/>
        </p:nvSpPr>
        <p:spPr bwMode="auto">
          <a:xfrm>
            <a:off x="3348038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6" name="Line 44"/>
          <p:cNvSpPr>
            <a:spLocks noChangeShapeType="1"/>
          </p:cNvSpPr>
          <p:nvPr/>
        </p:nvSpPr>
        <p:spPr bwMode="auto">
          <a:xfrm flipV="1">
            <a:off x="3419475" y="31416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7" name="Line 45"/>
          <p:cNvSpPr>
            <a:spLocks noChangeShapeType="1"/>
          </p:cNvSpPr>
          <p:nvPr/>
        </p:nvSpPr>
        <p:spPr bwMode="auto">
          <a:xfrm flipV="1">
            <a:off x="3779838" y="2852738"/>
            <a:ext cx="1512887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8" name="Line 46"/>
          <p:cNvSpPr>
            <a:spLocks noChangeShapeType="1"/>
          </p:cNvSpPr>
          <p:nvPr/>
        </p:nvSpPr>
        <p:spPr bwMode="auto">
          <a:xfrm flipH="1">
            <a:off x="3924300" y="2997200"/>
            <a:ext cx="15113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Line 47"/>
          <p:cNvSpPr>
            <a:spLocks noChangeShapeType="1"/>
          </p:cNvSpPr>
          <p:nvPr/>
        </p:nvSpPr>
        <p:spPr bwMode="auto">
          <a:xfrm>
            <a:off x="3851275" y="2924175"/>
            <a:ext cx="172878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0" name="Line 48"/>
          <p:cNvSpPr>
            <a:spLocks noChangeShapeType="1"/>
          </p:cNvSpPr>
          <p:nvPr/>
        </p:nvSpPr>
        <p:spPr bwMode="auto">
          <a:xfrm flipH="1" flipV="1">
            <a:off x="3708400" y="3068638"/>
            <a:ext cx="1655763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Броуновское движение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1507" name="AutoShape 11"/>
          <p:cNvSpPr>
            <a:spLocks noChangeArrowheads="1"/>
          </p:cNvSpPr>
          <p:nvPr/>
        </p:nvSpPr>
        <p:spPr bwMode="auto">
          <a:xfrm>
            <a:off x="4643438" y="37893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8" name="AutoShape 12"/>
          <p:cNvSpPr>
            <a:spLocks noChangeArrowheads="1"/>
          </p:cNvSpPr>
          <p:nvPr/>
        </p:nvSpPr>
        <p:spPr bwMode="auto">
          <a:xfrm>
            <a:off x="755650" y="1125538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9" name="AutoShape 13"/>
          <p:cNvSpPr>
            <a:spLocks noChangeArrowheads="1"/>
          </p:cNvSpPr>
          <p:nvPr/>
        </p:nvSpPr>
        <p:spPr bwMode="auto">
          <a:xfrm>
            <a:off x="5364163" y="17002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0" name="AutoShape 14"/>
          <p:cNvSpPr>
            <a:spLocks noChangeArrowheads="1"/>
          </p:cNvSpPr>
          <p:nvPr/>
        </p:nvSpPr>
        <p:spPr bwMode="auto">
          <a:xfrm>
            <a:off x="2843213" y="20605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1" name="AutoShape 15"/>
          <p:cNvSpPr>
            <a:spLocks noChangeArrowheads="1"/>
          </p:cNvSpPr>
          <p:nvPr/>
        </p:nvSpPr>
        <p:spPr bwMode="auto">
          <a:xfrm>
            <a:off x="7235825" y="1341438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2" name="AutoShape 16"/>
          <p:cNvSpPr>
            <a:spLocks noChangeArrowheads="1"/>
          </p:cNvSpPr>
          <p:nvPr/>
        </p:nvSpPr>
        <p:spPr bwMode="auto">
          <a:xfrm>
            <a:off x="6300788" y="46529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3" name="AutoShape 17"/>
          <p:cNvSpPr>
            <a:spLocks noChangeArrowheads="1"/>
          </p:cNvSpPr>
          <p:nvPr/>
        </p:nvSpPr>
        <p:spPr bwMode="auto">
          <a:xfrm>
            <a:off x="2627313" y="42211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4" name="AutoShape 18"/>
          <p:cNvSpPr>
            <a:spLocks noChangeArrowheads="1"/>
          </p:cNvSpPr>
          <p:nvPr/>
        </p:nvSpPr>
        <p:spPr bwMode="auto">
          <a:xfrm>
            <a:off x="827088" y="458152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5" name="Line 19"/>
          <p:cNvSpPr>
            <a:spLocks noChangeShapeType="1"/>
          </p:cNvSpPr>
          <p:nvPr/>
        </p:nvSpPr>
        <p:spPr bwMode="auto">
          <a:xfrm>
            <a:off x="1692275" y="1844675"/>
            <a:ext cx="12954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Line 20"/>
          <p:cNvSpPr>
            <a:spLocks noChangeShapeType="1"/>
          </p:cNvSpPr>
          <p:nvPr/>
        </p:nvSpPr>
        <p:spPr bwMode="auto">
          <a:xfrm>
            <a:off x="1187450" y="1989138"/>
            <a:ext cx="71438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Line 21"/>
          <p:cNvSpPr>
            <a:spLocks noChangeShapeType="1"/>
          </p:cNvSpPr>
          <p:nvPr/>
        </p:nvSpPr>
        <p:spPr bwMode="auto">
          <a:xfrm>
            <a:off x="1403350" y="1989138"/>
            <a:ext cx="1439863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Line 22"/>
          <p:cNvSpPr>
            <a:spLocks noChangeShapeType="1"/>
          </p:cNvSpPr>
          <p:nvPr/>
        </p:nvSpPr>
        <p:spPr bwMode="auto">
          <a:xfrm>
            <a:off x="1619250" y="1916113"/>
            <a:ext cx="3097213" cy="2233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9" name="Line 23"/>
          <p:cNvSpPr>
            <a:spLocks noChangeShapeType="1"/>
          </p:cNvSpPr>
          <p:nvPr/>
        </p:nvSpPr>
        <p:spPr bwMode="auto">
          <a:xfrm>
            <a:off x="1763713" y="1557338"/>
            <a:ext cx="3671887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0" name="Line 24"/>
          <p:cNvSpPr>
            <a:spLocks noChangeShapeType="1"/>
          </p:cNvSpPr>
          <p:nvPr/>
        </p:nvSpPr>
        <p:spPr bwMode="auto">
          <a:xfrm>
            <a:off x="1692275" y="1341438"/>
            <a:ext cx="575945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Line 25"/>
          <p:cNvSpPr>
            <a:spLocks noChangeShapeType="1"/>
          </p:cNvSpPr>
          <p:nvPr/>
        </p:nvSpPr>
        <p:spPr bwMode="auto">
          <a:xfrm>
            <a:off x="1692275" y="1700213"/>
            <a:ext cx="4895850" cy="302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Line 26"/>
          <p:cNvSpPr>
            <a:spLocks noChangeShapeType="1"/>
          </p:cNvSpPr>
          <p:nvPr/>
        </p:nvSpPr>
        <p:spPr bwMode="auto">
          <a:xfrm flipV="1">
            <a:off x="6877050" y="2205038"/>
            <a:ext cx="64770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Line 27"/>
          <p:cNvSpPr>
            <a:spLocks noChangeShapeType="1"/>
          </p:cNvSpPr>
          <p:nvPr/>
        </p:nvSpPr>
        <p:spPr bwMode="auto">
          <a:xfrm flipH="1" flipV="1">
            <a:off x="6084888" y="2492375"/>
            <a:ext cx="647700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Line 28"/>
          <p:cNvSpPr>
            <a:spLocks noChangeShapeType="1"/>
          </p:cNvSpPr>
          <p:nvPr/>
        </p:nvSpPr>
        <p:spPr bwMode="auto">
          <a:xfrm flipV="1">
            <a:off x="5364163" y="2565400"/>
            <a:ext cx="287337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Line 29"/>
          <p:cNvSpPr>
            <a:spLocks noChangeShapeType="1"/>
          </p:cNvSpPr>
          <p:nvPr/>
        </p:nvSpPr>
        <p:spPr bwMode="auto">
          <a:xfrm flipV="1">
            <a:off x="6372225" y="1916113"/>
            <a:ext cx="86360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Line 30"/>
          <p:cNvSpPr>
            <a:spLocks noChangeShapeType="1"/>
          </p:cNvSpPr>
          <p:nvPr/>
        </p:nvSpPr>
        <p:spPr bwMode="auto">
          <a:xfrm flipH="1">
            <a:off x="3276600" y="2349500"/>
            <a:ext cx="215900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Line 31"/>
          <p:cNvSpPr>
            <a:spLocks noChangeShapeType="1"/>
          </p:cNvSpPr>
          <p:nvPr/>
        </p:nvSpPr>
        <p:spPr bwMode="auto">
          <a:xfrm flipH="1">
            <a:off x="1619250" y="2205038"/>
            <a:ext cx="3744913" cy="251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8" name="Line 32"/>
          <p:cNvSpPr>
            <a:spLocks noChangeShapeType="1"/>
          </p:cNvSpPr>
          <p:nvPr/>
        </p:nvSpPr>
        <p:spPr bwMode="auto">
          <a:xfrm flipH="1">
            <a:off x="3132138" y="2924175"/>
            <a:ext cx="21590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9" name="Line 33"/>
          <p:cNvSpPr>
            <a:spLocks noChangeShapeType="1"/>
          </p:cNvSpPr>
          <p:nvPr/>
        </p:nvSpPr>
        <p:spPr bwMode="auto">
          <a:xfrm>
            <a:off x="3779838" y="2636838"/>
            <a:ext cx="10080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0" name="Line 34"/>
          <p:cNvSpPr>
            <a:spLocks noChangeShapeType="1"/>
          </p:cNvSpPr>
          <p:nvPr/>
        </p:nvSpPr>
        <p:spPr bwMode="auto">
          <a:xfrm>
            <a:off x="3851275" y="2420938"/>
            <a:ext cx="2881313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1" name="Line 35"/>
          <p:cNvSpPr>
            <a:spLocks noChangeShapeType="1"/>
          </p:cNvSpPr>
          <p:nvPr/>
        </p:nvSpPr>
        <p:spPr bwMode="auto">
          <a:xfrm flipH="1">
            <a:off x="1763713" y="4508500"/>
            <a:ext cx="9366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2" name="Line 36"/>
          <p:cNvSpPr>
            <a:spLocks noChangeShapeType="1"/>
          </p:cNvSpPr>
          <p:nvPr/>
        </p:nvSpPr>
        <p:spPr bwMode="auto">
          <a:xfrm flipV="1">
            <a:off x="3635375" y="4365625"/>
            <a:ext cx="10080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3" name="Line 37"/>
          <p:cNvSpPr>
            <a:spLocks noChangeShapeType="1"/>
          </p:cNvSpPr>
          <p:nvPr/>
        </p:nvSpPr>
        <p:spPr bwMode="auto">
          <a:xfrm>
            <a:off x="5508625" y="4508500"/>
            <a:ext cx="8636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4" name="Line 38"/>
          <p:cNvSpPr>
            <a:spLocks noChangeShapeType="1"/>
          </p:cNvSpPr>
          <p:nvPr/>
        </p:nvSpPr>
        <p:spPr bwMode="auto">
          <a:xfrm flipV="1">
            <a:off x="1763713" y="5157788"/>
            <a:ext cx="453707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5" name="Line 39"/>
          <p:cNvSpPr>
            <a:spLocks noChangeShapeType="1"/>
          </p:cNvSpPr>
          <p:nvPr/>
        </p:nvSpPr>
        <p:spPr bwMode="auto">
          <a:xfrm flipV="1">
            <a:off x="1835150" y="4508500"/>
            <a:ext cx="295275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6" name="Line 40"/>
          <p:cNvSpPr>
            <a:spLocks noChangeShapeType="1"/>
          </p:cNvSpPr>
          <p:nvPr/>
        </p:nvSpPr>
        <p:spPr bwMode="auto">
          <a:xfrm flipV="1">
            <a:off x="3563938" y="1844675"/>
            <a:ext cx="19446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Дерево решений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2531" name="AutoShape 11"/>
          <p:cNvSpPr>
            <a:spLocks noChangeArrowheads="1"/>
          </p:cNvSpPr>
          <p:nvPr/>
        </p:nvSpPr>
        <p:spPr bwMode="auto">
          <a:xfrm>
            <a:off x="755650" y="141287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2" name="AutoShape 12"/>
          <p:cNvSpPr>
            <a:spLocks noChangeArrowheads="1"/>
          </p:cNvSpPr>
          <p:nvPr/>
        </p:nvSpPr>
        <p:spPr bwMode="auto">
          <a:xfrm>
            <a:off x="1258888" y="19161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3" name="AutoShape 13"/>
          <p:cNvSpPr>
            <a:spLocks noChangeArrowheads="1"/>
          </p:cNvSpPr>
          <p:nvPr/>
        </p:nvSpPr>
        <p:spPr bwMode="auto">
          <a:xfrm>
            <a:off x="1835150" y="148431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4" name="AutoShape 14"/>
          <p:cNvSpPr>
            <a:spLocks noChangeArrowheads="1"/>
          </p:cNvSpPr>
          <p:nvPr/>
        </p:nvSpPr>
        <p:spPr bwMode="auto">
          <a:xfrm>
            <a:off x="5580063" y="162877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5" name="AutoShape 15"/>
          <p:cNvSpPr>
            <a:spLocks noChangeArrowheads="1"/>
          </p:cNvSpPr>
          <p:nvPr/>
        </p:nvSpPr>
        <p:spPr bwMode="auto">
          <a:xfrm>
            <a:off x="6083300" y="213201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6" name="AutoShape 16"/>
          <p:cNvSpPr>
            <a:spLocks noChangeArrowheads="1"/>
          </p:cNvSpPr>
          <p:nvPr/>
        </p:nvSpPr>
        <p:spPr bwMode="auto">
          <a:xfrm>
            <a:off x="6659563" y="170021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7" name="AutoShape 17"/>
          <p:cNvSpPr>
            <a:spLocks noChangeArrowheads="1"/>
          </p:cNvSpPr>
          <p:nvPr/>
        </p:nvSpPr>
        <p:spPr bwMode="auto">
          <a:xfrm>
            <a:off x="1404938" y="414972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8" name="AutoShape 18"/>
          <p:cNvSpPr>
            <a:spLocks noChangeArrowheads="1"/>
          </p:cNvSpPr>
          <p:nvPr/>
        </p:nvSpPr>
        <p:spPr bwMode="auto">
          <a:xfrm>
            <a:off x="1908175" y="46529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39" name="AutoShape 19"/>
          <p:cNvSpPr>
            <a:spLocks noChangeArrowheads="1"/>
          </p:cNvSpPr>
          <p:nvPr/>
        </p:nvSpPr>
        <p:spPr bwMode="auto">
          <a:xfrm>
            <a:off x="2484438" y="42211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40" name="AutoShape 20"/>
          <p:cNvSpPr>
            <a:spLocks noChangeArrowheads="1"/>
          </p:cNvSpPr>
          <p:nvPr/>
        </p:nvSpPr>
        <p:spPr bwMode="auto">
          <a:xfrm>
            <a:off x="5292725" y="41497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41" name="AutoShape 21"/>
          <p:cNvSpPr>
            <a:spLocks noChangeArrowheads="1"/>
          </p:cNvSpPr>
          <p:nvPr/>
        </p:nvSpPr>
        <p:spPr bwMode="auto">
          <a:xfrm>
            <a:off x="5795963" y="4652963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42" name="AutoShape 22"/>
          <p:cNvSpPr>
            <a:spLocks noChangeArrowheads="1"/>
          </p:cNvSpPr>
          <p:nvPr/>
        </p:nvSpPr>
        <p:spPr bwMode="auto">
          <a:xfrm>
            <a:off x="6372225" y="4221163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2543" name="Line 23"/>
          <p:cNvSpPr>
            <a:spLocks noChangeShapeType="1"/>
          </p:cNvSpPr>
          <p:nvPr/>
        </p:nvSpPr>
        <p:spPr bwMode="auto">
          <a:xfrm>
            <a:off x="2268538" y="2349500"/>
            <a:ext cx="3167062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Line 24"/>
          <p:cNvSpPr>
            <a:spLocks noChangeShapeType="1"/>
          </p:cNvSpPr>
          <p:nvPr/>
        </p:nvSpPr>
        <p:spPr bwMode="auto">
          <a:xfrm flipV="1">
            <a:off x="2843213" y="2636838"/>
            <a:ext cx="3241675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5" name="Line 25"/>
          <p:cNvSpPr>
            <a:spLocks noChangeShapeType="1"/>
          </p:cNvSpPr>
          <p:nvPr/>
        </p:nvSpPr>
        <p:spPr bwMode="auto">
          <a:xfrm>
            <a:off x="2843213" y="1916113"/>
            <a:ext cx="273685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26"/>
          <p:cNvSpPr>
            <a:spLocks noChangeShapeType="1"/>
          </p:cNvSpPr>
          <p:nvPr/>
        </p:nvSpPr>
        <p:spPr bwMode="auto">
          <a:xfrm flipH="1">
            <a:off x="5940425" y="2997200"/>
            <a:ext cx="503238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27"/>
          <p:cNvSpPr>
            <a:spLocks noChangeShapeType="1"/>
          </p:cNvSpPr>
          <p:nvPr/>
        </p:nvSpPr>
        <p:spPr bwMode="auto">
          <a:xfrm>
            <a:off x="1619250" y="2781300"/>
            <a:ext cx="21590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8" name="Line 28"/>
          <p:cNvSpPr>
            <a:spLocks noChangeShapeType="1"/>
          </p:cNvSpPr>
          <p:nvPr/>
        </p:nvSpPr>
        <p:spPr bwMode="auto">
          <a:xfrm flipV="1">
            <a:off x="3419475" y="4868863"/>
            <a:ext cx="2016125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4235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44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Займи позицию</a:t>
            </a:r>
            <a:endParaRPr lang="ru-RU" altLang="ru-RU" sz="4400">
              <a:latin typeface="Arial" panose="020B0604020202020204" pitchFamily="34" charset="0"/>
            </a:endParaRPr>
          </a:p>
        </p:txBody>
      </p:sp>
      <p:sp>
        <p:nvSpPr>
          <p:cNvPr id="23555" name="AutoShape 11"/>
          <p:cNvSpPr>
            <a:spLocks noChangeArrowheads="1"/>
          </p:cNvSpPr>
          <p:nvPr/>
        </p:nvSpPr>
        <p:spPr bwMode="auto">
          <a:xfrm>
            <a:off x="395288" y="1628775"/>
            <a:ext cx="3889375" cy="4537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6" name="AutoShape 12"/>
          <p:cNvSpPr>
            <a:spLocks noChangeArrowheads="1"/>
          </p:cNvSpPr>
          <p:nvPr/>
        </p:nvSpPr>
        <p:spPr bwMode="auto">
          <a:xfrm>
            <a:off x="4787900" y="1628775"/>
            <a:ext cx="3887788" cy="4608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4213" y="1700213"/>
            <a:ext cx="3311525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600" b="1" i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«ДА»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19700" y="1773238"/>
            <a:ext cx="3311525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600" b="1" i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«НЕТ»</a:t>
            </a:r>
          </a:p>
        </p:txBody>
      </p:sp>
      <p:sp>
        <p:nvSpPr>
          <p:cNvPr id="23559" name="AutoShape 15"/>
          <p:cNvSpPr>
            <a:spLocks noChangeArrowheads="1"/>
          </p:cNvSpPr>
          <p:nvPr/>
        </p:nvSpPr>
        <p:spPr bwMode="auto">
          <a:xfrm>
            <a:off x="611188" y="4365625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0" name="AutoShape 16"/>
          <p:cNvSpPr>
            <a:spLocks noChangeArrowheads="1"/>
          </p:cNvSpPr>
          <p:nvPr/>
        </p:nvSpPr>
        <p:spPr bwMode="auto">
          <a:xfrm>
            <a:off x="2411413" y="32131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1" name="AutoShape 17"/>
          <p:cNvSpPr>
            <a:spLocks noChangeArrowheads="1"/>
          </p:cNvSpPr>
          <p:nvPr/>
        </p:nvSpPr>
        <p:spPr bwMode="auto">
          <a:xfrm>
            <a:off x="1116013" y="32131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2" name="AutoShape 18"/>
          <p:cNvSpPr>
            <a:spLocks noChangeArrowheads="1"/>
          </p:cNvSpPr>
          <p:nvPr/>
        </p:nvSpPr>
        <p:spPr bwMode="auto">
          <a:xfrm>
            <a:off x="3059113" y="4508500"/>
            <a:ext cx="1008062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3" name="AutoShape 19"/>
          <p:cNvSpPr>
            <a:spLocks noChangeArrowheads="1"/>
          </p:cNvSpPr>
          <p:nvPr/>
        </p:nvSpPr>
        <p:spPr bwMode="auto">
          <a:xfrm>
            <a:off x="1763713" y="4941888"/>
            <a:ext cx="1008062" cy="863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4" name="AutoShape 20"/>
          <p:cNvSpPr>
            <a:spLocks noChangeArrowheads="1"/>
          </p:cNvSpPr>
          <p:nvPr/>
        </p:nvSpPr>
        <p:spPr bwMode="auto">
          <a:xfrm>
            <a:off x="5076825" y="4581525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5" name="AutoShape 21"/>
          <p:cNvSpPr>
            <a:spLocks noChangeArrowheads="1"/>
          </p:cNvSpPr>
          <p:nvPr/>
        </p:nvSpPr>
        <p:spPr bwMode="auto">
          <a:xfrm>
            <a:off x="6877050" y="34290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6" name="AutoShape 22"/>
          <p:cNvSpPr>
            <a:spLocks noChangeArrowheads="1"/>
          </p:cNvSpPr>
          <p:nvPr/>
        </p:nvSpPr>
        <p:spPr bwMode="auto">
          <a:xfrm>
            <a:off x="5581650" y="34290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7" name="AutoShape 23"/>
          <p:cNvSpPr>
            <a:spLocks noChangeArrowheads="1"/>
          </p:cNvSpPr>
          <p:nvPr/>
        </p:nvSpPr>
        <p:spPr bwMode="auto">
          <a:xfrm>
            <a:off x="7524750" y="4724400"/>
            <a:ext cx="1008063" cy="863600"/>
          </a:xfrm>
          <a:prstGeom prst="smileyFace">
            <a:avLst>
              <a:gd name="adj" fmla="val 4653"/>
            </a:avLst>
          </a:prstGeom>
          <a:solidFill>
            <a:srgbClr val="66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8" name="AutoShape 24"/>
          <p:cNvSpPr>
            <a:spLocks noChangeArrowheads="1"/>
          </p:cNvSpPr>
          <p:nvPr/>
        </p:nvSpPr>
        <p:spPr bwMode="auto">
          <a:xfrm>
            <a:off x="6229350" y="5157788"/>
            <a:ext cx="1008063" cy="863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195</Words>
  <Application>Microsoft Office PowerPoint</Application>
  <PresentationFormat>Экран (4:3)</PresentationFormat>
  <Paragraphs>72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Century Gothic</vt:lpstr>
      <vt:lpstr>Calibri Light</vt:lpstr>
      <vt:lpstr>Calibri</vt:lpstr>
      <vt:lpstr>Times New Roman</vt:lpstr>
      <vt:lpstr>Cambria</vt:lpstr>
      <vt:lpstr>Arial Unicode MS</vt:lpstr>
      <vt:lpstr>Georgia</vt:lpstr>
      <vt:lpstr>книгохранилище</vt:lpstr>
      <vt:lpstr>Тема Office</vt:lpstr>
      <vt:lpstr>Презентация PowerPoint</vt:lpstr>
      <vt:lpstr>Модели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Желаю успеха  в применении интерактивных методов в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технология</dc:title>
  <dc:creator>23</dc:creator>
  <cp:lastModifiedBy>Admin</cp:lastModifiedBy>
  <cp:revision>45</cp:revision>
  <dcterms:created xsi:type="dcterms:W3CDTF">2011-11-02T13:36:04Z</dcterms:created>
  <dcterms:modified xsi:type="dcterms:W3CDTF">2021-09-10T12:05:28Z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