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8" r:id="rId4"/>
    <p:sldId id="262" r:id="rId5"/>
    <p:sldId id="267" r:id="rId6"/>
    <p:sldId id="261" r:id="rId7"/>
    <p:sldId id="263" r:id="rId8"/>
    <p:sldId id="257" r:id="rId9"/>
    <p:sldId id="283" r:id="rId10"/>
    <p:sldId id="258" r:id="rId11"/>
    <p:sldId id="259" r:id="rId12"/>
    <p:sldId id="264" r:id="rId13"/>
    <p:sldId id="269" r:id="rId14"/>
    <p:sldId id="271" r:id="rId15"/>
    <p:sldId id="272" r:id="rId16"/>
    <p:sldId id="270" r:id="rId17"/>
    <p:sldId id="260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4" r:id="rId27"/>
    <p:sldId id="281" r:id="rId28"/>
    <p:sldId id="282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990033"/>
    <a:srgbClr val="040305"/>
    <a:srgbClr val="660033"/>
    <a:srgbClr val="F5A0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105" d="100"/>
          <a:sy n="105" d="100"/>
        </p:scale>
        <p:origin x="-96" y="-6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95DE0-452F-4C2E-A73A-CD734C5CDEF2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DA00A-EA3A-4F91-8C4B-8630E182F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7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04489-085B-4274-B807-68AEF663B97F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F9C58-906A-46FB-AD1D-1897F138A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0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C9BA6-5DAB-432A-91BD-E662D2C5AD18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18952-718F-473A-BF22-3973A1F3E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0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313FB-323A-4F34-86C2-966D887F9A10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19FC8-2DD7-43AC-BD6A-44CD81449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63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399FE-A634-4E99-9198-1C77656912C7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18180-DB9F-47F9-8800-E78798CFF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3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107AE-E514-4447-8E8D-4685D17CEC28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D9B5F-D1A9-4054-AC66-FD487795F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2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F7DD0-F2FA-48FB-AFC9-BF17999EF951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395FA-BFFC-433B-A79D-A3C2F2762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5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C0CCC-0B47-4B05-A013-354791C537C3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7E35A-5F6C-4DEB-905E-693158205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8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F6318-CD76-4573-9CDB-0B001AD39813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644A9-0C25-4D43-9FEC-3776B85E6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6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FCE1C-9689-4963-A364-A9B675CC6024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892C1-162A-4773-82B0-6A0D650F4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6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77919-3FD0-4AA2-9896-17A44DE9095E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B2600-FE3C-4BD1-834A-D116916B3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5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89AFDD-2530-4A59-BD01-A19C3EAE04E2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1A4E04-2703-44E7-825B-141ED613A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58888" y="1203325"/>
            <a:ext cx="7199312" cy="17700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«Особенности сопровождения семьи ребенка с ОВЗ»</a:t>
            </a:r>
            <a:endParaRPr lang="en-US" sz="4000" b="1" dirty="0" smtClean="0"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87900" y="3579813"/>
            <a:ext cx="3952875" cy="1223962"/>
          </a:xfrm>
        </p:spPr>
        <p:txBody>
          <a:bodyPr rtlCol="0">
            <a:noAutofit/>
          </a:bodyPr>
          <a:lstStyle/>
          <a:p>
            <a:pPr algn="r" eaLnBrk="1" hangingPunct="1">
              <a:lnSpc>
                <a:spcPct val="80000"/>
              </a:lnSpc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Подготовила: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    педагог-психолог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МБДОУ ДСКВ № 50 «Лесная сказка»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ru-RU" sz="1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Дубчак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М.В.</a:t>
            </a:r>
            <a:endParaRPr lang="en-US" sz="16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2462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r>
              <a:rPr lang="ru-RU" sz="27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27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27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27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27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Работа с родителями проводится </a:t>
            </a:r>
            <a:br>
              <a:rPr lang="ru-RU" sz="27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27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по четырем направлениям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79388" y="1492250"/>
            <a:ext cx="8713787" cy="3101975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ru-RU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Когнитивно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-информационный блок.</a:t>
            </a:r>
          </a:p>
          <a:p>
            <a:pPr eaLnBrk="1" hangingPunct="1">
              <a:defRPr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Мотивационно-смысловой блок.  </a:t>
            </a:r>
          </a:p>
          <a:p>
            <a:pPr eaLnBrk="1" hangingPunct="1">
              <a:defRPr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Эмоционально-энергетический блок  (работа с чувствами, переживаниями).</a:t>
            </a:r>
          </a:p>
          <a:p>
            <a:pPr eaLnBrk="1" hangingPunct="1">
              <a:defRPr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Операционный блок.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8313" y="195263"/>
            <a:ext cx="8229600" cy="857250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Организационно-методическое обеспечение </a:t>
            </a:r>
            <a:br>
              <a:rPr 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системы сопровождения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При разработке системы работы были использованы: </a:t>
            </a:r>
          </a:p>
          <a:p>
            <a:pPr eaLnBrk="1" hangingPunct="1">
              <a:buFont typeface="Arial" charset="0"/>
              <a:buNone/>
              <a:defRPr/>
            </a:pPr>
            <a:endParaRPr lang="ru-RU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Современные психолого-педагогические подходы сопровождения  родителей и детей с ВОЗ В. Сатир, И. М. Марковской, 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А.С. </a:t>
            </a:r>
            <a:r>
              <a:rPr lang="ru-RU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Спиваковской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В. В. Аникеевой, А. А. Аладьина,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Ю. К. Емельянова,  Л. А. Петровской, В.И. Дубровиной.</a:t>
            </a:r>
          </a:p>
          <a:p>
            <a:pPr eaLnBrk="1" hangingPunct="1">
              <a:defRPr/>
            </a:pPr>
            <a:endParaRPr lang="ru-RU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Современные психолого-педагогические подходы сопровождения  родителей детей с ВОЗ   В.М. </a:t>
            </a:r>
            <a:r>
              <a:rPr lang="ru-RU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Даринской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В.В.Ткачёвой. 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420688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Принципы, положенные в основу системы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7063"/>
            <a:ext cx="8362950" cy="424815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sz="1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Гуманизация</a:t>
            </a:r>
            <a:r>
              <a:rPr lang="ru-RU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предполагающая веру в возможности ребенка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Принцип «Не навреди»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Комплексный подход к сопровождению развития ребенка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Своевременное оказание коррекционной помощи ребёнку и его семье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Индивидуально-ориентированный подход к каждой семье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Учет индивидуальных и возрастных особенностей ребенка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Непрерывность сопровождения ребенка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Научная обоснованность психодиагностических методик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Объективность выводов из результатов психодиагностики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Единство диагностики и коррекции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Деятельностный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принцип коррекции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Соблюдения профессиональной конфиденциальности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Эффективность предлагаемых практических рекомендаций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Позитивность и оптимизм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Развития и саморазвития личности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636588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Методы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71525"/>
            <a:ext cx="8229600" cy="4103688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В системе работы используется комплекс взаимодополняющих  методов: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 Теоретические: </a:t>
            </a:r>
            <a:r>
              <a:rPr lang="ru-RU" sz="1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анализ психолого</a:t>
            </a:r>
            <a:r>
              <a:rPr lang="ru-RU" sz="16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</a:t>
            </a:r>
            <a:r>
              <a:rPr lang="ru-RU" sz="1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педагогической литературы по теме исследования; изучение документов, прогнозирование и проектирование.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Эмпирические: </a:t>
            </a:r>
            <a:r>
              <a:rPr lang="ru-RU" sz="1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психолого-педагогическое наблюдение, психодиагностическое тестирование, беседа и изучение результатов.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3. Информационные методы</a:t>
            </a:r>
            <a:r>
              <a:rPr lang="ru-RU" sz="1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информационные стенды, памятки, собрания, семинары, информация на сайте.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4. Активные методы: </a:t>
            </a:r>
          </a:p>
          <a:p>
            <a:pPr eaLnBrk="1" hangingPunct="1"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Проблемные методы: </a:t>
            </a:r>
            <a:r>
              <a:rPr lang="ru-RU" sz="1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проблемные лекции-диалоги, круглые столы, тренинги, дискуссии,   ролевые игры, детско-родительские мероприятия, тематические недели семьи.</a:t>
            </a:r>
          </a:p>
          <a:p>
            <a:pPr eaLnBrk="1" hangingPunct="1"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Психотерапевтические методы:   </a:t>
            </a:r>
            <a:r>
              <a:rPr lang="ru-RU" sz="1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арт-терапия; </a:t>
            </a:r>
            <a:r>
              <a:rPr lang="ru-RU" sz="1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игротерапия</a:t>
            </a:r>
            <a:r>
              <a:rPr lang="ru-RU" sz="1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 </a:t>
            </a:r>
            <a:r>
              <a:rPr lang="ru-RU" sz="1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сказкотерапия</a:t>
            </a:r>
            <a:r>
              <a:rPr lang="ru-RU" sz="1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 </a:t>
            </a:r>
            <a:r>
              <a:rPr lang="ru-RU" sz="1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психогимнастика</a:t>
            </a:r>
            <a:r>
              <a:rPr lang="ru-RU" sz="1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 активное воображение; разрешение конфликтов;   активное слушание; групповая дискуссия; анализ конкретных ситуаций; музыкальная релаксация;  методы воздействия – поощрение и одобрение. </a:t>
            </a:r>
          </a:p>
          <a:p>
            <a:pPr eaLnBrk="1" hangingPunct="1">
              <a:defRPr/>
            </a:pP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420688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Используемые приемы</a:t>
            </a:r>
            <a:br>
              <a:rPr 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endParaRPr lang="ru-RU" sz="2400" b="1" dirty="0" smtClean="0"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700088"/>
            <a:ext cx="8229600" cy="38258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Личностное общение.</a:t>
            </a:r>
          </a:p>
          <a:p>
            <a:pPr eaLnBrk="1" hangingPunct="1">
              <a:defRPr/>
            </a:pP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Игры.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Сказка.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Использование примеров из литературы: детской, художественной.</a:t>
            </a:r>
          </a:p>
        </p:txBody>
      </p:sp>
      <p:pic>
        <p:nvPicPr>
          <p:cNvPr id="15364" name="Рисунок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4438" y="1131888"/>
            <a:ext cx="3025775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95263"/>
            <a:ext cx="8497887" cy="4327525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ru-RU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Авторство родителей и детей.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Изобразительная деятельность: свободное рисование, проективный рисунок.</a:t>
            </a:r>
          </a:p>
          <a:p>
            <a:pPr eaLnBrk="1" hangingPunct="1">
              <a:defRPr/>
            </a:pPr>
            <a:r>
              <a:rPr lang="ru-RU" dirty="0" smtClean="0"/>
              <a:t> 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  <a:p>
            <a:pPr eaLnBrk="1" hangingPunct="1">
              <a:buFont typeface="Arial" charset="0"/>
              <a:buNone/>
              <a:defRPr/>
            </a:pP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6387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1779588"/>
            <a:ext cx="2470150" cy="1681162"/>
          </a:xfrm>
          <a:prstGeom prst="rect">
            <a:avLst/>
          </a:prstGeom>
          <a:noFill/>
          <a:ln w="38100">
            <a:solidFill>
              <a:srgbClr val="46004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Рисунок 4" descr="1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575" y="2427288"/>
            <a:ext cx="2501900" cy="1630362"/>
          </a:xfrm>
          <a:prstGeom prst="rect">
            <a:avLst/>
          </a:prstGeom>
          <a:noFill/>
          <a:ln w="38100">
            <a:solidFill>
              <a:srgbClr val="46004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Рисунок 6" descr="1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1863" y="2787650"/>
            <a:ext cx="2330450" cy="1771650"/>
          </a:xfrm>
          <a:prstGeom prst="rect">
            <a:avLst/>
          </a:prstGeom>
          <a:noFill/>
          <a:ln w="38100">
            <a:solidFill>
              <a:srgbClr val="46004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Инсценировки – разыгрывание ролевых ситуаций, игровое</a:t>
            </a:r>
            <a:r>
              <a:rPr lang="ru-RU" sz="1800" dirty="0" smtClean="0"/>
              <a:t> </a:t>
            </a: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моделирование и ролевое проигрывание способов родительского поведения. </a:t>
            </a:r>
            <a:b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42963"/>
            <a:ext cx="8229600" cy="3751262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Проигрывание этюдов.</a:t>
            </a:r>
          </a:p>
          <a:p>
            <a:pPr eaLnBrk="1" hangingPunct="1"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                           </a:t>
            </a:r>
          </a:p>
          <a:p>
            <a:pPr eaLnBrk="1" hangingPunct="1">
              <a:defRPr/>
            </a:pP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1800" dirty="0"/>
          </a:p>
        </p:txBody>
      </p:sp>
      <p:pic>
        <p:nvPicPr>
          <p:cNvPr id="17412" name="Рисунок 3" descr="DSC0548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1347788"/>
            <a:ext cx="2444750" cy="166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Рисунок 4" descr="IMGP004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7100" y="1743075"/>
            <a:ext cx="2209800" cy="1657350"/>
          </a:xfrm>
          <a:prstGeom prst="rect">
            <a:avLst/>
          </a:prstGeom>
          <a:noFill/>
          <a:ln w="38100">
            <a:solidFill>
              <a:srgbClr val="46004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Рисунок 6" descr="DSC0532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7763" y="2859088"/>
            <a:ext cx="2360612" cy="1701800"/>
          </a:xfrm>
          <a:prstGeom prst="rect">
            <a:avLst/>
          </a:prstGeom>
          <a:noFill/>
          <a:ln w="38100">
            <a:solidFill>
              <a:srgbClr val="46004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Движение, танец, игры.</a:t>
            </a:r>
            <a:b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Целевые наблюдения за детьми в деятельности с  вовлечением родителей в эту деятельность.</a:t>
            </a:r>
          </a:p>
        </p:txBody>
      </p:sp>
      <p:pic>
        <p:nvPicPr>
          <p:cNvPr id="18435" name="Содержимое 3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288" y="1131888"/>
            <a:ext cx="2279650" cy="1806575"/>
          </a:xfrm>
          <a:ln w="38100">
            <a:solidFill>
              <a:srgbClr val="460046"/>
            </a:solidFill>
            <a:miter lim="800000"/>
            <a:headEnd/>
            <a:tailEnd/>
          </a:ln>
        </p:spPr>
      </p:pic>
      <p:pic>
        <p:nvPicPr>
          <p:cNvPr id="18436" name="Рисунок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475" y="1419225"/>
            <a:ext cx="2017713" cy="2595563"/>
          </a:xfrm>
          <a:prstGeom prst="rect">
            <a:avLst/>
          </a:prstGeom>
          <a:noFill/>
          <a:ln w="38100">
            <a:solidFill>
              <a:srgbClr val="46004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7" name="Рисунок 5" descr="1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325" y="2716213"/>
            <a:ext cx="2359025" cy="1658937"/>
          </a:xfrm>
          <a:prstGeom prst="rect">
            <a:avLst/>
          </a:prstGeom>
          <a:noFill/>
          <a:ln w="38100">
            <a:solidFill>
              <a:srgbClr val="46004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8288"/>
            <a:ext cx="8229600" cy="4325937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Самотестирование родителями собственного опыта семейного воспитания. </a:t>
            </a:r>
            <a:b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Непосредственное практическое взаимодействие родителя с ребенком в различных детских  видах деятельности.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dirty="0" smtClean="0"/>
              <a:t>                                      </a:t>
            </a:r>
            <a:endParaRPr lang="ru-RU" dirty="0"/>
          </a:p>
        </p:txBody>
      </p:sp>
      <p:pic>
        <p:nvPicPr>
          <p:cNvPr id="19459" name="Рисунок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2988" y="2139950"/>
            <a:ext cx="2701925" cy="184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Рисунок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9700" y="2500313"/>
            <a:ext cx="2649538" cy="1744662"/>
          </a:xfrm>
          <a:prstGeom prst="rect">
            <a:avLst/>
          </a:prstGeom>
          <a:noFill/>
          <a:ln w="38100">
            <a:solidFill>
              <a:srgbClr val="46004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5263"/>
            <a:ext cx="8229600" cy="4398962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Обращение к опыту семейного воспитания родителей.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Дискуссионные вопросы и обсуждение нескольких точек зрения на проблему.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r>
              <a:rPr lang="ru-RU" dirty="0" smtClean="0"/>
              <a:t>                                  </a:t>
            </a:r>
          </a:p>
          <a:p>
            <a:pPr eaLnBrk="1" hangingPunct="1">
              <a:buFont typeface="Arial" charset="0"/>
              <a:buNone/>
              <a:defRPr/>
            </a:pP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Релаксационные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упражнения</a:t>
            </a:r>
          </a:p>
          <a:p>
            <a:pPr eaLnBrk="1" hangingPunct="1">
              <a:buFont typeface="Arial" charset="0"/>
              <a:buNone/>
              <a:defRPr/>
            </a:pP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483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915988"/>
            <a:ext cx="2522538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Рисунок 4" descr="DSC0534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113" y="2859088"/>
            <a:ext cx="2495550" cy="1911350"/>
          </a:xfrm>
          <a:prstGeom prst="rect">
            <a:avLst/>
          </a:prstGeom>
          <a:noFill/>
          <a:ln w="38100">
            <a:solidFill>
              <a:srgbClr val="46004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5" name="Рисунок 5" descr="DSC0551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888" y="2859088"/>
            <a:ext cx="2776537" cy="1903412"/>
          </a:xfrm>
          <a:prstGeom prst="rect">
            <a:avLst/>
          </a:prstGeom>
          <a:noFill/>
          <a:ln w="38100">
            <a:solidFill>
              <a:srgbClr val="46004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7" descr="DSC0530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8400" y="987425"/>
            <a:ext cx="2292350" cy="1638300"/>
          </a:xfrm>
          <a:prstGeom prst="rect">
            <a:avLst/>
          </a:prstGeom>
          <a:noFill/>
          <a:ln w="38100">
            <a:solidFill>
              <a:srgbClr val="46004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95513" y="555625"/>
            <a:ext cx="6262687" cy="1295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b="1" i="1" dirty="0" smtClean="0"/>
              <a:t> </a:t>
            </a:r>
            <a:r>
              <a:rPr lang="ru-RU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Девиз моей системы работы по психолого- педагогическому сопровождению  </a:t>
            </a:r>
            <a:br>
              <a:rPr lang="ru-RU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 родителей   детей с ВОЗ: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139950"/>
            <a:ext cx="7377113" cy="2303463"/>
          </a:xfrm>
        </p:spPr>
        <p:txBody>
          <a:bodyPr rtlCol="0">
            <a:normAutofit fontScale="25000" lnSpcReduction="20000"/>
          </a:bodyPr>
          <a:lstStyle/>
          <a:p>
            <a:pPr eaLnBrk="1" hangingPunct="1">
              <a:defRPr/>
            </a:pPr>
            <a:r>
              <a:rPr lang="ru-RU" sz="96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«Радостная и яркая жизнь дошкольника, наполненная  общением с родителями, их желанием сотрудничать, заботой  о нем,  зависит от  родительской любви, внимания, понимания, принятия,  великодушия, милосердия, терпимости и веры в возможности своего ребёнка».    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2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Основные  этапы реализации  системы работы по психолого-педагогическому сопровождению родителей детей с ОВЗ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915988"/>
            <a:ext cx="8229600" cy="3887787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r>
              <a:rPr lang="ru-RU" sz="18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Первый этап – аналитический 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Психологический анализ социальной ситуации развития детей в ОУ.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Теоретический анализ психолого</a:t>
            </a:r>
            <a:r>
              <a:rPr lang="ru-RU" sz="14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</a:t>
            </a: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педагогической литературы. 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Изучение имеющегося педагогического опыта. 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Определение  целей и задач, организационных и содержательных условий, направлений, форм, методов приемов и средств. 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Подбор эффективного диагностического инструментария. 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Обеспечение необходимыми ресурсами. 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Выявление основных проблем у субъектов образовательного процесса,  причин  возникновения, путей и средств их  решения. 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Составление коррекционно-развивающих программ, календарно-тематического планирования.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Информирование родителей о формировании детско-родительских  и родительских групп и возможности принять в них участие, о целях и задачах, режиме работы, их результативности, через   консультации, родительские собрания,    рекламные листы, памятки, сайт дошкольного учреждения.  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493713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Второй этап – диагностический  (</a:t>
            </a:r>
            <a:r>
              <a:rPr lang="ru-RU" sz="1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сентябрь – октябрь)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323850" y="627063"/>
            <a:ext cx="8496300" cy="4321175"/>
          </a:xfrm>
        </p:spPr>
        <p:txBody>
          <a:bodyPr/>
          <a:lstStyle/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Психодиагностика особенностей развития эмоциональной сферы ребенка, уровня социализации ребёнка и его социальной ситуации развития,  восприятия и переживания случившегося и эмоционального состояния родителей и детско-родительских отношений  проводится  индивидуально и в несколько этапов. 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Методики для детей и родителей применяются в комплексе, </a:t>
            </a:r>
            <a:r>
              <a:rPr lang="ru-RU" sz="14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группируются в зависимости от нарушений в эмоциональной сфере</a:t>
            </a: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некоторые  используются во время коррекционно-развивающей работы для определения  ее динамики.  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Выявление детей с ОВЗ, вошедших в группу с проблемами в развитии по нескольким критериям: тревожные, неуверенные в себе, с заниженной самооценкой; агрессивные и конфликтные.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Предложение родителям данных детей с неадекватной самооценкой, потерей уверенности в себе, в своих силах, с деструктивными стратегиями поведения, принять участие в детско-родительских и родительских группах, что   поможет в коррекции   имеющихся проблем у ребенка и в детско-родительских отношениях.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Разработка индивидуальной программы сопровождения.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Мотивация родителей на длительное сотрудничество. 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Заключение «контракта» с родителями.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Беседа о программе и режиме работы в группе позволяет избежать возможных уходов из группы из-за низкой мотивации или недостаточной информированности о целях и задачах программы.  </a:t>
            </a:r>
          </a:p>
          <a:p>
            <a:pPr>
              <a:buFont typeface="Arial" charset="0"/>
              <a:buNone/>
              <a:defRPr/>
            </a:pPr>
            <a:r>
              <a:rPr lang="ru-RU" sz="1400" b="1" dirty="0" smtClean="0"/>
              <a:t> </a:t>
            </a:r>
            <a:endParaRPr lang="ru-RU" sz="1400" dirty="0" smtClean="0"/>
          </a:p>
          <a:p>
            <a:pPr>
              <a:defRPr/>
            </a:pPr>
            <a:endParaRPr lang="ru-RU" sz="14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14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123825"/>
            <a:ext cx="8229600" cy="719138"/>
          </a:xfrm>
        </p:spPr>
        <p:txBody>
          <a:bodyPr/>
          <a:lstStyle/>
          <a:p>
            <a:pPr>
              <a:defRPr/>
            </a:pPr>
            <a:r>
              <a:rPr lang="ru-RU" sz="18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18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18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18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18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18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18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18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18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18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18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18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18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18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18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Третий этап – коррекционно-развивающий</a:t>
            </a:r>
            <a:br>
              <a:rPr lang="ru-RU" sz="18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16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Содержание  представлено  </a:t>
            </a:r>
            <a:r>
              <a:rPr lang="ru-RU" sz="16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индивидуальной и групповой </a:t>
            </a:r>
            <a:r>
              <a:rPr lang="ru-RU" sz="16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формами работы </a:t>
            </a:r>
            <a:r>
              <a:rPr lang="ru-RU" sz="18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18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68313" y="771525"/>
            <a:ext cx="8280400" cy="3898900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Индивидуальная форма работы  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 </a:t>
            </a:r>
            <a:r>
              <a:rPr lang="ru-RU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Консультирование родителей: </a:t>
            </a:r>
          </a:p>
          <a:p>
            <a:pPr>
              <a:buFont typeface="Arial" charset="0"/>
              <a:buNone/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по вопросам осуществления индивидуального подхода к детям с проблемами в эмоциональной сфере; </a:t>
            </a:r>
          </a:p>
          <a:p>
            <a:pPr>
              <a:buFont typeface="Arial" charset="0"/>
              <a:buNone/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по проблемам, связанным с нарушением детско-родительских отношений;</a:t>
            </a:r>
          </a:p>
          <a:p>
            <a:pPr>
              <a:buFont typeface="Arial" charset="0"/>
              <a:buNone/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по проблемам возрастной психологии; </a:t>
            </a:r>
          </a:p>
          <a:p>
            <a:pPr>
              <a:buFont typeface="Arial" charset="0"/>
              <a:buNone/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по результатам диагностики  и во время коррекционной работы;</a:t>
            </a:r>
          </a:p>
          <a:p>
            <a:pPr>
              <a:buFont typeface="Arial" charset="0"/>
              <a:buNone/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по личным проблемам и др.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Совместные занятия с каждым родителем и его ребенком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3. Индивидуальные занятия с детьми</a:t>
            </a:r>
          </a:p>
          <a:p>
            <a:pPr>
              <a:buFont typeface="Arial" charset="0"/>
              <a:buNone/>
              <a:defRPr/>
            </a:pPr>
            <a:endParaRPr lang="ru-RU" sz="1600" b="1" dirty="0" smtClean="0"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fontAlgn="t" hangingPunct="1">
              <a:defRPr/>
            </a:pPr>
            <a:endParaRPr lang="ru-RU" sz="1600" b="1" dirty="0" smtClean="0"/>
          </a:p>
          <a:p>
            <a:pPr eaLnBrk="1" fontAlgn="t" hangingPunct="1">
              <a:defRPr/>
            </a:pPr>
            <a:endParaRPr lang="ru-RU" sz="1600" b="1" dirty="0" smtClean="0"/>
          </a:p>
          <a:p>
            <a:pPr eaLnBrk="1" fontAlgn="t" hangingPunct="1">
              <a:defRPr/>
            </a:pPr>
            <a:endParaRPr lang="ru-RU" sz="1600" dirty="0" smtClean="0"/>
          </a:p>
          <a:p>
            <a:pPr eaLnBrk="1" fontAlgn="t" hangingPunct="1">
              <a:defRPr/>
            </a:pPr>
            <a:endParaRPr lang="ru-RU" sz="1600" dirty="0" smtClean="0"/>
          </a:p>
          <a:p>
            <a:pPr>
              <a:defRPr/>
            </a:pPr>
            <a:endParaRPr lang="ru-RU" sz="1600" b="1" i="1" dirty="0" smtClean="0"/>
          </a:p>
          <a:p>
            <a:pPr>
              <a:defRPr/>
            </a:pPr>
            <a:endParaRPr lang="ru-RU" sz="1600" dirty="0" smtClean="0"/>
          </a:p>
          <a:p>
            <a:pPr>
              <a:defRPr/>
            </a:pPr>
            <a:r>
              <a:rPr lang="ru-RU" sz="1600" b="1" dirty="0" smtClean="0"/>
              <a:t> </a:t>
            </a:r>
            <a:endParaRPr lang="ru-RU" sz="1600" dirty="0" smtClean="0"/>
          </a:p>
          <a:p>
            <a:pPr>
              <a:defRPr/>
            </a:pPr>
            <a:r>
              <a:rPr lang="ru-RU" sz="1600" dirty="0" smtClean="0"/>
              <a:t>1. 1. Обучение агрессивного ребенка: приемлемым способам выражения гнева; навыкам распознавания и контроля, умению владеть собой в ситуациях, провоцирующих вспышки гнева.</a:t>
            </a:r>
          </a:p>
          <a:p>
            <a:pPr>
              <a:defRPr/>
            </a:pPr>
            <a:r>
              <a:rPr lang="ru-RU" sz="1600" dirty="0" smtClean="0"/>
              <a:t>2. Формирование способности к </a:t>
            </a:r>
            <a:r>
              <a:rPr lang="ru-RU" sz="1600" dirty="0" err="1" smtClean="0"/>
              <a:t>эмпатии</a:t>
            </a:r>
            <a:r>
              <a:rPr lang="ru-RU" sz="1600" dirty="0" smtClean="0"/>
              <a:t>, доверию, сочувствию.</a:t>
            </a:r>
          </a:p>
          <a:p>
            <a:pPr>
              <a:buFont typeface="Arial" charset="0"/>
              <a:buNone/>
              <a:defRPr/>
            </a:pPr>
            <a:endParaRPr lang="ru-RU" sz="1600" b="1" dirty="0" smtClean="0"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950" y="3219450"/>
          <a:ext cx="8856663" cy="1768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8105"/>
                <a:gridCol w="4728558"/>
              </a:tblGrid>
              <a:tr h="33540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с тревожными детьми</a:t>
                      </a:r>
                      <a:endParaRPr lang="ru-RU" sz="1600" dirty="0"/>
                    </a:p>
                  </a:txBody>
                  <a:tcPr marL="91437" marR="91437"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с агрессивными детьми</a:t>
                      </a:r>
                      <a:endParaRPr lang="ru-RU" sz="1600" dirty="0"/>
                    </a:p>
                  </a:txBody>
                  <a:tcPr marL="91437" marR="91437" marT="45736" marB="45736"/>
                </a:tc>
              </a:tr>
              <a:tr h="1433075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+mn-ea"/>
                          <a:cs typeface="+mn-cs"/>
                        </a:rPr>
                        <a:t>1. Повышение самооценки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+mn-ea"/>
                          <a:cs typeface="+mn-cs"/>
                        </a:rPr>
                        <a:t>2. Обучение ребенка умению управлять собой в конкретных, наиболее волнующих его ситуациях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+mn-ea"/>
                          <a:cs typeface="+mn-cs"/>
                        </a:rPr>
                        <a:t>3.Снятие мышечного напряжения</a:t>
                      </a:r>
                    </a:p>
                    <a:p>
                      <a:endParaRPr lang="ru-RU" sz="1800" dirty="0"/>
                    </a:p>
                  </a:txBody>
                  <a:tcPr marL="91437" marR="91437" marT="45736" marB="45736"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+mn-ea"/>
                          <a:cs typeface="+mn-cs"/>
                        </a:rPr>
                        <a:t>1. Обучение агрессивного ребенка приемлемым способам выражения гнева, навыкам распознавания и контроля, умению владеть собой в ситуациях, провоцирующих вспышки гнева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+mn-ea"/>
                          <a:cs typeface="+mn-cs"/>
                        </a:rPr>
                        <a:t>2. Формирование способности к </a:t>
                      </a:r>
                      <a:r>
                        <a:rPr lang="ru-RU" sz="1400" b="1" kern="1200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+mn-ea"/>
                          <a:cs typeface="+mn-cs"/>
                        </a:rPr>
                        <a:t>эмпатии</a:t>
                      </a: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+mn-ea"/>
                          <a:cs typeface="+mn-cs"/>
                        </a:rPr>
                        <a:t>, доверию, сочувствию</a:t>
                      </a:r>
                    </a:p>
                  </a:txBody>
                  <a:tcPr marL="91437" marR="91437" marT="45736" marB="45736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420688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Групповые формы работы 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179388" y="627063"/>
            <a:ext cx="8713787" cy="4392612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sz="16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Система  психолого-педагогического сопровождения семьи ребенка с ОВЗ  включает следующие групповые формы работы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</a:t>
            </a:r>
          </a:p>
          <a:p>
            <a:pPr>
              <a:buFont typeface="Arial" charset="0"/>
              <a:buAutoNum type="arabicPeriod"/>
              <a:defRPr/>
            </a:pPr>
            <a:r>
              <a:rPr lang="ru-RU" sz="1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Детско-родительская площадка</a:t>
            </a:r>
            <a:r>
              <a:rPr lang="ru-RU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 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девиз которой  «Мы вместе идем навстречу друг к другу!»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Задачи: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Повышение ответственности родителей за психоэмоциональное благополучие детей.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Развитие отношений партнерства и сотрудничества родителя с ребенком.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Развитие  навыков адекватного и равноправного общения и принятие родителями ребенка таким, какой он есть.    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Обучение приемам </a:t>
            </a:r>
            <a:r>
              <a:rPr lang="ru-RU" sz="1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саморегуляции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психического состояния.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Укрепление уверенности родителей в собственных воспитательных возможностях и повышение психолого-педагогической компетентности. 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Формирование умения: принимать и уважать позицию другого человека,  сопереживать и понимать переживания, состояния и интересы друг друга;   давать обратную связь; находить возможные пути для решения конфликта.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Создание и укрепление отношений между семьями, имеющими детей с  ОВЗ, в целях расширения круга их взаимодействия.</a:t>
            </a:r>
          </a:p>
          <a:p>
            <a:pPr eaLnBrk="1" hangingPunct="1">
              <a:buFont typeface="Arial" charset="0"/>
              <a:buNone/>
              <a:defRPr/>
            </a:pPr>
            <a:endParaRPr lang="ru-RU" sz="14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68313" y="195263"/>
            <a:ext cx="8229600" cy="431800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2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Структура занятий</a:t>
            </a:r>
            <a:br>
              <a:rPr lang="ru-RU" sz="2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2000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000" b="1" dirty="0" smtClean="0"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0825" y="627063"/>
          <a:ext cx="8712200" cy="4287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028"/>
                <a:gridCol w="7488172"/>
              </a:tblGrid>
              <a:tr h="4906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Calibri"/>
                          <a:cs typeface="Times New Roman"/>
                        </a:rPr>
                        <a:t>Ритуал приветствия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Позволяет сплачивать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детей и родителей, создавать атмосферу группового доверия и принятия.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</a:tr>
              <a:tr h="9812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Разминка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Разминка состоит из двух блоков: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блок</a:t>
                      </a: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 </a:t>
                      </a: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упражнения, позволяющие установить контакт, активизировать членов группы, поднять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настроение </a:t>
                      </a: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или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снять чрезмерное эмоциональное возбуждение.  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блок</a:t>
                      </a: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– танец.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</a:tr>
              <a:tr h="18345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Основное содержание занятия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Состоит из нескольких блоков и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направленных </a:t>
                      </a: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решение задач программы.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блок</a:t>
                      </a: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– обсуждение домашнего задания (в кругу).  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блок</a:t>
                      </a: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– упражнения, связанные с темой занятия.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3 блок</a:t>
                      </a: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– работа со сказкой или обсуждение проблемной ситуации</a:t>
                      </a:r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 блок </a:t>
                      </a:r>
                      <a:r>
                        <a:rPr lang="ru-RU" sz="14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 упражнения</a:t>
                      </a:r>
                      <a:r>
                        <a:rPr lang="ru-RU" sz="140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на</a:t>
                      </a:r>
                      <a:r>
                        <a:rPr lang="ru-RU" sz="14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установление контакта между родителем  и ребенком: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1-я часть – упражнения на вербальное общение, 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2-я часть – упражнения на невербальное общение, на тактильный контакт.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5 блок </a:t>
                      </a:r>
                      <a:r>
                        <a:rPr lang="ru-RU" sz="140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 домашнее задание.</a:t>
                      </a:r>
                      <a:endParaRPr lang="ru-RU" sz="140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</a:tr>
              <a:tr h="4906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Рефлексия занятия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Предполагает ретроспективную оценку занятия в двух аспектах: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эмоционально-смысловом;</a:t>
                      </a:r>
                      <a:r>
                        <a:rPr lang="ru-RU" sz="11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эмоционально-оценочном.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</a:tr>
              <a:tr h="4906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Ритуал прощания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Способствует  завершению занятия и укреплению чувства единства в группе. Используется упражнение «Подари улыбку».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4" marR="68574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420688"/>
          </a:xfrm>
        </p:spPr>
        <p:txBody>
          <a:bodyPr/>
          <a:lstStyle/>
          <a:p>
            <a:pPr>
              <a:defRPr/>
            </a:pPr>
            <a:r>
              <a:rPr lang="ru-RU" sz="1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1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1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2</a:t>
            </a:r>
            <a:r>
              <a:rPr 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. Родительская площадка,  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девиз которой </a:t>
            </a:r>
            <a:b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«Мы самые лучшие родители!»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5988"/>
            <a:ext cx="8229600" cy="3678237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Групповые коррекционные занятия проводятся по трем направлениям:</a:t>
            </a:r>
          </a:p>
          <a:p>
            <a:pPr>
              <a:buFont typeface="Arial" charset="0"/>
              <a:buNone/>
              <a:defRPr/>
            </a:pP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Первое направление</a:t>
            </a: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коррекция неадекватных поведенческих и эмоцио­нальных реакций родителей детей  с ОВЗ; </a:t>
            </a:r>
          </a:p>
          <a:p>
            <a:pPr>
              <a:buFont typeface="Arial" charset="0"/>
              <a:buNone/>
              <a:defRPr/>
            </a:pP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Второе направление</a:t>
            </a: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гармонизация взаимоотноше­ний между матерью и ее ребенком;</a:t>
            </a:r>
          </a:p>
          <a:p>
            <a:pPr>
              <a:buFont typeface="Arial" charset="0"/>
              <a:buNone/>
              <a:defRPr/>
            </a:pP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Третье направление</a:t>
            </a: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гармонизация  </a:t>
            </a:r>
            <a:r>
              <a:rPr lang="ru-RU" sz="1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внутриличностных</a:t>
            </a: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и внутрисемейных отношений.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95263"/>
            <a:ext cx="8229600" cy="504825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Задачи: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7063"/>
            <a:ext cx="8229600" cy="3967162"/>
          </a:xfrm>
        </p:spPr>
        <p:txBody>
          <a:bodyPr/>
          <a:lstStyle/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Снижение эмоционального дискомфорта.   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Самопознание родителей.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Укрепление уверенности родителей в возможностях своего ребенка. 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Снижение агрессивности и конфликтности. 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Обучение приемам </a:t>
            </a:r>
            <a:r>
              <a:rPr lang="ru-RU" sz="1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саморегуляции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психического состояния.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Коррекция неадекватных поведенческих и эмоциональных реакций родителей.   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Обучение адекватным способам реагирования в проблемных и стрессовых ситуациях.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Обращение  родителей к образу своего внутреннего ребенка и своего детского опыта.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Улучшение рефлексии своих взаимоотношений с ребенком. 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Повышение психологической компетентности родителей.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Формирование адекватной самооценки и приобретение уверенности родителей в собственных воспитательных возможностях.</a:t>
            </a:r>
          </a:p>
          <a:p>
            <a:pPr>
              <a:buFont typeface="Arial" charset="0"/>
              <a:buNone/>
              <a:defRPr/>
            </a:pPr>
            <a:endParaRPr lang="ru-RU" sz="16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23825"/>
            <a:ext cx="8229600" cy="215900"/>
          </a:xfrm>
        </p:spPr>
        <p:txBody>
          <a:bodyPr/>
          <a:lstStyle/>
          <a:p>
            <a:pPr>
              <a:defRPr/>
            </a:pPr>
            <a:r>
              <a:rPr lang="ru-RU" sz="1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Структура занятий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388" y="411163"/>
          <a:ext cx="8712200" cy="4659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0338"/>
                <a:gridCol w="7371862"/>
              </a:tblGrid>
              <a:tr h="949493">
                <a:tc>
                  <a:txBody>
                    <a:bodyPr/>
                    <a:lstStyle/>
                    <a:p>
                      <a:r>
                        <a:rPr lang="ru-RU" sz="13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Разминка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13" marB="45713"/>
                </a:tc>
                <a:tc>
                  <a:txBody>
                    <a:bodyPr/>
                    <a:lstStyle/>
                    <a:p>
                      <a:r>
                        <a:rPr lang="ru-RU" sz="13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Используются упражнения на внимание;</a:t>
                      </a:r>
                      <a:r>
                        <a:rPr lang="ru-RU" sz="13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снятие напряжения;</a:t>
                      </a:r>
                      <a:r>
                        <a:rPr lang="ru-RU" sz="13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сокращение эмоциональной дистанции;</a:t>
                      </a:r>
                      <a:r>
                        <a:rPr lang="ru-RU" sz="13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тренировку понимания невербального поведения</a:t>
                      </a:r>
                      <a:r>
                        <a:rPr lang="ru-RU" sz="13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</a:t>
                      </a:r>
                      <a:r>
                        <a:rPr lang="ru-RU" sz="13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способности выражения своих чувств с помощью мимики и жестов.  </a:t>
                      </a:r>
                    </a:p>
                    <a:p>
                      <a:r>
                        <a:rPr lang="ru-RU" sz="13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Обсуждение  домашних заданий.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13" marB="45713"/>
                </a:tc>
              </a:tr>
              <a:tr h="13782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Основная часть</a:t>
                      </a:r>
                    </a:p>
                  </a:txBody>
                  <a:tcPr marL="91432" marR="91432" marT="45713" marB="4571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Тематические </a:t>
                      </a:r>
                      <a:r>
                        <a:rPr lang="ru-RU" sz="13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опросники</a:t>
                      </a:r>
                      <a:endParaRPr lang="ru-RU" sz="13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Обсуждение рассказов и жизненных ситуаций</a:t>
                      </a:r>
                      <a:endParaRPr lang="ru-RU" sz="13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</a:t>
                      </a:r>
                      <a:r>
                        <a:rPr lang="ru-RU" sz="13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Сказкотерапия</a:t>
                      </a:r>
                      <a:endParaRPr lang="ru-RU" sz="13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Проективный рисунок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Разыгрывание ролевых ситуаций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– игровое моделирование и ролевое проигрывание способов родительского поведения</a:t>
                      </a: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13" marB="45713"/>
                </a:tc>
              </a:tr>
              <a:tr h="520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Аутотренинг</a:t>
                      </a:r>
                    </a:p>
                    <a:p>
                      <a:endParaRPr lang="ru-RU" sz="13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3" marB="45713"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Техника релаксации по Э.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Джейкобсону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Шульцу формирует у членов группы способность к переключаемости с травмирующих психику переживаний к гармоничным состояниям</a:t>
                      </a:r>
                    </a:p>
                  </a:txBody>
                  <a:tcPr marL="91432" marR="91432" marT="45713" marB="45713"/>
                </a:tc>
              </a:tr>
              <a:tr h="5206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Музыкальная релаксация</a:t>
                      </a:r>
                    </a:p>
                  </a:txBody>
                  <a:tcPr marL="91432" marR="91432" marT="45713" marB="45713"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Формирует позитивную установку, положительные ощущения и переживания, происходит замена травмирующих мыслей позитивными, снятие агрессии, внутреннего напряжения</a:t>
                      </a:r>
                    </a:p>
                  </a:txBody>
                  <a:tcPr marL="91432" marR="91432" marT="45713" marB="45713"/>
                </a:tc>
              </a:tr>
              <a:tr h="306288">
                <a:tc>
                  <a:txBody>
                    <a:bodyPr/>
                    <a:lstStyle/>
                    <a:p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Рефлексия</a:t>
                      </a:r>
                    </a:p>
                  </a:txBody>
                  <a:tcPr marL="91432" marR="91432" marT="45713" marB="45713"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Ретроспективная оценка занятия в двух аспектах</a:t>
                      </a:r>
                    </a:p>
                  </a:txBody>
                  <a:tcPr marL="91432" marR="91432" marT="45713" marB="45713"/>
                </a:tc>
              </a:tr>
              <a:tr h="5206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Получение дом.</a:t>
                      </a:r>
                      <a:r>
                        <a:rPr lang="ru-RU" sz="13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задания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Проанализировать свою жизненную ситуацию, подобную предложенной в рассказе, и записать ее.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Вести дневник  наблюдений за своими ощущениями и чувствами</a:t>
                      </a:r>
                    </a:p>
                  </a:txBody>
                  <a:tcPr marL="91432" marR="91432" marT="45713" marB="45713"/>
                </a:tc>
              </a:tr>
              <a:tr h="4631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Ритуал прощания</a:t>
                      </a: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Способствует  завершению занятия и укреплению чувства единства в группе</a:t>
                      </a:r>
                    </a:p>
                  </a:txBody>
                  <a:tcPr marL="91432" marR="91432" marT="45713" marB="45713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493713"/>
          </a:xfrm>
        </p:spPr>
        <p:txBody>
          <a:bodyPr/>
          <a:lstStyle/>
          <a:p>
            <a:pPr>
              <a:defRPr/>
            </a:pPr>
            <a:r>
              <a:rPr lang="ru-RU" sz="1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1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1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1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1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Рекомендации к формированию и организации работы группы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457200" y="771525"/>
            <a:ext cx="8229600" cy="38227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 первом занятии родители знакомятся с правилами работы группы. 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Ими являются: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 Доверительный стиль общения. </a:t>
            </a:r>
            <a:r>
              <a:rPr lang="ru-RU" sz="1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Рассказывая другим о себе, мы надеемся на взаимность.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Искренность в общении. </a:t>
            </a:r>
            <a:r>
              <a:rPr lang="ru-RU" sz="1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Если не будет искренности, мы не сможем общаться.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3. Конфиденциальность всего происходящего в группе. </a:t>
            </a:r>
            <a:r>
              <a:rPr lang="ru-RU" sz="1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Никто не может говорить за пределами группы о том, что в ней происходит. Каждый должен быть уверен в том, что его личные откровения остаются в группе.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4. Группа оказывает поддержку каждому </a:t>
            </a:r>
            <a:r>
              <a:rPr lang="ru-RU" sz="1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(советом, возможностью выслушать, добрым словом).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5. Предметом обсуждений </a:t>
            </a:r>
            <a:r>
              <a:rPr lang="ru-RU" sz="1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 наших занятиях являются проблемы семьи, воспитывающей   ребенка с ОВЗ, проблемы в детско</a:t>
            </a:r>
            <a:r>
              <a:rPr lang="ru-RU" sz="16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</a:t>
            </a:r>
            <a:r>
              <a:rPr lang="ru-RU" sz="1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родительских отношениях, расширение возможностей понимания своего ребенка, выработка новых навыков взаимодействия с ребенком, оказание помощи родителям в осмыслении личных проблем.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Стадии развития группы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606651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 </a:t>
            </a:r>
            <a:r>
              <a:rPr lang="ru-RU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Стадия независимости и ориентировки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которая характеризуется проявлением напряженности, тревожности, страхов у членов группы.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</a:t>
            </a:r>
            <a:r>
              <a:rPr lang="ru-RU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Стадия нарастающего напряжения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 На этой стадии может возникать и нарастать негативное отношение к психологу и к самому процессу </a:t>
            </a:r>
            <a:r>
              <a:rPr lang="ru-RU" sz="1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психокоррекции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(Зачем это нужно?).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3. </a:t>
            </a:r>
            <a:r>
              <a:rPr lang="ru-RU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Стадия формирования групповой сплоченности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  Уровень напряженности в группе снижается. Растет заинтересованность занятиями, появляются элементы </a:t>
            </a:r>
            <a:r>
              <a:rPr lang="ru-RU" sz="1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эмпатии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к членам группы и к психотерапевту.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4. </a:t>
            </a:r>
            <a:r>
              <a:rPr lang="ru-RU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Стадия зрелой, конструктивно работающей группы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 Устанавливается динамическое равновесие между самораскрытием и «обратной связью». В итоге </a:t>
            </a:r>
            <a:r>
              <a:rPr lang="ru-RU" sz="1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психокоррекционной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работы у родителей формируются определенные модели поведения в семье, позитивное мышление, помогающее им избегать или преодолевать стрессовые ситуации.</a:t>
            </a:r>
          </a:p>
          <a:p>
            <a:pPr lvl="8">
              <a:defRPr/>
            </a:pPr>
            <a:endParaRPr lang="ru-RU" sz="16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Семья</a:t>
            </a:r>
            <a:r>
              <a:rPr lang="ru-RU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– это особый мир, внутри которого   формируется либо деформируется личность ребенка. Для ребенка с ограниченными возможностями здоровья семья, как наиболее эмоционально значимое пространство жизнедеятельности, должна выполнять свое базовое предназначение – стать для него своеобразной коррекционно-развивающей средой, обеспечивающей компенсацию дефекта. </a:t>
            </a:r>
          </a:p>
          <a:p>
            <a:pPr eaLnBrk="1" hangingPunct="1">
              <a:defRPr/>
            </a:pP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3. Групповая коррекционно-развивающая работа с детьми  с ОВЗ </a:t>
            </a:r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>
          <a:xfrm>
            <a:off x="457200" y="915988"/>
            <a:ext cx="8229600" cy="3678237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Осуществляется через реализацию программы «Гармония».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Задачи: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 Знакомство детей с базовыми человеческими эмоциями. 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Развитие умения социально приемлемым способом выражать свои чувства, желания, мнения,  контролировать свой гнев и проявлять накопившуюся агрессию в игровой форме; быть открытым для чувств, переживаний и мнений других.  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3. Снижение у детей агрессивности, конфликтности, тревожности. 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4. Формирование    адекватной самооценки и повышение уверенности в себе.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5. Снижение эмоционального и мышечного напряжения и обучение детей навыку самостоятельно снимать эмоциональное и мышечное напряжение.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6. Формирование способности к </a:t>
            </a:r>
            <a:r>
              <a:rPr lang="ru-RU" sz="1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эмпатии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доверию, сочувствию.</a:t>
            </a:r>
          </a:p>
          <a:p>
            <a:pPr>
              <a:defRPr/>
            </a:pPr>
            <a:endParaRPr lang="ru-RU" sz="16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493713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Структура занятия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771525"/>
          <a:ext cx="8229600" cy="3887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464"/>
                <a:gridCol w="6285136"/>
              </a:tblGrid>
              <a:tr h="1457921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Организационный этап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600" b="1" u="none" kern="1200" dirty="0" smtClean="0">
                          <a:solidFill>
                            <a:srgbClr val="990033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ритуал приветствия   </a:t>
                      </a:r>
                    </a:p>
                    <a:p>
                      <a:r>
                        <a:rPr lang="ru-RU" sz="1600" b="1" u="none" kern="1200" dirty="0" smtClean="0">
                          <a:solidFill>
                            <a:srgbClr val="990033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разминка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цель: вызвать интерес ребенка к занятию, настроить на активную работу с другими детьми;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990033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рефлексия прошлого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занятия</a:t>
                      </a:r>
                    </a:p>
                  </a:txBody>
                  <a:tcPr marT="45712" marB="45712"/>
                </a:tc>
              </a:tr>
              <a:tr h="1009330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+mn-ea"/>
                          <a:cs typeface="+mn-cs"/>
                        </a:rPr>
                        <a:t>Основная часть 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99003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+mn-ea"/>
                          <a:cs typeface="+mn-cs"/>
                        </a:rPr>
                        <a:t>упражнения и игры, направленные  на выполнение целей и задач занятия.</a:t>
                      </a: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+mn-ea"/>
                          <a:cs typeface="+mn-cs"/>
                        </a:rPr>
                        <a:t> В конце основной части  – </a:t>
                      </a:r>
                      <a:r>
                        <a:rPr lang="ru-RU" sz="1600" b="1" kern="1200" dirty="0" err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+mn-ea"/>
                          <a:cs typeface="+mn-cs"/>
                        </a:rPr>
                        <a:t>психогимнастические</a:t>
                      </a: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+mn-ea"/>
                          <a:cs typeface="+mn-cs"/>
                        </a:rPr>
                        <a:t> этюды, малоподвижные игры, рисование и обсуждение нарисованного</a:t>
                      </a:r>
                    </a:p>
                  </a:txBody>
                  <a:tcPr marT="45712" marB="45712"/>
                </a:tc>
              </a:tr>
              <a:tr h="710269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+mn-ea"/>
                          <a:cs typeface="+mn-cs"/>
                        </a:rPr>
                        <a:t>Релаксация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99003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+mn-ea"/>
                          <a:cs typeface="+mn-cs"/>
                        </a:rPr>
                        <a:t>Упражнения</a:t>
                      </a:r>
                      <a:r>
                        <a:rPr lang="ru-RU" sz="1600" b="1" kern="1200" baseline="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+mn-ea"/>
                          <a:cs typeface="+mn-cs"/>
                        </a:rPr>
                        <a:t>снижение мышечного и эмоционального напряжения, развитие воображения и фантазии</a:t>
                      </a:r>
                    </a:p>
                  </a:txBody>
                  <a:tcPr marT="45712" marB="45712"/>
                </a:tc>
              </a:tr>
              <a:tr h="710269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+mn-ea"/>
                          <a:cs typeface="+mn-cs"/>
                        </a:rPr>
                        <a:t>Заключительный этап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99003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+mn-ea"/>
                          <a:cs typeface="+mn-cs"/>
                        </a:rPr>
                        <a:t>Рефлексия прошедшего занятия</a:t>
                      </a: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990033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+mn-ea"/>
                          <a:cs typeface="+mn-cs"/>
                        </a:rPr>
                        <a:t>Ритуал прощания </a:t>
                      </a:r>
                      <a:r>
                        <a:rPr lang="ru-RU" sz="1600" b="1" kern="12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+mn-ea"/>
                          <a:cs typeface="+mn-cs"/>
                        </a:rPr>
                        <a:t>– настраивает на окончание занятия</a:t>
                      </a:r>
                    </a:p>
                  </a:txBody>
                  <a:tcPr marT="45712" marB="45712"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636588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4. Профилактическая и просветительская работа с родителями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Направлена на вооружение родителей психологическими знаниями, на оказание помощи родителям в вопросах выбора стратегии воспитания и приёмов коррекционного обучения через проведение активных форм и методов работы: 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 Родительских собраний в форме: деловой игры, круглого стола,  практикума.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 Занятий с элементами тренинга с использованием игр, упражнений. 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3. Консультирования по актуальным проблемам детей, по вопросам детско-родительского общения и т.д.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4. Проведение совместных праздников, конкурсов, развлечений.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5. Оформление тематических стендов. 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6. Выпуск буклетов, памяток, информационных листов. 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7. Оформление информационных страничек на   сайте.</a:t>
            </a:r>
          </a:p>
          <a:p>
            <a:pPr>
              <a:defRPr/>
            </a:pPr>
            <a:endParaRPr lang="ru-RU" sz="16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636588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5. </a:t>
            </a:r>
            <a:r>
              <a:rPr 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Просветительская</a:t>
            </a:r>
            <a:r>
              <a:rPr lang="ru-RU" sz="2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 и развивающая работа с педагогами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Это повышение уровня педагогического мастерства при работе с  детьми и родителями через:</a:t>
            </a:r>
          </a:p>
          <a:p>
            <a:pPr>
              <a:buFont typeface="Arial" charset="0"/>
              <a:buNone/>
              <a:defRPr/>
            </a:pPr>
            <a:endParaRPr lang="ru-RU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1) психолого-педагогическое просвещение;</a:t>
            </a:r>
          </a:p>
          <a:p>
            <a:pPr marL="457200" indent="-457200">
              <a:buFont typeface="Arial" charset="0"/>
              <a:buAutoNum type="arabicPeriod"/>
              <a:defRPr/>
            </a:pPr>
            <a:endParaRPr lang="ru-RU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2) обучение навыкам общения с родителями и детьми с ОВЗ  через активное участие в    деловых играх, круглых столах,   тренингах, семинарах-практикумах.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565150"/>
          </a:xfrm>
        </p:spPr>
        <p:txBody>
          <a:bodyPr/>
          <a:lstStyle/>
          <a:p>
            <a:pPr>
              <a:defRPr/>
            </a:pPr>
            <a:r>
              <a:rPr lang="ru-RU" sz="24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24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24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24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2400" b="1" u="sng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Четвертый   этап</a:t>
            </a:r>
            <a:r>
              <a:rPr 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 – заключительный  </a:t>
            </a:r>
            <a:br>
              <a:rPr 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endParaRPr lang="ru-RU" sz="2400" b="1" dirty="0" smtClean="0"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 </a:t>
            </a: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Повторное исследование психологических особенностей детей, родителей, детско-родительских отношений в  семьях детей с ОВЗ.  </a:t>
            </a:r>
          </a:p>
          <a:p>
            <a:pPr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Оценка эффективности реализации с точки зрения полученных результатов.</a:t>
            </a:r>
          </a:p>
          <a:p>
            <a:pPr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3. Рефлексия, анализ трудностей и путей их преодоления.</a:t>
            </a:r>
          </a:p>
          <a:p>
            <a:pPr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4. Совершенствование   методов и приемов работы. </a:t>
            </a:r>
          </a:p>
          <a:p>
            <a:pPr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5. Обобщение опыта работы. </a:t>
            </a:r>
          </a:p>
          <a:p>
            <a:pPr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6. Разработка рекомендаций для педагогов по применению и реализации проекта.</a:t>
            </a:r>
          </a:p>
          <a:p>
            <a:pPr>
              <a:defRPr/>
            </a:pPr>
            <a:endParaRPr lang="ru-RU" sz="16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95263"/>
            <a:ext cx="8229600" cy="493712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Условия реализации системы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771525"/>
            <a:ext cx="8569325" cy="3822700"/>
          </a:xfrm>
        </p:spPr>
        <p:txBody>
          <a:bodyPr/>
          <a:lstStyle/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Соответствие целей и задач проводимых мероприятий   поставленным целям и задачам системы работы.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Своевременная диагностика   проблем в воспитании и развитии ребенка.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Создание активной развивающей среды в процессе коррекционно-развивающей работы.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Заинтересованность всех участников воспитательно-образовательного процесса.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Наличие одинаковой проблемы у участников площадки (только семьи детей с ОВЗ).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Близкий возраст детей (старшие дошкольники).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Наличие оборудованного помещения с необходимыми техническими средствами.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Наличие   разумной  нагрузки во время встреч, смена видов деятельности.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Работа в удобные для всех день недели и время.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Выполнение домашних заданий, позволяющих сохранить ощущение сопричастности к группе в период между встречами.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Условия реализации системы работы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Использование игр, требующих взаимодействия и сотрудничества, совместного  поиска решений.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Гибкое соблюдение структуры занятий.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Постоянное изучение запросов детей, родителей и педагогов.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Конструктивное сотрудничество педагогов и родителей в воспитании детей.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Открытость детского сада для семьи.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Для каждой конкретной семьи разрабатывается своя индивидуальная комплексная программа реабилитации, в которой объединены элементы психологической коррекции, педагогического воздействия, дефектологии, социальной работы.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Данную систему можно применять к родителям и детям с сохранным интеллектом.</a:t>
            </a:r>
          </a:p>
          <a:p>
            <a:pPr>
              <a:defRPr/>
            </a:pPr>
            <a:endParaRPr lang="ru-RU" sz="16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endParaRPr lang="ru-RU" sz="16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Риски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42963"/>
            <a:ext cx="8229600" cy="3751262"/>
          </a:xfrm>
        </p:spPr>
        <p:txBody>
          <a:bodyPr/>
          <a:lstStyle/>
          <a:p>
            <a:pPr>
              <a:defRPr/>
            </a:pPr>
            <a:endParaRPr lang="ru-RU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Трудность привлечения родителей  к участию в мероприятиях ДОУ.</a:t>
            </a:r>
          </a:p>
          <a:p>
            <a:pPr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Недостаточная мотивация родителей на долговременное сотрудничество.</a:t>
            </a:r>
          </a:p>
          <a:p>
            <a:pPr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Отказ от работы в группе.</a:t>
            </a:r>
          </a:p>
          <a:p>
            <a:pPr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Неадекватные реакции у детей и родителей.</a:t>
            </a:r>
          </a:p>
          <a:p>
            <a:pPr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Не всегда высокая компетентность воспитателей в процессе построения контакта с родителями.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565150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Предупреждение рисков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00088"/>
            <a:ext cx="8229600" cy="3894137"/>
          </a:xfrm>
        </p:spPr>
        <p:txBody>
          <a:bodyPr/>
          <a:lstStyle/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Разработка стратегий и тактики привлечения родителей  к участию в мероприятиях детского сада через рекламные буклеты, сайт ДОУ, объявления, памятки.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Высокий уровень подготовленности мероприятий, которые должны привлечь,  заинтересовывать и замотивировать родителей.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Обучение воспитателей навыкам общения  с детьми с О</a:t>
            </a:r>
            <a:r>
              <a:rPr lang="ru-RU" sz="14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</a:t>
            </a: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З, имеющими нарушения поведения, и их родителями через активные формы.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Внимание к эмоциональному состоянию всех участников группы, давать возможность отреагировать социально приемлемым способом сильные чувства на площадке или  сразу после ее окончания.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 работе  применять техники поддержки, понимания и принятия, но не конфронтации, так как родители и дети находятся в нестабильном эмоциональном состоянии.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 групповой работе с родителями обращать внимание на самораскрытие и обмен опытом, так как данное обстоятельство очень важно для снятия эмоционального напряжения, изменения отношения к себе и ребенку.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Обязательно проводить совместные занятия родителя с ребенком.</a:t>
            </a:r>
          </a:p>
          <a:p>
            <a:pPr>
              <a:defRPr/>
            </a:pPr>
            <a:r>
              <a:rPr lang="ru-RU" sz="1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Учет возрастных, индивидуальных и психологических особенностей участников.</a:t>
            </a:r>
          </a:p>
          <a:p>
            <a:pPr>
              <a:defRPr/>
            </a:pPr>
            <a:endParaRPr lang="ru-RU" sz="1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565150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2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Ожидаемые конечные результаты реализации системы психолого-педагогического сопровождения семьи детей с ОВЗ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 smtClean="0"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42963"/>
            <a:ext cx="8229600" cy="3751262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Изменения, которые могут произойти с самими родителями, проявятся в: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Стремлении родителей анализировать собственный опыт и опыт других родителей.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Улучшении рефлексии, способности к самонаблюдению, осознании своего поведения.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Эмоциональной </a:t>
            </a:r>
            <a:r>
              <a:rPr lang="ru-RU" sz="1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саморегуляции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снижении эмоционального дискомфорта.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Улучшении рефлексии родителей своих взаимоотношений с ребенком. 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Повышении психологической компетентности родителей.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Формировании адекватной самооценки и приобретении уверенности родителей в собственных воспитательных возможностях.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Коррекции неадекватных поведенческих и эмоциональных реакций родителей.   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Обучении адекватным способам реагирования в проблемных и стрессовых ситуациях.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  <a:p>
            <a:pPr>
              <a:defRPr/>
            </a:pPr>
            <a:endParaRPr lang="ru-RU" sz="16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78105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2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Особенности родителей </a:t>
            </a:r>
            <a:br>
              <a:rPr lang="ru-RU" sz="2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2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детей с ограниченными возможностями здоровья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058863"/>
            <a:ext cx="8424862" cy="3744912"/>
          </a:xfrm>
        </p:spPr>
        <p:txBody>
          <a:bodyPr rtlCol="0" anchor="ctr">
            <a:normAutofit fontScale="25000" lnSpcReduction="20000"/>
          </a:bodyPr>
          <a:lstStyle/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ru-RU" sz="72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ru-RU" sz="6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Родители детей с ОВЗ испытывают эмоциональное напряжение, тревогу, чувство вины, стыда, обиды на жизнь, отвержение ребенка, чувство горечи и разочарования в том, что их ребенок отличается от своих сверстников,  неадекватно ведет себя, плохо думает и говорит, имеет большие трудности в обучении, родители испытывают невротическую усталость, опустошенность, раздражительность, высокий уровень тревожности, они находятся в хроническом стрессовом состоянии и т.д. </a:t>
            </a: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ru-RU" sz="6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Некоторые родители начинают умышленно  ограничивать  круг общения (как свой, так и ребёнка), избегают новых знакомств.</a:t>
            </a: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ru-RU" sz="6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Для других родителей единственным способом самореализации является </a:t>
            </a:r>
            <a:r>
              <a:rPr lang="ru-RU" sz="6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гиперопека</a:t>
            </a:r>
            <a:r>
              <a:rPr lang="ru-RU" sz="6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ограничивающая активность и самостоятельность ребенка.</a:t>
            </a: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ru-RU" sz="6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Есть группа родителей, которые, наоборот, занимают неоправданно жесткую позицию в воспитании ребенка. Эти родители требуют от ребенка неукоснительного выполнения всех заданий, упражнений, распоряжений, не учитывая при этом его двигательных и речевых возможностей. Нередко при невыполнении ребенком этих требований прибегают к наказаниям.</a:t>
            </a: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ru-RU" sz="6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Родители могут отстраниться от ребенка и делать вид, что у него нет никаких проблем. </a:t>
            </a: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ru-RU" sz="6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Всё это не способствует принятию родителями себя и своих детей такими, какие они есть.  </a:t>
            </a: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ru-RU" sz="6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 лишь у части детей формируются гармоничные и адекватные отношения с близкими.</a:t>
            </a: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ru-RU" sz="64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64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565150"/>
          </a:xfrm>
        </p:spPr>
        <p:txBody>
          <a:bodyPr/>
          <a:lstStyle/>
          <a:p>
            <a:pPr>
              <a:defRPr/>
            </a:pPr>
            <a:r>
              <a:rPr lang="ru-RU" sz="1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Изменения, отражающие улучшение взаимоотношений и взаимодействия между родителем и ребенком с ОВЗ:</a:t>
            </a:r>
            <a:r>
              <a:rPr lang="ru-RU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1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endParaRPr lang="ru-RU" sz="1600" b="1" dirty="0" smtClean="0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700088"/>
            <a:ext cx="8569325" cy="4319587"/>
          </a:xfrm>
        </p:spPr>
        <p:txBody>
          <a:bodyPr/>
          <a:lstStyle/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Между родителем и ребенком с ОВЗ установятся отношения партнерства и сотрудничества, которые проявятся в лучшем понимании друг друга, принятии ребенка таким, какой он есть,  меньшей конфликтности, большей открытости.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Выработаются навыки адекватного и равноправного общения.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 семьях появятся общие интересы и увлечения.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 детей и родителей сформируются умения принимать и уважать позицию другого человека,  сопереживать и понимать переживания, состояния и интересы друг друга;   давать обратную связь; находить возможные пути для решения конфликта.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 семье будут использоваться адекватные способы реагирования в проблемных и стрессовых ситуациях.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Повысится ответственность родителей за психоэмоциональное благополучие детей.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Повысится  уровень психологической компетентности родителей в сфере детско-родительских отношений и уверенность родителей в собственных воспитательных возможностях.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Родители и дети обучатся приемам </a:t>
            </a:r>
            <a:r>
              <a:rPr lang="ru-RU" sz="1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саморегуляции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  </a:t>
            </a:r>
          </a:p>
          <a:p>
            <a:pPr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Расширится  круг    взаимодействия между семьями, имеющими детей с  ОВЗ.</a:t>
            </a:r>
          </a:p>
          <a:p>
            <a:pPr>
              <a:defRPr/>
            </a:pPr>
            <a:endParaRPr lang="ru-RU" sz="16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565150"/>
          </a:xfrm>
        </p:spPr>
        <p:txBody>
          <a:bodyPr/>
          <a:lstStyle/>
          <a:p>
            <a:pPr>
              <a:defRPr/>
            </a:pPr>
            <a:r>
              <a:rPr lang="ru-RU" sz="1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1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1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1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Изменения в эмоциональной сфере у детей: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7425"/>
            <a:ext cx="8229600" cy="3606800"/>
          </a:xfrm>
        </p:spPr>
        <p:txBody>
          <a:bodyPr/>
          <a:lstStyle/>
          <a:p>
            <a:pPr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Снижение уровня тревожности и агрессивности; </a:t>
            </a:r>
          </a:p>
          <a:p>
            <a:pPr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приобретение уверенности в себе, формирование адекватной самооценки, коммуникабельности, доброжелательности, </a:t>
            </a:r>
            <a:r>
              <a:rPr lang="ru-RU" sz="1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эмпатии</a:t>
            </a: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;</a:t>
            </a:r>
          </a:p>
          <a:p>
            <a:pPr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развитие продуктивности и контактности во взаимоотношениях со сверстниками, родителями и педагогами;</a:t>
            </a:r>
          </a:p>
          <a:p>
            <a:pPr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формирование способности выразить словами и осознать основания собственных действий, мыслей, чувств;</a:t>
            </a:r>
          </a:p>
          <a:p>
            <a:pPr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профилактика неврозов и невротических реакций, нарушений поведения,   </a:t>
            </a:r>
            <a:r>
              <a:rPr lang="ru-RU" sz="1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дезадаптации</a:t>
            </a: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в социуме.  </a:t>
            </a:r>
          </a:p>
          <a:p>
            <a:pPr>
              <a:defRPr/>
            </a:pP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1008062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ru-RU" sz="1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В МБДОУ ДСКВ № 50 осуществляется психолого-педагогическое сопровождение семей детей с нарушениями речи и с задержкой психического развития.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63688"/>
            <a:ext cx="8229600" cy="3030537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Исследования, проводимые в нашем ДОУ показали, что: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наиболее типичными реакциями матерей на поведение  ребёнка с задержкой психического развития является стремление опекать его (18%), жалея, следить за ним (15%), но вместе с тем проявляется и раздражение (12%), желание наказать (11%), проигнорировать (16%).  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Результаты диагностики по всем методикам свидетельствуют о высоком уровне тревожности (ситуативной и личностной) у матерей, высоком уровне  </a:t>
            </a:r>
            <a:r>
              <a:rPr lang="ru-RU" sz="1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фрустрированности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среднем и высоком уровне агрессивности и ригидности.</a:t>
            </a:r>
          </a:p>
          <a:p>
            <a:pPr eaLnBrk="1" hangingPunct="1"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Испытывают горе и страдание 15%. Преобладающими чувствами у матерей детей с ЗПР являются горе, страх, депрессия, обида на жизнь, вина и стыд.</a:t>
            </a:r>
          </a:p>
          <a:p>
            <a:pPr eaLnBrk="1" hangingPunct="1">
              <a:defRPr/>
            </a:pPr>
            <a:endParaRPr lang="ru-RU" sz="18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Характеристика детей с нарушениями речи и с задержкой психического развития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Родительская неадекватность в принятии ребенка с ОВЗ недостаточность в эмоционально-теплых детско-родительских отношениях провоцируют:</a:t>
            </a:r>
          </a:p>
          <a:p>
            <a:pPr eaLnBrk="1" hangingPunct="1"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развитие   неблагополучия в сфере межличностных отношений; </a:t>
            </a:r>
          </a:p>
          <a:p>
            <a:pPr eaLnBrk="1" hangingPunct="1"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 детей создается отрицательное представление о самом себе: они мало верят в собственные способности и низко оценивают свои возможности;</a:t>
            </a:r>
          </a:p>
          <a:p>
            <a:pPr eaLnBrk="1" hangingPunct="1"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у них повышается тревожность и снижается самооценка; </a:t>
            </a:r>
          </a:p>
          <a:p>
            <a:pPr eaLnBrk="1" hangingPunct="1"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 результате у них зачастую формируется агрессивно-защитный тип поведения.</a:t>
            </a:r>
          </a:p>
          <a:p>
            <a:pPr eaLnBrk="1" hangingPunct="1">
              <a:defRPr/>
            </a:pPr>
            <a:endParaRPr lang="ru-RU" sz="16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Психолого-педагогическое сопровождение семьи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5988"/>
            <a:ext cx="8229600" cy="3678237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«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Сопровождать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– значит  следовать вместе с кем-нибудь, находясь рядом, ведя куда-нибудь или идя за кем-нибудь».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                  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Толковый словарь русского языка под редакцией Д. Ушакова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	</a:t>
            </a:r>
            <a:r>
              <a:rPr lang="ru-RU" sz="2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Психолого-педагогическое сопровождение семьи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имеющей ребенка с ОВЗ – это деятельность, направленная на актуализацию коррекционных ресурсов семьи, обеспечивающих эффективность ее функционирования,  что позволяет создавать соответствующее возрасту ребенка коррекционно-развивающее пространство, формировать и реализовывать адекватные потребностям ребенка стратегии воспитания, базирующиеся на конструктивных родительских установках и позициях по отношению к нему.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163" y="2427288"/>
            <a:ext cx="3311525" cy="2389187"/>
          </a:xfrm>
          <a:prstGeom prst="rect">
            <a:avLst/>
          </a:prstGeom>
          <a:noFill/>
          <a:ln w="38100">
            <a:solidFill>
              <a:srgbClr val="46004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Система работы по психолого-педагогическому сопровождению  семей детей с ОВЗ </a:t>
            </a:r>
            <a:r>
              <a:rPr 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 МБДОУ ДСКВ № 50 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9750" y="1058863"/>
            <a:ext cx="8374063" cy="3889375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29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4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Цели: </a:t>
            </a: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Способствовать установлению и развитию отношений партнерства и сотрудничества родителя с ребенком, созданию оптимальных условий для гармоничного развития ребенка с ВОЗ в семье, профилактике </a:t>
            </a:r>
            <a:r>
              <a:rPr lang="ru-RU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дезадаптации</a:t>
            </a: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его в социуме, через: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решение личных проблем родителей;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актуализацию ресурсов семьи;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изменение отношения к своему ребёнку;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коррекцию детско-родительских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отношений и неконструктивных форм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поведения родителя;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обучение родителей правильным способам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взаимодействия с детьми;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вооружение  родителей психологическими 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знаниями и повышение уровня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родительской компетентности.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636588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+mn-cs"/>
              </a:rPr>
              <a:t>Концептуальные подходы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5988"/>
            <a:ext cx="8229600" cy="3678237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sz="1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Гуманистический подход К. </a:t>
            </a:r>
            <a:r>
              <a:rPr lang="ru-RU" sz="1800" b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Роджерса</a:t>
            </a:r>
            <a:r>
              <a:rPr lang="ru-RU" sz="1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– безусловное принятие человека и его переживаний, отсутствие оценок по отношению к нему, проявление </a:t>
            </a:r>
            <a:r>
              <a:rPr lang="ru-RU" sz="1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эмпатии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 понимание внутреннего мира человека, глубокое сопереживание ему.</a:t>
            </a:r>
          </a:p>
          <a:p>
            <a:pPr>
              <a:buFont typeface="Arial" charset="0"/>
              <a:buNone/>
              <a:defRPr/>
            </a:pPr>
            <a:endParaRPr lang="ru-RU" sz="16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ru-RU" sz="1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Идея сотрудничества взрослого и ребенка 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К. </a:t>
            </a:r>
            <a:r>
              <a:rPr lang="ru-RU" sz="1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Роджерса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Т. Гордона, Л.С. Выготского, А.Н. Леонтьева.</a:t>
            </a:r>
          </a:p>
          <a:p>
            <a:pPr>
              <a:buFont typeface="Arial" charset="0"/>
              <a:buNone/>
              <a:defRPr/>
            </a:pPr>
            <a:endParaRPr lang="ru-RU" sz="16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ru-RU" sz="1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Идея учета возрастных особенностей и зоны ближайшего развития </a:t>
            </a:r>
          </a:p>
          <a:p>
            <a:pPr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(Л.С. </a:t>
            </a:r>
            <a:r>
              <a:rPr lang="ru-RU" sz="1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Выготский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Д.Б. </a:t>
            </a:r>
            <a:r>
              <a:rPr lang="ru-RU" sz="1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Эльконин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). </a:t>
            </a:r>
          </a:p>
          <a:p>
            <a:pPr>
              <a:buFont typeface="Arial" charset="0"/>
              <a:buNone/>
              <a:defRPr/>
            </a:pPr>
            <a:endParaRPr lang="ru-RU" sz="1600" b="1" dirty="0" smtClean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ru-RU" sz="1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Личностно-ориентированный подход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(Г.А. </a:t>
            </a:r>
            <a:r>
              <a:rPr lang="ru-RU" sz="1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Цукерман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Ш.А. </a:t>
            </a:r>
            <a:r>
              <a:rPr lang="ru-RU" sz="1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Амонашвили</a:t>
            </a:r>
            <a:r>
              <a:rPr lang="ru-RU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6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2085</TotalTime>
  <Words>3247</Words>
  <Application>Microsoft Office PowerPoint</Application>
  <PresentationFormat>Экран (16:9)</PresentationFormat>
  <Paragraphs>370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6" baseType="lpstr">
      <vt:lpstr>Arial</vt:lpstr>
      <vt:lpstr>Calibri</vt:lpstr>
      <vt:lpstr>Times New Roman</vt:lpstr>
      <vt:lpstr>Symbol</vt:lpstr>
      <vt:lpstr>164</vt:lpstr>
      <vt:lpstr>«Особенности сопровождения семьи ребенка с ОВЗ»</vt:lpstr>
      <vt:lpstr>  Девиз моей системы работы по психолого- педагогическому сопровождению    родителей   детей с ВОЗ:  </vt:lpstr>
      <vt:lpstr>Презентация PowerPoint</vt:lpstr>
      <vt:lpstr>  Особенности родителей  детей с ограниченными возможностями здоровья  </vt:lpstr>
      <vt:lpstr> В МБДОУ ДСКВ № 50 осуществляется психолого-педагогическое сопровождение семей детей с нарушениями речи и с задержкой психического развития. </vt:lpstr>
      <vt:lpstr>Характеристика детей с нарушениями речи и с задержкой психического развития</vt:lpstr>
      <vt:lpstr>Психолого-педагогическое сопровождение семьи</vt:lpstr>
      <vt:lpstr>Система работы по психолого-педагогическому сопровождению  семей детей с ОВЗ в МБДОУ ДСКВ № 50 </vt:lpstr>
      <vt:lpstr>Концептуальные подходы</vt:lpstr>
      <vt:lpstr>  Работа с родителями проводится  по четырем направлениям  </vt:lpstr>
      <vt:lpstr>Организационно-методическое обеспечение  системы сопровождения</vt:lpstr>
      <vt:lpstr>Принципы, положенные в основу системы работы</vt:lpstr>
      <vt:lpstr>Методы</vt:lpstr>
      <vt:lpstr> Используемые приемы </vt:lpstr>
      <vt:lpstr>Презентация PowerPoint</vt:lpstr>
      <vt:lpstr> Инсценировки – разыгрывание ролевых ситуаций, игровое моделирование и ролевое проигрывание способов родительского поведения.   </vt:lpstr>
      <vt:lpstr>Движение, танец, игры. Целевые наблюдения за детьми в деятельности с  вовлечением родителей в эту деятельность.</vt:lpstr>
      <vt:lpstr>Презентация PowerPoint</vt:lpstr>
      <vt:lpstr>Презентация PowerPoint</vt:lpstr>
      <vt:lpstr> Основные  этапы реализации  системы работы по психолого-педагогическому сопровождению родителей детей с ОВЗ </vt:lpstr>
      <vt:lpstr>Второй этап – диагностический  (сентябрь – октябрь)</vt:lpstr>
      <vt:lpstr>       Третий этап – коррекционно-развивающий Содержание  представлено  индивидуальной и групповой формами работы     </vt:lpstr>
      <vt:lpstr>Групповые формы работы </vt:lpstr>
      <vt:lpstr> Структура занятий   </vt:lpstr>
      <vt:lpstr> 2. Родительская площадка,  девиз которой  «Мы самые лучшие родители!» </vt:lpstr>
      <vt:lpstr>Задачи:</vt:lpstr>
      <vt:lpstr>Структура занятий</vt:lpstr>
      <vt:lpstr>  Рекомендации к формированию и организации работы группы </vt:lpstr>
      <vt:lpstr>Стадии развития группы</vt:lpstr>
      <vt:lpstr>3. Групповая коррекционно-развивающая работа с детьми  с ОВЗ </vt:lpstr>
      <vt:lpstr>Структура занятия</vt:lpstr>
      <vt:lpstr>4. Профилактическая и просветительская работа с родителями</vt:lpstr>
      <vt:lpstr>5. Просветительская и развивающая работа с педагогами</vt:lpstr>
      <vt:lpstr>  Четвертый   этап – заключительный   </vt:lpstr>
      <vt:lpstr>Условия реализации системы работы</vt:lpstr>
      <vt:lpstr>Условия реализации системы работы</vt:lpstr>
      <vt:lpstr>Риски</vt:lpstr>
      <vt:lpstr> Предупреждение рисков </vt:lpstr>
      <vt:lpstr> Ожидаемые конечные результаты реализации системы психолого-педагогического сопровождения семьи детей с ОВЗ </vt:lpstr>
      <vt:lpstr>Изменения, отражающие улучшение взаимоотношений и взаимодействия между родителем и ребенком с ОВЗ: </vt:lpstr>
      <vt:lpstr>  Изменения в эмоциональной сфере у детей: </vt:lpstr>
    </vt:vector>
  </TitlesOfParts>
  <Company>Twoja nazwa firmy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ppsworld.ru</dc:creator>
  <cp:lastModifiedBy>Sokolov</cp:lastModifiedBy>
  <cp:revision>85</cp:revision>
  <dcterms:created xsi:type="dcterms:W3CDTF">2013-05-07T09:54:37Z</dcterms:created>
  <dcterms:modified xsi:type="dcterms:W3CDTF">2014-12-30T09:08:34Z</dcterms:modified>
</cp:coreProperties>
</file>