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412776"/>
            <a:ext cx="5723468" cy="1828090"/>
          </a:xfr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Литературная одарённость: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6984776" cy="1800200"/>
          </a:xfr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i="0" dirty="0">
                <a:solidFill>
                  <a:schemeClr val="tx1"/>
                </a:solidFill>
              </a:rPr>
              <a:t>у</a:t>
            </a:r>
            <a:r>
              <a:rPr lang="ru-RU" sz="4000" b="1" i="0" dirty="0" smtClean="0">
                <a:solidFill>
                  <a:schemeClr val="tx1"/>
                </a:solidFill>
              </a:rPr>
              <a:t>словия её проявления и развития</a:t>
            </a:r>
            <a:endParaRPr lang="ru-RU" sz="4000" b="1" i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8968" y="6083371"/>
            <a:ext cx="6552728" cy="7647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Супрун Елена Николаевна – учитель литературы МБОУ «СШ № 3»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3353545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4000" dirty="0" smtClean="0"/>
              <a:t>	Без </a:t>
            </a:r>
            <a:r>
              <a:rPr lang="ru-RU" sz="4000" dirty="0"/>
              <a:t>способности мыслить художественными образами невозможна творческая деятельность человека в области литературы.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29280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620688"/>
            <a:ext cx="7200800" cy="1296144"/>
          </a:xfrm>
        </p:spPr>
        <p:txBody>
          <a:bodyPr>
            <a:noAutofit/>
          </a:bodyPr>
          <a:lstStyle/>
          <a:p>
            <a:r>
              <a:rPr lang="ru-RU" sz="3200" b="1" dirty="0"/>
              <a:t>Р</a:t>
            </a:r>
            <a:r>
              <a:rPr lang="ru-RU" sz="3200" b="1" dirty="0" smtClean="0"/>
              <a:t>азвитием </a:t>
            </a:r>
            <a:r>
              <a:rPr lang="ru-RU" sz="3200" b="1" dirty="0"/>
              <a:t>литературно-поэтической </a:t>
            </a:r>
            <a:r>
              <a:rPr lang="ru-RU" sz="3200" b="1" dirty="0" smtClean="0"/>
              <a:t>одарённости </a:t>
            </a:r>
            <a:r>
              <a:rPr lang="ru-RU" sz="3200" b="1" dirty="0"/>
              <a:t>следует заниматься с раннего </a:t>
            </a:r>
            <a:r>
              <a:rPr lang="ru-RU" sz="3200" b="1" dirty="0" smtClean="0"/>
              <a:t>возраста:</a:t>
            </a:r>
            <a:endParaRPr lang="ru-RU" sz="3200" b="1" dirty="0"/>
          </a:p>
        </p:txBody>
      </p:sp>
      <p:pic>
        <p:nvPicPr>
          <p:cNvPr id="1026" name="Picture 2" descr="G:\КОМП\Народное творчество\Фотоальбом\Школа\DSC001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65562" y="2771694"/>
            <a:ext cx="3667305" cy="245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КОМП\Народное творчество\Фотоальбом\Школа\P10805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4936" y="2165656"/>
            <a:ext cx="4837464" cy="366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098" y="620688"/>
            <a:ext cx="7416824" cy="8374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 </a:t>
            </a:r>
            <a:r>
              <a:rPr lang="ru-RU" sz="2400" b="1" dirty="0"/>
              <a:t>развитие </a:t>
            </a:r>
            <a:r>
              <a:rPr lang="ru-RU" sz="2400" b="1" dirty="0" smtClean="0"/>
              <a:t>одарённого ребёнка </a:t>
            </a:r>
            <a:r>
              <a:rPr lang="ru-RU" sz="2400" b="1" dirty="0"/>
              <a:t>во многом оказывают воздействие три социальные сферы: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2627784" y="3284984"/>
            <a:ext cx="4536504" cy="2952327"/>
          </a:xfrm>
          <a:prstGeom prst="star5">
            <a:avLst>
              <a:gd name="adj" fmla="val 26971"/>
              <a:gd name="hf" fmla="val 105146"/>
              <a:gd name="vf" fmla="val 110557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285011" y="1412777"/>
            <a:ext cx="4392488" cy="1440160"/>
          </a:xfrm>
          <a:prstGeom prst="cloudCallout">
            <a:avLst>
              <a:gd name="adj1" fmla="val 397"/>
              <a:gd name="adj2" fmla="val 11561"/>
            </a:avLst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семья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20180647">
            <a:off x="284454" y="3279587"/>
            <a:ext cx="3706151" cy="1299221"/>
          </a:xfrm>
          <a:prstGeom prst="cloudCallout">
            <a:avLst>
              <a:gd name="adj1" fmla="val 10099"/>
              <a:gd name="adj2" fmla="val 19114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СВЕРСТНИКИ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 rot="2021692">
            <a:off x="5568034" y="3206996"/>
            <a:ext cx="3821584" cy="1373314"/>
          </a:xfrm>
          <a:prstGeom prst="cloudCallout">
            <a:avLst>
              <a:gd name="adj1" fmla="val -5853"/>
              <a:gd name="adj2" fmla="val 10892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НАСТАВНИКИ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7704856" cy="3048001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4000" dirty="0" smtClean="0"/>
              <a:t>	Развитие врождённых </a:t>
            </a:r>
            <a:r>
              <a:rPr lang="ru-RU" sz="4000" dirty="0"/>
              <a:t>способностей </a:t>
            </a:r>
            <a:r>
              <a:rPr lang="ru-RU" sz="4000" dirty="0" smtClean="0"/>
              <a:t>ребёнка</a:t>
            </a:r>
            <a:r>
              <a:rPr lang="ru-RU" sz="4000" dirty="0"/>
              <a:t>, воспитание интеллектуально развитой личности начинается в семье. </a:t>
            </a:r>
          </a:p>
        </p:txBody>
      </p:sp>
    </p:spTree>
    <p:extLst>
      <p:ext uri="{BB962C8B-B14F-4D97-AF65-F5344CB8AC3E}">
        <p14:creationId xmlns:p14="http://schemas.microsoft.com/office/powerpoint/2010/main" val="31877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loclo19.datacloudmail.ru/weblink/thumb/xw1/BnoW/Wbb6YWDmf/rba_LDd6YoU.jpg?x-email=elenasuprun86%40mail.ru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812360" cy="569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64896" cy="9284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Необходимая система </a:t>
            </a:r>
            <a:r>
              <a:rPr lang="ru-RU" sz="2400" b="1" dirty="0"/>
              <a:t>детско-родительских отношений, в которой выполняются следующие условия: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60851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dirty="0" smtClean="0"/>
              <a:t> признание </a:t>
            </a:r>
            <a:r>
              <a:rPr lang="ru-RU" sz="2800" b="1" dirty="0"/>
              <a:t>безусловной ценности </a:t>
            </a:r>
            <a:r>
              <a:rPr lang="ru-RU" sz="2800" b="1" dirty="0" smtClean="0"/>
              <a:t>ребёнка</a:t>
            </a:r>
            <a:r>
              <a:rPr lang="ru-RU" sz="2800" b="1" dirty="0"/>
              <a:t>; </a:t>
            </a:r>
            <a:endParaRPr lang="ru-RU" sz="2800" b="1" dirty="0" smtClean="0"/>
          </a:p>
          <a:p>
            <a:pPr algn="just">
              <a:lnSpc>
                <a:spcPct val="100000"/>
              </a:lnSpc>
            </a:pPr>
            <a:r>
              <a:rPr lang="ru-RU" sz="2800" b="1" dirty="0" smtClean="0"/>
              <a:t> создание </a:t>
            </a:r>
            <a:r>
              <a:rPr lang="ru-RU" sz="2800" b="1" dirty="0"/>
              <a:t>обстановки его безусловного принятия, то есть ситуаций, в которых отсутствует внешнее оценивание; </a:t>
            </a:r>
            <a:endParaRPr lang="ru-RU" sz="2800" b="1" dirty="0" smtClean="0"/>
          </a:p>
          <a:p>
            <a:pPr algn="just">
              <a:lnSpc>
                <a:spcPct val="100000"/>
              </a:lnSpc>
            </a:pPr>
            <a:r>
              <a:rPr lang="ru-RU" sz="2800" b="1" dirty="0" smtClean="0"/>
              <a:t> предоставление ребёнку </a:t>
            </a:r>
            <a:r>
              <a:rPr lang="ru-RU" sz="2800" b="1" dirty="0"/>
              <a:t>свободы выражения; </a:t>
            </a:r>
            <a:r>
              <a:rPr lang="ru-RU" sz="2800" b="1" dirty="0" smtClean="0"/>
              <a:t>креативность </a:t>
            </a:r>
            <a:r>
              <a:rPr lang="ru-RU" sz="2800" b="1" dirty="0"/>
              <a:t>способна развиваться и реализовываться через проявление индивидуальности </a:t>
            </a:r>
            <a:r>
              <a:rPr lang="ru-RU" sz="2800" b="1" dirty="0" smtClean="0"/>
              <a:t>ребёнка</a:t>
            </a:r>
            <a:r>
              <a:rPr lang="ru-RU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07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38400"/>
            <a:ext cx="7632848" cy="3048001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4000" b="1" dirty="0" smtClean="0"/>
              <a:t>	Ментор </a:t>
            </a:r>
            <a:r>
              <a:rPr lang="ru-RU" sz="4000" b="1" dirty="0"/>
              <a:t>– советчик, руководитель, наставник </a:t>
            </a:r>
            <a:r>
              <a:rPr lang="ru-RU" sz="4000" b="1" dirty="0" smtClean="0"/>
              <a:t>юношества.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708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632848" cy="4320480"/>
          </a:xfrm>
        </p:spPr>
        <p:txBody>
          <a:bodyPr>
            <a:no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3200" dirty="0" smtClean="0"/>
              <a:t>	Для </a:t>
            </a:r>
            <a:r>
              <a:rPr lang="ru-RU" sz="3200" dirty="0"/>
              <a:t>гармоничного развития литературно-поэтической (а равно и любой другой) </a:t>
            </a:r>
            <a:r>
              <a:rPr lang="ru-RU" sz="3200" dirty="0" smtClean="0"/>
              <a:t>одарённости </a:t>
            </a:r>
            <a:r>
              <a:rPr lang="ru-RU" sz="3200" dirty="0"/>
              <a:t>следует создать такую среду, чтобы </a:t>
            </a:r>
            <a:r>
              <a:rPr lang="ru-RU" sz="3200" dirty="0" smtClean="0"/>
              <a:t>ребёнок </a:t>
            </a:r>
            <a:r>
              <a:rPr lang="ru-RU" sz="3200" dirty="0"/>
              <a:t>не ощущал, что его «развивают», выполнял задания добровольно, не в принудительном порядке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52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6864" cy="1296144"/>
          </a:xfrm>
        </p:spPr>
        <p:txBody>
          <a:bodyPr>
            <a:noAutofit/>
          </a:bodyPr>
          <a:lstStyle/>
          <a:p>
            <a:r>
              <a:rPr lang="ru-RU" sz="3200" b="1" dirty="0"/>
              <a:t>Для решения данной проблемы Н.Ф. Дик предлагает следующие действия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776864" cy="410445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smtClean="0"/>
              <a:t> сместить </a:t>
            </a:r>
            <a:r>
              <a:rPr lang="ru-RU" sz="2000" b="1" dirty="0"/>
              <a:t>акцент с </a:t>
            </a:r>
            <a:r>
              <a:rPr lang="ru-RU" sz="2000" b="1" dirty="0" smtClean="0"/>
              <a:t>одарённости ребёнка </a:t>
            </a:r>
            <a:r>
              <a:rPr lang="ru-RU" sz="2000" b="1" dirty="0"/>
              <a:t>на саму личность </a:t>
            </a:r>
            <a:r>
              <a:rPr lang="ru-RU" sz="2000" b="1" dirty="0" smtClean="0"/>
              <a:t>одарённого ребёнка</a:t>
            </a:r>
            <a:r>
              <a:rPr lang="ru-RU" sz="2000" b="1" dirty="0"/>
              <a:t>;</a:t>
            </a:r>
            <a:endParaRPr lang="ru-RU" sz="2000" dirty="0"/>
          </a:p>
          <a:p>
            <a:pPr algn="just">
              <a:lnSpc>
                <a:spcPct val="120000"/>
              </a:lnSpc>
            </a:pPr>
            <a:r>
              <a:rPr lang="ru-RU" sz="2000" b="1" dirty="0" smtClean="0"/>
              <a:t> сместить </a:t>
            </a:r>
            <a:r>
              <a:rPr lang="ru-RU" sz="2000" b="1" dirty="0"/>
              <a:t>акцент с педагогических проблем по поводу </a:t>
            </a:r>
            <a:r>
              <a:rPr lang="ru-RU" sz="2000" b="1" dirty="0" smtClean="0"/>
              <a:t>одарённых </a:t>
            </a:r>
            <a:r>
              <a:rPr lang="ru-RU" sz="2000" b="1" dirty="0"/>
              <a:t>детей на самих </a:t>
            </a:r>
            <a:r>
              <a:rPr lang="ru-RU" sz="2000" b="1" dirty="0" smtClean="0"/>
              <a:t>одарённых </a:t>
            </a:r>
            <a:r>
              <a:rPr lang="ru-RU" sz="2000" b="1" dirty="0"/>
              <a:t>детей;</a:t>
            </a:r>
            <a:endParaRPr lang="ru-RU" sz="2000" dirty="0"/>
          </a:p>
          <a:p>
            <a:pPr algn="just">
              <a:lnSpc>
                <a:spcPct val="120000"/>
              </a:lnSpc>
            </a:pPr>
            <a:r>
              <a:rPr lang="ru-RU" sz="2000" b="1" dirty="0" smtClean="0"/>
              <a:t> сместить </a:t>
            </a:r>
            <a:r>
              <a:rPr lang="ru-RU" sz="2000" b="1" dirty="0"/>
              <a:t>акцент с процесса целенаправленного развития неких качеств или функций </a:t>
            </a:r>
            <a:r>
              <a:rPr lang="ru-RU" sz="2000" b="1" dirty="0" smtClean="0"/>
              <a:t>одарённости </a:t>
            </a:r>
            <a:r>
              <a:rPr lang="ru-RU" sz="2000" b="1" dirty="0"/>
              <a:t>на процесс педагогической поддержки, создания условий для естественного роста и созревания </a:t>
            </a:r>
            <a:r>
              <a:rPr lang="ru-RU" sz="2000" b="1" dirty="0" smtClean="0"/>
              <a:t>одарённого ребёнка</a:t>
            </a:r>
            <a:r>
              <a:rPr lang="ru-RU" sz="2000" b="1" dirty="0"/>
              <a:t>, внутри него и его </a:t>
            </a:r>
            <a:r>
              <a:rPr lang="ru-RU" sz="2000" b="1" dirty="0" smtClean="0"/>
              <a:t>одарённости.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48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098" y="620688"/>
            <a:ext cx="7416824" cy="8374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 </a:t>
            </a:r>
            <a:r>
              <a:rPr lang="ru-RU" sz="2400" b="1" dirty="0"/>
              <a:t>развитие </a:t>
            </a:r>
            <a:r>
              <a:rPr lang="ru-RU" sz="2400" b="1" dirty="0" smtClean="0"/>
              <a:t>одарённого ребёнка </a:t>
            </a:r>
            <a:r>
              <a:rPr lang="ru-RU" sz="2400" b="1" dirty="0"/>
              <a:t>во многом оказывают воздействие три социальные сферы: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2627784" y="3284984"/>
            <a:ext cx="4536504" cy="2952327"/>
          </a:xfrm>
          <a:prstGeom prst="star5">
            <a:avLst>
              <a:gd name="adj" fmla="val 26971"/>
              <a:gd name="hf" fmla="val 105146"/>
              <a:gd name="vf" fmla="val 110557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285011" y="1412777"/>
            <a:ext cx="4392488" cy="1440160"/>
          </a:xfrm>
          <a:prstGeom prst="cloudCallout">
            <a:avLst>
              <a:gd name="adj1" fmla="val 397"/>
              <a:gd name="adj2" fmla="val 11561"/>
            </a:avLst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семья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20180647">
            <a:off x="284454" y="3279587"/>
            <a:ext cx="3706151" cy="1299221"/>
          </a:xfrm>
          <a:prstGeom prst="cloudCallout">
            <a:avLst>
              <a:gd name="adj1" fmla="val 10099"/>
              <a:gd name="adj2" fmla="val 19114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СВЕРСТНИКИ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 rot="2021692">
            <a:off x="5568034" y="3206996"/>
            <a:ext cx="3821584" cy="1373314"/>
          </a:xfrm>
          <a:prstGeom prst="cloudCallout">
            <a:avLst>
              <a:gd name="adj1" fmla="val -5853"/>
              <a:gd name="adj2" fmla="val 10892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НАСТАВНИКИ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965245" cy="864096"/>
          </a:xfrm>
        </p:spPr>
        <p:txBody>
          <a:bodyPr>
            <a:normAutofit/>
          </a:bodyPr>
          <a:lstStyle/>
          <a:p>
            <a:r>
              <a:rPr lang="ru-RU" b="1" dirty="0" smtClean="0"/>
              <a:t>Одарённые дети это: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632848" cy="4896544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дети с высокими показателями по специальным тестам интеллекта (интеллектуальная </a:t>
            </a:r>
            <a:r>
              <a:rPr lang="ru-RU" b="1" dirty="0" smtClean="0"/>
              <a:t>одарённость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 smtClean="0"/>
              <a:t>дети </a:t>
            </a:r>
            <a:r>
              <a:rPr lang="ru-RU" b="1" dirty="0"/>
              <a:t>с высоким уровнем творческих способностей (творческая </a:t>
            </a:r>
            <a:r>
              <a:rPr lang="ru-RU" b="1" dirty="0" smtClean="0"/>
              <a:t>одарённость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 smtClean="0"/>
              <a:t>дети</a:t>
            </a:r>
            <a:r>
              <a:rPr lang="ru-RU" b="1" dirty="0"/>
              <a:t>, достигшие успехов в каких-либо областях деятельности (юные музыканты, художники, математики, шахматисты и др.); эту категорию детей чаще называют талантливыми;</a:t>
            </a:r>
            <a:endParaRPr lang="ru-RU" dirty="0"/>
          </a:p>
          <a:p>
            <a:r>
              <a:rPr lang="ru-RU" b="1" dirty="0" smtClean="0"/>
              <a:t>дети</a:t>
            </a:r>
            <a:r>
              <a:rPr lang="ru-RU" b="1" dirty="0"/>
              <a:t>, хорошо обучающиеся в школе (академическая </a:t>
            </a:r>
            <a:r>
              <a:rPr lang="ru-RU" b="1" dirty="0" smtClean="0"/>
              <a:t>одарённость).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4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128792" cy="685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Спасибо за </a:t>
            </a:r>
            <a:r>
              <a:rPr lang="ru-RU" b="1" dirty="0" smtClean="0"/>
              <a:t>внимание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84776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ритерии </a:t>
            </a:r>
            <a:r>
              <a:rPr lang="ru-RU" b="1" dirty="0"/>
              <a:t>выделения видов </a:t>
            </a:r>
            <a:r>
              <a:rPr lang="ru-RU" b="1" dirty="0" smtClean="0"/>
              <a:t>одарённости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776864" cy="34563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/>
              <a:t> </a:t>
            </a:r>
            <a:r>
              <a:rPr lang="ru-RU" sz="2800" b="1" dirty="0" smtClean="0"/>
              <a:t>вид </a:t>
            </a:r>
            <a:r>
              <a:rPr lang="ru-RU" sz="2800" b="1" dirty="0"/>
              <a:t>деятельности и обеспечивающие </a:t>
            </a:r>
            <a:r>
              <a:rPr lang="ru-RU" sz="2800" b="1" dirty="0" smtClean="0"/>
              <a:t>её </a:t>
            </a:r>
            <a:r>
              <a:rPr lang="ru-RU" sz="2800" b="1" dirty="0"/>
              <a:t>сферы психики;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/>
              <a:t> </a:t>
            </a:r>
            <a:r>
              <a:rPr lang="ru-RU" sz="2800" b="1" dirty="0"/>
              <a:t>степень </a:t>
            </a:r>
            <a:r>
              <a:rPr lang="ru-RU" sz="2800" b="1" dirty="0" err="1"/>
              <a:t>сформированности</a:t>
            </a:r>
            <a:r>
              <a:rPr lang="ru-RU" sz="2800" b="1" dirty="0"/>
              <a:t>;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/>
              <a:t> </a:t>
            </a:r>
            <a:r>
              <a:rPr lang="ru-RU" sz="2800" b="1" dirty="0"/>
              <a:t>форма проявления;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/>
              <a:t> </a:t>
            </a:r>
            <a:r>
              <a:rPr lang="ru-RU" sz="2800" b="1" dirty="0"/>
              <a:t>широта проявлений в различных </a:t>
            </a:r>
            <a:r>
              <a:rPr lang="ru-RU" sz="2800" b="1" dirty="0" smtClean="0"/>
              <a:t>видах </a:t>
            </a:r>
            <a:r>
              <a:rPr lang="ru-RU" sz="2800" b="1" dirty="0"/>
              <a:t>деятельности;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/>
              <a:t> </a:t>
            </a:r>
            <a:r>
              <a:rPr lang="ru-RU" sz="2800" b="1" dirty="0"/>
              <a:t>особенности возрастного развития.</a:t>
            </a:r>
          </a:p>
          <a:p>
            <a:pPr>
              <a:lnSpc>
                <a:spcPct val="100000"/>
              </a:lnSpc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57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К основным видам деятельности относятся: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6085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2000" b="1" dirty="0" smtClean="0"/>
              <a:t>практическая </a:t>
            </a:r>
            <a:r>
              <a:rPr lang="ru-RU" sz="2000" b="1" dirty="0"/>
              <a:t>(</a:t>
            </a:r>
            <a:r>
              <a:rPr lang="ru-RU" sz="2000" b="1" dirty="0" smtClean="0"/>
              <a:t>одарённость </a:t>
            </a:r>
            <a:r>
              <a:rPr lang="ru-RU" sz="2000" b="1" dirty="0"/>
              <a:t>в </a:t>
            </a:r>
            <a:r>
              <a:rPr lang="ru-RU" sz="2000" b="1" dirty="0" smtClean="0"/>
              <a:t>ремёслах</a:t>
            </a:r>
            <a:r>
              <a:rPr lang="ru-RU" sz="2000" b="1" dirty="0"/>
              <a:t>, спортивная и организационная</a:t>
            </a:r>
            <a:r>
              <a:rPr lang="ru-RU" sz="2000" b="1" dirty="0" smtClean="0"/>
              <a:t>); 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/>
              <a:t>теоретическая</a:t>
            </a:r>
            <a:r>
              <a:rPr lang="ru-RU" sz="2000" b="1" dirty="0"/>
              <a:t>, или познавательная (интеллектуальная </a:t>
            </a:r>
            <a:r>
              <a:rPr lang="ru-RU" sz="2000" b="1" dirty="0" smtClean="0"/>
              <a:t>одарённость); 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/>
              <a:t>художественно-эстетическая </a:t>
            </a:r>
            <a:r>
              <a:rPr lang="ru-RU" sz="2000" b="1" dirty="0"/>
              <a:t>(хореографическая, </a:t>
            </a:r>
            <a:r>
              <a:rPr lang="ru-RU" sz="2000" b="1" dirty="0" smtClean="0"/>
              <a:t>сценическая</a:t>
            </a:r>
            <a:r>
              <a:rPr lang="ru-RU" sz="2000" b="1" dirty="0"/>
              <a:t>, </a:t>
            </a:r>
            <a:r>
              <a:rPr lang="ru-RU" sz="2000" b="1" dirty="0" smtClean="0"/>
              <a:t>литературно-поэтическая</a:t>
            </a:r>
            <a:r>
              <a:rPr lang="ru-RU" sz="2000" b="1" dirty="0"/>
              <a:t>, </a:t>
            </a:r>
            <a:r>
              <a:rPr lang="ru-RU" sz="2000" b="1" dirty="0" smtClean="0"/>
              <a:t>изобразительная </a:t>
            </a:r>
            <a:r>
              <a:rPr lang="ru-RU" sz="2000" b="1" dirty="0"/>
              <a:t>и музыкальная </a:t>
            </a:r>
            <a:r>
              <a:rPr lang="ru-RU" sz="2000" b="1" dirty="0" smtClean="0"/>
              <a:t>одарённость); 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/>
              <a:t>коммуникативная </a:t>
            </a:r>
            <a:r>
              <a:rPr lang="ru-RU" sz="2000" b="1" dirty="0"/>
              <a:t>(лидерская и </a:t>
            </a:r>
            <a:r>
              <a:rPr lang="ru-RU" sz="2000" b="1" dirty="0" err="1"/>
              <a:t>аттрактивная</a:t>
            </a:r>
            <a:r>
              <a:rPr lang="ru-RU" sz="2000" b="1" dirty="0"/>
              <a:t> </a:t>
            </a:r>
            <a:r>
              <a:rPr lang="ru-RU" sz="2000" b="1" dirty="0" smtClean="0"/>
              <a:t>одарённость); </a:t>
            </a:r>
            <a:endParaRPr lang="ru-RU" sz="2000" b="1" dirty="0"/>
          </a:p>
          <a:p>
            <a:pPr>
              <a:lnSpc>
                <a:spcPct val="110000"/>
              </a:lnSpc>
            </a:pPr>
            <a:r>
              <a:rPr lang="ru-RU" sz="2000" b="1" dirty="0" smtClean="0"/>
              <a:t>духовно-ценностная </a:t>
            </a:r>
            <a:r>
              <a:rPr lang="ru-RU" sz="2000" b="1" dirty="0"/>
              <a:t>(</a:t>
            </a:r>
            <a:r>
              <a:rPr lang="ru-RU" sz="2000" b="1" dirty="0" smtClean="0"/>
              <a:t>одарённость</a:t>
            </a:r>
            <a:r>
              <a:rPr lang="ru-RU" sz="2000" b="1" dirty="0"/>
              <a:t>, которая </a:t>
            </a:r>
            <a:r>
              <a:rPr lang="ru-RU" sz="2000" b="1" dirty="0" smtClean="0"/>
              <a:t>проявляется </a:t>
            </a:r>
            <a:r>
              <a:rPr lang="ru-RU" sz="2000" b="1" dirty="0"/>
              <a:t>в создании новых духовных </a:t>
            </a:r>
            <a:r>
              <a:rPr lang="ru-RU" sz="2000" b="1" dirty="0" smtClean="0"/>
              <a:t>ценностей </a:t>
            </a:r>
            <a:r>
              <a:rPr lang="ru-RU" sz="2000" b="1" dirty="0"/>
              <a:t>и служении людям). </a:t>
            </a:r>
          </a:p>
        </p:txBody>
      </p:sp>
    </p:spTree>
    <p:extLst>
      <p:ext uri="{BB962C8B-B14F-4D97-AF65-F5344CB8AC3E}">
        <p14:creationId xmlns:p14="http://schemas.microsoft.com/office/powerpoint/2010/main" val="3847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560840" cy="685800"/>
          </a:xfrm>
        </p:spPr>
        <p:txBody>
          <a:bodyPr>
            <a:noAutofit/>
          </a:bodyPr>
          <a:lstStyle/>
          <a:p>
            <a:r>
              <a:rPr lang="ru-RU" sz="3600" b="1" dirty="0"/>
              <a:t>Сферы психики представлены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38400"/>
            <a:ext cx="7344816" cy="304800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интеллектуальной; </a:t>
            </a:r>
          </a:p>
          <a:p>
            <a:r>
              <a:rPr lang="ru-RU" sz="3200" b="1" dirty="0" smtClean="0"/>
              <a:t> эмоциональной; </a:t>
            </a:r>
          </a:p>
          <a:p>
            <a:r>
              <a:rPr lang="ru-RU" sz="3200" b="1" dirty="0" smtClean="0"/>
              <a:t> мотивационно-волевой</a:t>
            </a:r>
            <a:r>
              <a:rPr lang="ru-RU" sz="3200" b="1" dirty="0"/>
              <a:t>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102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048001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4000" dirty="0" smtClean="0"/>
              <a:t>	Одна из </a:t>
            </a:r>
            <a:r>
              <a:rPr lang="ru-RU" sz="4000" dirty="0"/>
              <a:t>целей развития литературной </a:t>
            </a:r>
            <a:r>
              <a:rPr lang="ru-RU" sz="4000" dirty="0" smtClean="0"/>
              <a:t>одарённости </a:t>
            </a:r>
            <a:r>
              <a:rPr lang="ru-RU" sz="4000" dirty="0"/>
              <a:t>– воспитание нравственной, высокодуховной </a:t>
            </a:r>
            <a:r>
              <a:rPr lang="ru-RU" sz="4000" dirty="0" smtClean="0"/>
              <a:t>личности.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766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10081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Компоненты </a:t>
            </a:r>
            <a:r>
              <a:rPr lang="ru-RU" sz="2800" b="1" dirty="0"/>
              <a:t>литературных способностей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488832" cy="446449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впечатлительность, или поэтическое восприятие предметов и явлений действительности;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поэтическая зоркость;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хорошая («цепкая») память;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способность силы мышления и воображения создавать оригинальные образы и сюжеты;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легкость возникновения творческого состояния, в частности, сопереживания;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богатство словарного запаса и чувство языка;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/>
              <a:t>богатство словесных ассоциаций.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416824" cy="4032448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3600" dirty="0" smtClean="0"/>
              <a:t>	Литературные способности </a:t>
            </a:r>
            <a:r>
              <a:rPr lang="ru-RU" sz="3600" dirty="0"/>
              <a:t>– это не только способности к </a:t>
            </a:r>
            <a:r>
              <a:rPr lang="ru-RU" sz="3600" dirty="0" smtClean="0"/>
              <a:t>определённым </a:t>
            </a:r>
            <a:r>
              <a:rPr lang="ru-RU" sz="3600" dirty="0"/>
              <a:t>школьным </a:t>
            </a:r>
            <a:r>
              <a:rPr lang="ru-RU" sz="3600" dirty="0" smtClean="0"/>
              <a:t>предметам</a:t>
            </a:r>
            <a:r>
              <a:rPr lang="ru-RU" sz="3600" dirty="0"/>
              <a:t>, а способность создавать «культурный продукт», то есть произведение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6138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72808" cy="10724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«Три ступени», чтобы стать писателем: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7525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 «</a:t>
            </a:r>
            <a:r>
              <a:rPr lang="ru-RU" sz="2800" dirty="0"/>
              <a:t>первая (самая легкая) – научиться писать грамотно, в смысле построения речи; </a:t>
            </a:r>
            <a:endParaRPr lang="ru-RU" sz="2800" dirty="0" smtClean="0"/>
          </a:p>
          <a:p>
            <a:pPr>
              <a:lnSpc>
                <a:spcPct val="100000"/>
              </a:lnSpc>
            </a:pPr>
            <a:r>
              <a:rPr lang="ru-RU" sz="2800" dirty="0" smtClean="0"/>
              <a:t> вторая </a:t>
            </a:r>
            <a:r>
              <a:rPr lang="ru-RU" sz="2800" dirty="0"/>
              <a:t>(труднее) – выработать слог литературный, то есть гибкий и свободный; </a:t>
            </a:r>
            <a:endParaRPr lang="ru-RU" sz="2800" dirty="0" smtClean="0"/>
          </a:p>
          <a:p>
            <a:pPr>
              <a:lnSpc>
                <a:spcPct val="100000"/>
              </a:lnSpc>
            </a:pPr>
            <a:r>
              <a:rPr lang="ru-RU" sz="2800" dirty="0" smtClean="0"/>
              <a:t> третья </a:t>
            </a:r>
            <a:r>
              <a:rPr lang="ru-RU" sz="2800" dirty="0"/>
              <a:t>(самая главная) – овладеть художественной формой – картиной, образом». </a:t>
            </a:r>
            <a:endParaRPr lang="ru-RU" sz="2800" dirty="0" smtClean="0"/>
          </a:p>
          <a:p>
            <a:pPr indent="0" algn="r">
              <a:lnSpc>
                <a:spcPct val="100000"/>
              </a:lnSpc>
              <a:buNone/>
            </a:pPr>
            <a:r>
              <a:rPr lang="ru-RU" sz="2800" dirty="0" smtClean="0"/>
              <a:t>В.Г. Короленко</a:t>
            </a:r>
          </a:p>
        </p:txBody>
      </p:sp>
    </p:spTree>
    <p:extLst>
      <p:ext uri="{BB962C8B-B14F-4D97-AF65-F5344CB8AC3E}">
        <p14:creationId xmlns:p14="http://schemas.microsoft.com/office/powerpoint/2010/main" val="2906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</TotalTime>
  <Words>472</Words>
  <Application>Microsoft Office PowerPoint</Application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Литературная одарённость:</vt:lpstr>
      <vt:lpstr>Одарённые дети это:</vt:lpstr>
      <vt:lpstr>Критерии выделения видов одарённости:</vt:lpstr>
      <vt:lpstr>К основным видам деятельности относятся:</vt:lpstr>
      <vt:lpstr>Сферы психики представлены</vt:lpstr>
      <vt:lpstr>Презентация PowerPoint</vt:lpstr>
      <vt:lpstr>Компоненты литературных способностей:</vt:lpstr>
      <vt:lpstr>Презентация PowerPoint</vt:lpstr>
      <vt:lpstr>«Три ступени», чтобы стать писателем: </vt:lpstr>
      <vt:lpstr>Презентация PowerPoint</vt:lpstr>
      <vt:lpstr>Развитием литературно-поэтической одарённости следует заниматься с раннего возраста:</vt:lpstr>
      <vt:lpstr>На развитие одарённого ребёнка во многом оказывают воздействие три социальные сферы:</vt:lpstr>
      <vt:lpstr>Презентация PowerPoint</vt:lpstr>
      <vt:lpstr>Презентация PowerPoint</vt:lpstr>
      <vt:lpstr>Необходимая система детско-родительских отношений, в которой выполняются следующие условия: </vt:lpstr>
      <vt:lpstr>Презентация PowerPoint</vt:lpstr>
      <vt:lpstr>Презентация PowerPoint</vt:lpstr>
      <vt:lpstr>Для решения данной проблемы Н.Ф. Дик предлагает следующие действия:</vt:lpstr>
      <vt:lpstr>На развитие одарённого ребёнка во многом оказывают воздействие три социальные сферы: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одарённость:</dc:title>
  <dc:creator>Лена</dc:creator>
  <cp:lastModifiedBy>Admin</cp:lastModifiedBy>
  <cp:revision>28</cp:revision>
  <dcterms:created xsi:type="dcterms:W3CDTF">2016-09-11T10:38:01Z</dcterms:created>
  <dcterms:modified xsi:type="dcterms:W3CDTF">2021-06-28T07:01:05Z</dcterms:modified>
</cp:coreProperties>
</file>