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6" r:id="rId9"/>
    <p:sldId id="265" r:id="rId10"/>
    <p:sldId id="264" r:id="rId11"/>
    <p:sldId id="263" r:id="rId12"/>
    <p:sldId id="271" r:id="rId13"/>
    <p:sldId id="268" r:id="rId14"/>
    <p:sldId id="269" r:id="rId15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22" y="44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0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13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48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70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7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96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09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83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06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5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431F-C2E0-4D33-B032-EB1ABDCBB4A5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5A22-4E1F-4928-BE75-E9B099A8BD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12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1792" y="280169"/>
            <a:ext cx="9429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i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Муниципальное автономное дошкольное образовательное учреждение города Нижневартовска детский сад №77 «Эрудит»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0354" y="1994681"/>
            <a:ext cx="95726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Индивидуальная  адаптированная образовательная программа развития ребенка-инвалида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7808" y="4709325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Педагог-психолог</a:t>
            </a:r>
          </a:p>
          <a:p>
            <a:pPr algn="r"/>
            <a:r>
              <a:rPr lang="ru-RU" sz="2400" b="1" i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высшей квалификационной категории</a:t>
            </a:r>
          </a:p>
          <a:p>
            <a:pPr algn="r"/>
            <a:r>
              <a:rPr lang="ru-RU" sz="2400" b="1" i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Сюзева Наталья Анатольевна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35522" y="6781027"/>
            <a:ext cx="3222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г.Нижневартовск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572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148" y="252239"/>
            <a:ext cx="10009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8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Планируемые 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результаты </a:t>
            </a:r>
          </a:p>
          <a:p>
            <a:pPr lvl="0" algn="ctr"/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освоения </a:t>
            </a:r>
            <a:r>
              <a:rPr lang="ru-RU" sz="18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ребенком с  интеллектуальными нарушениями</a:t>
            </a:r>
          </a:p>
          <a:p>
            <a:pPr algn="ctr"/>
            <a:r>
              <a:rPr lang="ru-RU" sz="18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индивидуальной адаптированной образовательной программы  развития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581706"/>
              </p:ext>
            </p:extLst>
          </p:nvPr>
        </p:nvGraphicFramePr>
        <p:xfrm>
          <a:off x="378148" y="1764407"/>
          <a:ext cx="10009113" cy="52673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36371"/>
                <a:gridCol w="3144349"/>
                <a:gridCol w="3528393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Критерий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Параметры оценки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Индикаторы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35915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Bookman Old Style" panose="02050604050505020204" pitchFamily="18" charset="0"/>
                        </a:rPr>
                        <a:t>Владение навыками коммуникации и принятыми ритуалами социального взаимодействия (т.е. самой формой поведения, его социальным рисунком), в том числе с использованием информационных технологий</a:t>
                      </a:r>
                      <a:endParaRPr lang="ru-RU" sz="14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сформированность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 навыков коммуникации со взрослыми 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способность инициировать и поддерживать коммуникацию с взрослыми 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способность применять адекватные способы поведения в разных ситуациях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anose="02050604050505020204" pitchFamily="18" charset="0"/>
                        </a:rPr>
                        <a:t>способность обращаться за помощью</a:t>
                      </a:r>
                      <a:endParaRPr lang="ru-RU" sz="14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сформированность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 навыков коммуникации со сверстниками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способность инициировать и поддерживать коммуникацию со сверстниками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1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способность применять адекватные способы поведения в разных ситуациях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способность обращаться за помощью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владение средствами коммуникации 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способность использовать разнообразные средства коммуникации согласно ситуации 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адекватность применения ритуалов социального взаимодействия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способность правильно применить ритуалы социального взаимодействия согласно ситуации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06957" y="1332359"/>
            <a:ext cx="4679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800" b="1" i="1" dirty="0">
                <a:latin typeface="Bookman Old Style" panose="02050604050505020204" pitchFamily="18" charset="0"/>
              </a:rPr>
              <a:t>Оценка  личностных результатов</a:t>
            </a:r>
            <a:endParaRPr lang="ru-RU" sz="1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40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172" y="297736"/>
            <a:ext cx="9433048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Bookman Old Style" panose="02050604050505020204" pitchFamily="18" charset="0"/>
              </a:rPr>
              <a:t>Предметные результаты </a:t>
            </a:r>
          </a:p>
          <a:p>
            <a:pPr algn="just"/>
            <a:r>
              <a:rPr lang="ru-RU" i="1" dirty="0" smtClean="0">
                <a:latin typeface="Bookman Old Style" panose="02050604050505020204" pitchFamily="18" charset="0"/>
              </a:rPr>
              <a:t>связаны </a:t>
            </a:r>
            <a:r>
              <a:rPr lang="ru-RU" i="1" dirty="0">
                <a:latin typeface="Bookman Old Style" panose="02050604050505020204" pitchFamily="18" charset="0"/>
              </a:rPr>
              <a:t>с овладением ребенком программного материала, определяются на основе психолого-педагогического изучения уровня освоения программы данной коррекционной группы.</a:t>
            </a:r>
          </a:p>
          <a:p>
            <a:pPr indent="265113" algn="just"/>
            <a:endParaRPr lang="ru-RU" sz="500" dirty="0" smtClean="0">
              <a:latin typeface="Bookman Old Style" panose="02050604050505020204" pitchFamily="18" charset="0"/>
            </a:endParaRPr>
          </a:p>
          <a:p>
            <a:pPr indent="265113" algn="just"/>
            <a:r>
              <a:rPr lang="ru-RU" dirty="0" smtClean="0">
                <a:latin typeface="Bookman Old Style" panose="02050604050505020204" pitchFamily="18" charset="0"/>
              </a:rPr>
              <a:t>0 </a:t>
            </a:r>
            <a:r>
              <a:rPr lang="ru-RU" dirty="0">
                <a:latin typeface="Bookman Old Style" panose="02050604050505020204" pitchFamily="18" charset="0"/>
              </a:rPr>
              <a:t>баллов ― действие отсутствует, обучающийся не понимает его смысла, не включается в процесс выполнения вместе с педагогом;</a:t>
            </a:r>
          </a:p>
          <a:p>
            <a:pPr indent="265113" algn="just"/>
            <a:endParaRPr lang="ru-RU" sz="500" dirty="0" smtClean="0">
              <a:latin typeface="Bookman Old Style" panose="02050604050505020204" pitchFamily="18" charset="0"/>
            </a:endParaRPr>
          </a:p>
          <a:p>
            <a:pPr indent="265113" algn="just"/>
            <a:r>
              <a:rPr lang="ru-RU" dirty="0" smtClean="0">
                <a:latin typeface="Bookman Old Style" panose="02050604050505020204" pitchFamily="18" charset="0"/>
              </a:rPr>
              <a:t>1 </a:t>
            </a:r>
            <a:r>
              <a:rPr lang="ru-RU" dirty="0">
                <a:latin typeface="Bookman Old Style" panose="02050604050505020204" pitchFamily="18" charset="0"/>
              </a:rPr>
              <a:t>балл ― смысл действия понимает, связывает с конкретной ситуацией, выполняет действие только по прямому указанию педагога, при необходимости требуется оказание помощи;</a:t>
            </a:r>
          </a:p>
          <a:p>
            <a:pPr indent="265113" algn="just"/>
            <a:endParaRPr lang="ru-RU" sz="500" dirty="0" smtClean="0">
              <a:latin typeface="Bookman Old Style" panose="02050604050505020204" pitchFamily="18" charset="0"/>
            </a:endParaRPr>
          </a:p>
          <a:p>
            <a:pPr indent="265113" algn="just"/>
            <a:r>
              <a:rPr lang="ru-RU" dirty="0" smtClean="0">
                <a:latin typeface="Bookman Old Style" panose="02050604050505020204" pitchFamily="18" charset="0"/>
              </a:rPr>
              <a:t>2 </a:t>
            </a:r>
            <a:r>
              <a:rPr lang="ru-RU" dirty="0">
                <a:latin typeface="Bookman Old Style" panose="02050604050505020204" pitchFamily="18" charset="0"/>
              </a:rPr>
              <a:t>балла ― преимущественно выполняет действие по указанию педагога, в отдельных ситуациях способен выполнить его самостоятельно;</a:t>
            </a:r>
          </a:p>
          <a:p>
            <a:pPr indent="265113" algn="just"/>
            <a:endParaRPr lang="ru-RU" sz="500" dirty="0" smtClean="0">
              <a:latin typeface="Bookman Old Style" panose="02050604050505020204" pitchFamily="18" charset="0"/>
            </a:endParaRPr>
          </a:p>
          <a:p>
            <a:pPr indent="265113" algn="just"/>
            <a:r>
              <a:rPr lang="ru-RU" dirty="0" smtClean="0">
                <a:latin typeface="Bookman Old Style" panose="02050604050505020204" pitchFamily="18" charset="0"/>
              </a:rPr>
              <a:t>3 </a:t>
            </a:r>
            <a:r>
              <a:rPr lang="ru-RU" dirty="0">
                <a:latin typeface="Bookman Old Style" panose="02050604050505020204" pitchFamily="18" charset="0"/>
              </a:rPr>
              <a:t>балла ― способен самостоятельно выполнять действие в определенных ситуациях, нередко допускает ошибки, которые исправляет по прямому указанию педагога; </a:t>
            </a:r>
          </a:p>
          <a:p>
            <a:pPr indent="265113" algn="just"/>
            <a:endParaRPr lang="ru-RU" sz="500" dirty="0" smtClean="0">
              <a:latin typeface="Bookman Old Style" panose="02050604050505020204" pitchFamily="18" charset="0"/>
            </a:endParaRPr>
          </a:p>
          <a:p>
            <a:pPr indent="265113" algn="just"/>
            <a:r>
              <a:rPr lang="ru-RU" dirty="0" smtClean="0">
                <a:latin typeface="Bookman Old Style" panose="02050604050505020204" pitchFamily="18" charset="0"/>
              </a:rPr>
              <a:t>4 </a:t>
            </a:r>
            <a:r>
              <a:rPr lang="ru-RU" dirty="0">
                <a:latin typeface="Bookman Old Style" panose="02050604050505020204" pitchFamily="18" charset="0"/>
              </a:rPr>
              <a:t>балла ― способен самостоятельно применять действие, но иногда допускает ошибки, которые исправляет по замечанию педагога;</a:t>
            </a:r>
          </a:p>
          <a:p>
            <a:pPr indent="265113" algn="just"/>
            <a:endParaRPr lang="ru-RU" sz="500" dirty="0" smtClean="0">
              <a:latin typeface="Bookman Old Style" panose="02050604050505020204" pitchFamily="18" charset="0"/>
            </a:endParaRPr>
          </a:p>
          <a:p>
            <a:pPr indent="265113" algn="just"/>
            <a:r>
              <a:rPr lang="ru-RU" dirty="0" smtClean="0">
                <a:latin typeface="Bookman Old Style" panose="02050604050505020204" pitchFamily="18" charset="0"/>
              </a:rPr>
              <a:t>5 </a:t>
            </a:r>
            <a:r>
              <a:rPr lang="ru-RU" dirty="0">
                <a:latin typeface="Bookman Old Style" panose="02050604050505020204" pitchFamily="18" charset="0"/>
              </a:rPr>
              <a:t>баллов ― самостоятельно применяет действие в любой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405306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8228" y="252239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Содержание коррекционно-развивающей работы </a:t>
            </a:r>
            <a:endParaRPr lang="ru-RU" sz="2000" b="1" i="1" dirty="0" smtClean="0">
              <a:solidFill>
                <a:schemeClr val="bg2">
                  <a:lumMod val="5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Bookman Old Style" panose="02050604050505020204" pitchFamily="18" charset="0"/>
            </a:endParaRPr>
          </a:p>
          <a:p>
            <a:pPr lvl="0" algn="ctr"/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на 2017– 2018 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учебный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05912"/>
              </p:ext>
            </p:extLst>
          </p:nvPr>
        </p:nvGraphicFramePr>
        <p:xfrm>
          <a:off x="522164" y="1116335"/>
          <a:ext cx="9577061" cy="5843877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32048"/>
                <a:gridCol w="2808312"/>
                <a:gridCol w="1656453"/>
                <a:gridCol w="798846"/>
                <a:gridCol w="613356"/>
                <a:gridCol w="613356"/>
                <a:gridCol w="613356"/>
                <a:gridCol w="1020667"/>
                <a:gridCol w="1020667"/>
              </a:tblGrid>
              <a:tr h="432048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vert="vert270"/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anose="02050604050505020204" pitchFamily="18" charset="0"/>
                        </a:rPr>
                        <a:t>Задачи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anchor="ctr"/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anose="02050604050505020204" pitchFamily="18" charset="0"/>
                        </a:rPr>
                        <a:t>Методы и приемы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anose="02050604050505020204" pitchFamily="18" charset="0"/>
                        </a:rPr>
                        <a:t>Дата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anose="02050604050505020204" pitchFamily="18" charset="0"/>
                        </a:rPr>
                        <a:t>подачи материал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anchor="ctr"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anose="02050604050505020204" pitchFamily="18" charset="0"/>
                        </a:rPr>
                        <a:t>Выполнение ребенком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anose="02050604050505020204" pitchFamily="18" charset="0"/>
                        </a:rPr>
                        <a:t>Дата усвоения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Bookman Old Style" panose="02050604050505020204" pitchFamily="18" charset="0"/>
                        </a:rPr>
                        <a:t>Примечание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anchor="ctr"/>
                </a:tc>
              </a:tr>
              <a:tr h="454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  <a:latin typeface="Bookman Old Style" panose="02050604050505020204" pitchFamily="18" charset="0"/>
                        </a:rPr>
                        <a:t>по образцу</a:t>
                      </a:r>
                      <a:endParaRPr lang="ru-RU" sz="8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  <a:latin typeface="Bookman Old Style" panose="02050604050505020204" pitchFamily="18" charset="0"/>
                        </a:rPr>
                        <a:t>по слову</a:t>
                      </a:r>
                      <a:endParaRPr lang="ru-RU" sz="8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  <a:latin typeface="Bookman Old Style" panose="02050604050505020204" pitchFamily="18" charset="0"/>
                        </a:rPr>
                        <a:t>самостоятельно</a:t>
                      </a:r>
                      <a:endParaRPr lang="ru-RU" sz="8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rowSpan="25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Социально-коммуникативное развитие ребенка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 vert="vert27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обучать навыкам общепринятых норм и правил поведения в быту и общественных местах;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32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1 Беседы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2 Наглядные пособия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303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3 Чтение худ. литературы,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4 дидактические игры,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 5 настольные игры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формировать умение обращать внимание на играющего рядом товарища, понимать его состояние;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32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1 с/р игры.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2 интерактивные  игры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приучать не отнимать игрушки, делиться ими, уметь подождать;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62125" algn="l"/>
                        </a:tabLs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формировать умения бережно относиться ко всему живому.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Культурно-гигиенические навыки и навыки самообслуживания: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формировать простейшие навыки самостоятельности, опрятности, аккуратности;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220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895" algn="l"/>
                        </a:tabLs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воспитывать дружеские взаимоотношения с детьми;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895" algn="l"/>
                        </a:tabLs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воспитывать привычку сообща играть, трудиться, заниматься;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15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  <a:tr h="372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3951" marR="539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11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3676" y="324247"/>
            <a:ext cx="47660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Мониторинг  развития ребенка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59200"/>
              </p:ext>
            </p:extLst>
          </p:nvPr>
        </p:nvGraphicFramePr>
        <p:xfrm>
          <a:off x="666180" y="1044327"/>
          <a:ext cx="9433049" cy="5090599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360040"/>
                <a:gridCol w="2088232"/>
                <a:gridCol w="2016224"/>
                <a:gridCol w="1944216"/>
                <a:gridCol w="3024337"/>
              </a:tblGrid>
              <a:tr h="865509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Специалисты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Уровень развития на начало учебного года (сентябрь)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Уровень развития на конец учебного года (май)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Динамика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4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200" b="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Воспитатель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Программа усвоена в полном объёме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не в полном объёме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не усвоена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</a:tr>
              <a:tr h="634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200" b="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Учитель-логопед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Программа усвоена в полном объёме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не в полном объёме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не усвоена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</a:tr>
              <a:tr h="634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200" b="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Педагог-психолог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Программа усвоена в полном объёме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не в полном объёме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не усвоена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</a:tr>
              <a:tr h="634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ru-RU" sz="1200" b="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Музыкальный руководитель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Программа усвоена в полном объёме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не в полном объёме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не усвоена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</a:tr>
              <a:tr h="634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ru-RU" sz="1200" b="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Физкультурный руководитель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Программа усвоена в полном объёме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не в полном объёме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не усвоена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</a:tr>
              <a:tr h="952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ru-RU" sz="1200" b="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Готовность к обучению в школе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(для детей выпускных групп)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2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Уровень готовности к обучению в школе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(физическая, эмоционально-волевая, мотивационная, интеллектуальная)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6446" marR="564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639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05967" y="324247"/>
            <a:ext cx="48814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Результаты реализации  ИАОПР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176" y="828303"/>
            <a:ext cx="9433048" cy="50783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1200" i="1" dirty="0">
                <a:latin typeface="Bookman Old Style" panose="02050604050505020204" pitchFamily="18" charset="0"/>
              </a:rPr>
              <a:t>Заключение:</a:t>
            </a:r>
            <a:endParaRPr lang="ru-RU" sz="1200" dirty="0">
              <a:latin typeface="Bookman Old Style" panose="02050604050505020204" pitchFamily="18" charset="0"/>
            </a:endParaRPr>
          </a:p>
          <a:p>
            <a:r>
              <a:rPr lang="ru-RU" sz="1200" dirty="0" smtClean="0">
                <a:latin typeface="Bookman Old Style" panose="020506040505050202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sz="1200" dirty="0" smtClean="0">
                <a:latin typeface="Bookman Old Style" panose="02050604050505020204" pitchFamily="18" charset="0"/>
              </a:rPr>
              <a:t>_________________________________________________________________________________________________________________________</a:t>
            </a:r>
            <a:endParaRPr lang="ru-RU" sz="1200" dirty="0">
              <a:latin typeface="Bookman Old Style" panose="02050604050505020204" pitchFamily="18" charset="0"/>
            </a:endParaRPr>
          </a:p>
          <a:p>
            <a:r>
              <a:rPr lang="ru-RU" sz="1200" i="1" dirty="0">
                <a:latin typeface="Bookman Old Style" panose="02050604050505020204" pitchFamily="18" charset="0"/>
              </a:rPr>
              <a:t> </a:t>
            </a:r>
            <a:endParaRPr lang="ru-RU" sz="1200" dirty="0">
              <a:latin typeface="Bookman Old Style" panose="02050604050505020204" pitchFamily="18" charset="0"/>
            </a:endParaRPr>
          </a:p>
          <a:p>
            <a:r>
              <a:rPr lang="ru-RU" sz="1200" i="1" dirty="0">
                <a:latin typeface="Bookman Old Style" panose="02050604050505020204" pitchFamily="18" charset="0"/>
              </a:rPr>
              <a:t>Внесение корректив:</a:t>
            </a:r>
            <a:endParaRPr lang="ru-RU" sz="1200" dirty="0">
              <a:latin typeface="Bookman Old Style" panose="02050604050505020204" pitchFamily="18" charset="0"/>
            </a:endParaRPr>
          </a:p>
          <a:p>
            <a:r>
              <a:rPr lang="ru-RU" sz="1200" dirty="0" smtClean="0">
                <a:latin typeface="Bookman Old Style" panose="020506040505050202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sz="1200" dirty="0" smtClean="0">
                <a:latin typeface="Bookman Old Style" panose="02050604050505020204" pitchFamily="18" charset="0"/>
              </a:rPr>
              <a:t>_________________________________________________________________________________________________________________________</a:t>
            </a:r>
          </a:p>
          <a:p>
            <a:endParaRPr lang="ru-RU" sz="1200" dirty="0" smtClean="0">
              <a:latin typeface="Bookman Old Style" panose="02050604050505020204" pitchFamily="18" charset="0"/>
            </a:endParaRPr>
          </a:p>
          <a:p>
            <a:r>
              <a:rPr lang="ru-RU" sz="1200" i="1" dirty="0" smtClean="0">
                <a:latin typeface="Bookman Old Style" panose="02050604050505020204" pitchFamily="18" charset="0"/>
              </a:rPr>
              <a:t>Рекомендации</a:t>
            </a:r>
            <a:r>
              <a:rPr lang="ru-RU" sz="1200" dirty="0">
                <a:latin typeface="Bookman Old Style" panose="02050604050505020204" pitchFamily="18" charset="0"/>
              </a:rPr>
              <a:t>: </a:t>
            </a:r>
            <a:r>
              <a:rPr lang="ru-RU" sz="1200" dirty="0" smtClean="0">
                <a:latin typeface="Bookman Old Style" panose="020506040505050202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sz="1200" dirty="0" smtClean="0">
                <a:latin typeface="Bookman Old Style" panose="02050604050505020204" pitchFamily="18" charset="0"/>
              </a:rPr>
              <a:t>_________________________________________________________________________________________________________________________</a:t>
            </a:r>
            <a:endParaRPr lang="ru-RU" sz="1200" dirty="0">
              <a:latin typeface="Bookman Old Style" panose="02050604050505020204" pitchFamily="18" charset="0"/>
            </a:endParaRPr>
          </a:p>
          <a:p>
            <a:r>
              <a:rPr lang="ru-RU" sz="1200" dirty="0">
                <a:latin typeface="Bookman Old Style" panose="02050604050505020204" pitchFamily="18" charset="0"/>
              </a:rPr>
              <a:t> 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Куратор программы			</a:t>
            </a:r>
            <a:r>
              <a:rPr lang="ru-RU" sz="1200" dirty="0" smtClean="0">
                <a:latin typeface="Bookman Old Style" panose="02050604050505020204" pitchFamily="18" charset="0"/>
              </a:rPr>
              <a:t>  </a:t>
            </a:r>
            <a:r>
              <a:rPr lang="ru-RU" sz="1200" dirty="0">
                <a:latin typeface="Bookman Old Style" panose="02050604050505020204" pitchFamily="18" charset="0"/>
              </a:rPr>
              <a:t>__________________  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Педагог – психолог:   			  __________________  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Учитель – дефектолог:      			  __________________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                                                   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Воспитатели: 			</a:t>
            </a:r>
            <a:r>
              <a:rPr lang="ru-RU" sz="1200" dirty="0" smtClean="0">
                <a:latin typeface="Bookman Old Style" panose="02050604050505020204" pitchFamily="18" charset="0"/>
              </a:rPr>
              <a:t>  </a:t>
            </a:r>
            <a:r>
              <a:rPr lang="ru-RU" sz="1200" dirty="0">
                <a:latin typeface="Bookman Old Style" panose="02050604050505020204" pitchFamily="18" charset="0"/>
              </a:rPr>
              <a:t>__________________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  </a:t>
            </a:r>
            <a:r>
              <a:rPr lang="ru-RU" sz="1200" dirty="0" smtClean="0">
                <a:latin typeface="Bookman Old Style" panose="02050604050505020204" pitchFamily="18" charset="0"/>
              </a:rPr>
              <a:t>				  __________________                  </a:t>
            </a:r>
            <a:endParaRPr lang="ru-RU" sz="1200" dirty="0">
              <a:latin typeface="Bookman Old Style" panose="02050604050505020204" pitchFamily="18" charset="0"/>
            </a:endParaRPr>
          </a:p>
          <a:p>
            <a:r>
              <a:rPr lang="ru-RU" sz="1200" dirty="0">
                <a:latin typeface="Bookman Old Style" panose="02050604050505020204" pitchFamily="18" charset="0"/>
              </a:rPr>
              <a:t> 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Медицинские работники: 			  __________________</a:t>
            </a:r>
          </a:p>
          <a:p>
            <a:r>
              <a:rPr lang="ru-RU" sz="1200" dirty="0">
                <a:latin typeface="Bookman Old Style" panose="02050604050505020204" pitchFamily="18" charset="0"/>
              </a:rPr>
              <a:t>Инструктор по ЛФК:      			  __________________</a:t>
            </a:r>
          </a:p>
          <a:p>
            <a:endParaRPr lang="ru-RU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4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01555" y="0"/>
            <a:ext cx="5321409" cy="750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49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776" y="1404367"/>
            <a:ext cx="96264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Задачи:</a:t>
            </a:r>
            <a:r>
              <a:rPr lang="ru-RU" sz="2800" b="1" i="1" dirty="0">
                <a:latin typeface="Bookman Old Style" panose="02050604050505020204" pitchFamily="18" charset="0"/>
              </a:rPr>
              <a:t> 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dirty="0">
                <a:latin typeface="Bookman Old Style" panose="02050604050505020204" pitchFamily="18" charset="0"/>
              </a:rPr>
              <a:t>Определить особые образовательные потребности ребёнка с ОВЗ.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dirty="0">
                <a:latin typeface="Bookman Old Style" panose="02050604050505020204" pitchFamily="18" charset="0"/>
              </a:rPr>
              <a:t>Создать условия, способствующие освоению детьми с ОВЗ основной общеобразовательной программы дошкольного образования и интеграции их в социум.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dirty="0">
                <a:latin typeface="Bookman Old Style" panose="02050604050505020204" pitchFamily="18" charset="0"/>
              </a:rPr>
              <a:t>Осуществлять индивидуально ориентированную </a:t>
            </a:r>
            <a:r>
              <a:rPr lang="ru-RU" dirty="0" smtClean="0">
                <a:latin typeface="Bookman Old Style" panose="02050604050505020204" pitchFamily="18" charset="0"/>
              </a:rPr>
              <a:t>психолого- медико-педагогическую </a:t>
            </a:r>
            <a:r>
              <a:rPr lang="ru-RU" dirty="0">
                <a:latin typeface="Bookman Old Style" panose="02050604050505020204" pitchFamily="18" charset="0"/>
              </a:rPr>
              <a:t>помощь обучающемуся с особыми образовательными потребностями с учётом его индивидуальных возможностей и особенностей развития, в соответствии с рекомендациями ТПМПК и ИПРА.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dirty="0">
                <a:latin typeface="Bookman Old Style" panose="02050604050505020204" pitchFamily="18" charset="0"/>
              </a:rPr>
              <a:t>Оказать консультативную и методическую помощь родителям (законным представителям) обучающегося ребёнка с особыми образовательными потребностями по медицинским, социальным, правовым и другим вопросам. 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dirty="0">
                <a:latin typeface="Bookman Old Style" panose="02050604050505020204" pitchFamily="18" charset="0"/>
              </a:rPr>
              <a:t>Сохранять и укреплять психофизическое здоровье ребенка посредством создания </a:t>
            </a:r>
            <a:r>
              <a:rPr lang="ru-RU" dirty="0" err="1">
                <a:latin typeface="Bookman Old Style" panose="02050604050505020204" pitchFamily="18" charset="0"/>
              </a:rPr>
              <a:t>здоровьесберегающей</a:t>
            </a:r>
            <a:r>
              <a:rPr lang="ru-RU" dirty="0">
                <a:latin typeface="Bookman Old Style" panose="02050604050505020204" pitchFamily="18" charset="0"/>
              </a:rPr>
              <a:t> среды, применения </a:t>
            </a:r>
            <a:r>
              <a:rPr lang="ru-RU" dirty="0" err="1">
                <a:latin typeface="Bookman Old Style" panose="02050604050505020204" pitchFamily="18" charset="0"/>
              </a:rPr>
              <a:t>здоровьеформирующих</a:t>
            </a:r>
            <a:r>
              <a:rPr lang="ru-RU" dirty="0">
                <a:latin typeface="Bookman Old Style" panose="02050604050505020204" pitchFamily="18" charset="0"/>
              </a:rPr>
              <a:t> технологий.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0944" y="224944"/>
            <a:ext cx="96182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Цель: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latin typeface="Bookman Old Style" panose="02050604050505020204" pitchFamily="18" charset="0"/>
              </a:rPr>
              <a:t>оказание помощи в коррекции недостатков развития, преодолении трудностей  усвоения основной образовательной программы дошкольного образования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180" y="180231"/>
            <a:ext cx="93610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В соответствии со 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Стандартом </a:t>
            </a:r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Программа построена на следующих принципах:</a:t>
            </a:r>
          </a:p>
          <a:p>
            <a:pPr algn="just"/>
            <a:endParaRPr lang="ru-RU" sz="500" b="1" i="1" dirty="0">
              <a:latin typeface="Bookman Old Style" panose="020506040505050202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Bookman Old Style" panose="02050604050505020204" pitchFamily="18" charset="0"/>
              </a:rPr>
              <a:t>принцип ориентации на возможности дошкольников, то есть индивидуально-психологические, клинические особенности детей с ОВЗ</a:t>
            </a:r>
            <a:r>
              <a:rPr lang="ru-RU" sz="2000" dirty="0" smtClean="0">
                <a:latin typeface="Bookman Old Style" panose="02050604050505020204" pitchFamily="18" charset="0"/>
              </a:rPr>
              <a:t>;</a:t>
            </a:r>
          </a:p>
          <a:p>
            <a:pPr lvl="0" algn="just"/>
            <a:endParaRPr lang="ru-RU" sz="500" dirty="0">
              <a:latin typeface="Bookman Old Style" panose="020506040505050202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Bookman Old Style" panose="02050604050505020204" pitchFamily="18" charset="0"/>
              </a:rPr>
              <a:t>принцип </a:t>
            </a:r>
            <a:r>
              <a:rPr lang="ru-RU" sz="2000" dirty="0" err="1">
                <a:latin typeface="Bookman Old Style" panose="02050604050505020204" pitchFamily="18" charset="0"/>
              </a:rPr>
              <a:t>дозированности</a:t>
            </a:r>
            <a:r>
              <a:rPr lang="ru-RU" sz="2000" dirty="0">
                <a:latin typeface="Bookman Old Style" panose="02050604050505020204" pitchFamily="18" charset="0"/>
              </a:rPr>
              <a:t> объема изучаемого материала. В связи с замедленным темпом усвоения необходима регламентация объема программного материала по всем разделам программы и более рациональному использованию времени для изучения определенных тем</a:t>
            </a:r>
            <a:r>
              <a:rPr lang="ru-RU" sz="2000" dirty="0" smtClean="0">
                <a:latin typeface="Bookman Old Style" panose="02050604050505020204" pitchFamily="18" charset="0"/>
              </a:rPr>
              <a:t>;</a:t>
            </a:r>
          </a:p>
          <a:p>
            <a:pPr lvl="0" algn="just"/>
            <a:endParaRPr lang="ru-RU" sz="500" dirty="0">
              <a:latin typeface="Bookman Old Style" panose="020506040505050202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Bookman Old Style" panose="02050604050505020204" pitchFamily="18" charset="0"/>
              </a:rPr>
              <a:t>принцип линейности и концентричности. При линейном построении программы темы следует располагать систематически, последовательно по степени усложнения и увеличения объема; при концентрическом построении программы материал повторяется путем возвращения к пройденной теме. Это дает возможность более прочного усвоения </a:t>
            </a:r>
            <a:r>
              <a:rPr lang="ru-RU" sz="2000" dirty="0" smtClean="0">
                <a:latin typeface="Bookman Old Style" panose="02050604050505020204" pitchFamily="18" charset="0"/>
              </a:rPr>
              <a:t>материала</a:t>
            </a:r>
            <a:r>
              <a:rPr lang="ru-RU" sz="2000" dirty="0">
                <a:latin typeface="Bookman Old Style" panose="02050604050505020204" pitchFamily="18" charset="0"/>
              </a:rPr>
              <a:t>;</a:t>
            </a:r>
            <a:endParaRPr lang="ru-RU" sz="2000" dirty="0" smtClean="0">
              <a:latin typeface="Bookman Old Style" panose="02050604050505020204" pitchFamily="18" charset="0"/>
            </a:endParaRPr>
          </a:p>
          <a:p>
            <a:pPr lvl="0" algn="just"/>
            <a:endParaRPr lang="ru-RU" sz="500" dirty="0">
              <a:latin typeface="Bookman Old Style" panose="020506040505050202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Bookman Old Style" panose="02050604050505020204" pitchFamily="18" charset="0"/>
              </a:rPr>
              <a:t>принцип инвариантности, предполагающий видоизменение содержания программы, комбинирование разделов, в отдельных случаях изменение последовательности в изучении тем, введение корректировки.</a:t>
            </a:r>
          </a:p>
        </p:txBody>
      </p:sp>
    </p:spTree>
    <p:extLst>
      <p:ext uri="{BB962C8B-B14F-4D97-AF65-F5344CB8AC3E}">
        <p14:creationId xmlns:p14="http://schemas.microsoft.com/office/powerpoint/2010/main" val="65531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41782"/>
              </p:ext>
            </p:extLst>
          </p:nvPr>
        </p:nvGraphicFramePr>
        <p:xfrm>
          <a:off x="450156" y="972319"/>
          <a:ext cx="9793088" cy="5472608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3263662"/>
                <a:gridCol w="3264713"/>
                <a:gridCol w="3264713"/>
              </a:tblGrid>
              <a:tr h="518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1 этап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2 этап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3 этап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9543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Обследование обучающегося специалистами ДОУ, разработка ИАОПР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с   </a:t>
                      </a:r>
                      <a:r>
                        <a:rPr lang="ru-RU" sz="2000" b="0" dirty="0" smtClean="0">
                          <a:effectLst/>
                        </a:rPr>
                        <a:t>«__»__________ </a:t>
                      </a:r>
                      <a:r>
                        <a:rPr lang="ru-RU" sz="2000" b="0" dirty="0">
                          <a:effectLst/>
                        </a:rPr>
                        <a:t>20____ г.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по </a:t>
                      </a:r>
                      <a:r>
                        <a:rPr lang="ru-RU" sz="2000" b="0" dirty="0" smtClean="0">
                          <a:effectLst/>
                        </a:rPr>
                        <a:t>«__»__________ </a:t>
                      </a:r>
                      <a:r>
                        <a:rPr lang="ru-RU" sz="2000" b="0" dirty="0">
                          <a:effectLst/>
                        </a:rPr>
                        <a:t>20</a:t>
                      </a:r>
                      <a:r>
                        <a:rPr lang="ru-RU" sz="2000" b="0" dirty="0" smtClean="0">
                          <a:effectLst/>
                        </a:rPr>
                        <a:t>____ </a:t>
                      </a:r>
                      <a:r>
                        <a:rPr lang="ru-RU" sz="2000" b="0" dirty="0">
                          <a:effectLst/>
                        </a:rPr>
                        <a:t>г.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Реализация ИАОПР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  </a:t>
                      </a:r>
                      <a:r>
                        <a:rPr lang="ru-RU" sz="2000" dirty="0" smtClean="0">
                          <a:effectLst/>
                        </a:rPr>
                        <a:t>«__»__________ </a:t>
                      </a:r>
                      <a:r>
                        <a:rPr lang="ru-RU" sz="2000" dirty="0">
                          <a:effectLst/>
                        </a:rPr>
                        <a:t>20____ г.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 </a:t>
                      </a:r>
                      <a:r>
                        <a:rPr lang="ru-RU" sz="2000" dirty="0" smtClean="0">
                          <a:effectLst/>
                        </a:rPr>
                        <a:t>«__»__________ </a:t>
                      </a:r>
                      <a:r>
                        <a:rPr lang="ru-RU" sz="2000" dirty="0">
                          <a:effectLst/>
                        </a:rPr>
                        <a:t>20____ г.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2.Анализ реализации ИАОПР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обучающегося специалистами ДОУ.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«__»___________ 20____ г.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3. Корректировка ИАОПР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(при необходимости)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«__»___________ 20____ г.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 Итоговое обследование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обучающегося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специалистами ДОУ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  </a:t>
                      </a:r>
                      <a:r>
                        <a:rPr lang="ru-RU" sz="2000" dirty="0" smtClean="0">
                          <a:effectLst/>
                        </a:rPr>
                        <a:t>«__»__________ </a:t>
                      </a:r>
                      <a:r>
                        <a:rPr lang="ru-RU" sz="2000" dirty="0">
                          <a:effectLst/>
                        </a:rPr>
                        <a:t>20____ г.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 </a:t>
                      </a:r>
                      <a:r>
                        <a:rPr lang="ru-RU" sz="2000" dirty="0" smtClean="0">
                          <a:effectLst/>
                        </a:rPr>
                        <a:t>«__»__________ </a:t>
                      </a:r>
                      <a:r>
                        <a:rPr lang="ru-RU" sz="2000" dirty="0">
                          <a:effectLst/>
                        </a:rPr>
                        <a:t>20____ г.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2.Подведение итогов,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рекомендаций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«__»___________ 20____ г.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70889" y="324247"/>
            <a:ext cx="4751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Этапы реализации ИАОПР</a:t>
            </a:r>
          </a:p>
        </p:txBody>
      </p:sp>
    </p:spTree>
    <p:extLst>
      <p:ext uri="{BB962C8B-B14F-4D97-AF65-F5344CB8AC3E}">
        <p14:creationId xmlns:p14="http://schemas.microsoft.com/office/powerpoint/2010/main" val="217200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0960" y="324247"/>
            <a:ext cx="68114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Характеристика на обучающегося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6180" y="1009769"/>
            <a:ext cx="936104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Bookman Old Style" panose="02050604050505020204" pitchFamily="18" charset="0"/>
              <a:buChar char="–"/>
            </a:pPr>
            <a:r>
              <a:rPr lang="ru-RU" b="1" dirty="0">
                <a:latin typeface="Bookman Old Style" panose="02050604050505020204" pitchFamily="18" charset="0"/>
              </a:rPr>
              <a:t>Ф.И.О. ребенка ХХХХХХ года рождения </a:t>
            </a:r>
            <a:r>
              <a:rPr lang="ru-RU" dirty="0">
                <a:latin typeface="Bookman Old Style" panose="02050604050505020204" pitchFamily="18" charset="0"/>
              </a:rPr>
              <a:t>зачислен в ДОУ на основании приказа заведующего  МАДОУ ДС № 77,  №  ____   от «___ » ___________ </a:t>
            </a:r>
            <a:r>
              <a:rPr lang="ru-RU" dirty="0" smtClean="0">
                <a:latin typeface="Bookman Old Style" panose="02050604050505020204" pitchFamily="18" charset="0"/>
              </a:rPr>
              <a:t>2016 </a:t>
            </a:r>
            <a:r>
              <a:rPr lang="ru-RU" dirty="0">
                <a:latin typeface="Bookman Old Style" panose="02050604050505020204" pitchFamily="18" charset="0"/>
              </a:rPr>
              <a:t>года. 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algn="just"/>
            <a:endParaRPr lang="ru-RU" sz="500" dirty="0" smtClean="0">
              <a:latin typeface="Bookman Old Style" panose="02050604050505020204" pitchFamily="18" charset="0"/>
            </a:endParaRPr>
          </a:p>
          <a:p>
            <a:pPr algn="just"/>
            <a:endParaRPr lang="ru-RU" sz="5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Bookman Old Style" panose="02050604050505020204" pitchFamily="18" charset="0"/>
              <a:buChar char="–"/>
            </a:pPr>
            <a:r>
              <a:rPr lang="ru-RU" b="1" dirty="0">
                <a:latin typeface="Bookman Old Style" panose="02050604050505020204" pitchFamily="18" charset="0"/>
              </a:rPr>
              <a:t>Заключение ТПМПК </a:t>
            </a:r>
            <a:r>
              <a:rPr lang="ru-RU" b="1" dirty="0" smtClean="0"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latin typeface="Bookman Old Style" panose="02050604050505020204" pitchFamily="18" charset="0"/>
              </a:rPr>
              <a:t>от  </a:t>
            </a:r>
            <a:r>
              <a:rPr lang="ru-RU" dirty="0">
                <a:latin typeface="Bookman Old Style" panose="02050604050505020204" pitchFamily="18" charset="0"/>
              </a:rPr>
              <a:t>ХХХХХ  </a:t>
            </a:r>
            <a:r>
              <a:rPr lang="ru-RU" dirty="0" smtClean="0">
                <a:latin typeface="Bookman Old Style" panose="02050604050505020204" pitchFamily="18" charset="0"/>
              </a:rPr>
              <a:t>2016 </a:t>
            </a:r>
            <a:r>
              <a:rPr lang="ru-RU" dirty="0">
                <a:latin typeface="Bookman Old Style" panose="02050604050505020204" pitchFamily="18" charset="0"/>
              </a:rPr>
              <a:t>года   № ____ </a:t>
            </a:r>
            <a:r>
              <a:rPr lang="ru-RU" dirty="0" smtClean="0">
                <a:latin typeface="Bookman Old Style" panose="02050604050505020204" pitchFamily="18" charset="0"/>
              </a:rPr>
              <a:t>.</a:t>
            </a:r>
          </a:p>
          <a:p>
            <a:pPr marL="171450" indent="-171450" algn="just">
              <a:buFont typeface="Bookman Old Style" panose="02050604050505020204" pitchFamily="18" charset="0"/>
              <a:buChar char="–"/>
            </a:pPr>
            <a:endParaRPr lang="ru-RU" sz="500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Bookman Old Style" panose="02050604050505020204" pitchFamily="18" charset="0"/>
              <a:buChar char="–"/>
            </a:pPr>
            <a:endParaRPr lang="ru-RU" sz="5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Bookman Old Style" panose="02050604050505020204" pitchFamily="18" charset="0"/>
              <a:buChar char="–"/>
            </a:pPr>
            <a:r>
              <a:rPr lang="ru-RU" b="1" dirty="0">
                <a:latin typeface="Bookman Old Style" panose="02050604050505020204" pitchFamily="18" charset="0"/>
              </a:rPr>
              <a:t>Социальное представление семьи </a:t>
            </a:r>
            <a:r>
              <a:rPr lang="ru-RU" dirty="0">
                <a:latin typeface="Bookman Old Style" panose="02050604050505020204" pitchFamily="18" charset="0"/>
              </a:rPr>
              <a:t>(полная/ неполная, кол-во детей, условия  семейного </a:t>
            </a:r>
            <a:r>
              <a:rPr lang="ru-RU" dirty="0" smtClean="0">
                <a:latin typeface="Bookman Old Style" panose="02050604050505020204" pitchFamily="18" charset="0"/>
              </a:rPr>
              <a:t>воспитания </a:t>
            </a:r>
            <a:r>
              <a:rPr lang="ru-RU" dirty="0">
                <a:latin typeface="Bookman Old Style" panose="02050604050505020204" pitchFamily="18" charset="0"/>
              </a:rPr>
              <a:t>благоприятные или нет</a:t>
            </a:r>
            <a:r>
              <a:rPr lang="ru-RU" dirty="0" smtClean="0">
                <a:latin typeface="Bookman Old Style" panose="02050604050505020204" pitchFamily="18" charset="0"/>
              </a:rPr>
              <a:t>)</a:t>
            </a:r>
          </a:p>
          <a:p>
            <a:pPr marL="171450" indent="-171450" algn="just">
              <a:buFont typeface="Bookman Old Style" panose="02050604050505020204" pitchFamily="18" charset="0"/>
              <a:buChar char="–"/>
            </a:pPr>
            <a:endParaRPr lang="ru-RU" sz="500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Bookman Old Style" panose="02050604050505020204" pitchFamily="18" charset="0"/>
              <a:buChar char="–"/>
            </a:pPr>
            <a:endParaRPr lang="ru-RU" sz="5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Bookman Old Style" panose="02050604050505020204" pitchFamily="18" charset="0"/>
              <a:buChar char="–"/>
            </a:pPr>
            <a:r>
              <a:rPr lang="ru-RU" b="1" dirty="0">
                <a:latin typeface="Bookman Old Style" panose="02050604050505020204" pitchFamily="18" charset="0"/>
              </a:rPr>
              <a:t>Краткая психолого-педагогическая характеристика </a:t>
            </a:r>
            <a:r>
              <a:rPr lang="ru-RU" dirty="0">
                <a:latin typeface="Bookman Old Style" panose="02050604050505020204" pitchFamily="18" charset="0"/>
              </a:rPr>
              <a:t>(коммуникативные навыки,  взаимодействие со сверстниками и взрослыми, игра, усвоение программы, индивидуальные особенности</a:t>
            </a:r>
            <a:r>
              <a:rPr lang="ru-RU" dirty="0" smtClean="0">
                <a:latin typeface="Bookman Old Style" panose="02050604050505020204" pitchFamily="18" charset="0"/>
              </a:rPr>
              <a:t>).</a:t>
            </a:r>
          </a:p>
          <a:p>
            <a:pPr marL="342900" indent="-342900" algn="just">
              <a:buFont typeface="Bookman Old Style" panose="02050604050505020204" pitchFamily="18" charset="0"/>
              <a:buChar char="–"/>
            </a:pPr>
            <a:endParaRPr lang="ru-RU" sz="500" dirty="0" smtClean="0">
              <a:latin typeface="Bookman Old Style" panose="02050604050505020204" pitchFamily="18" charset="0"/>
            </a:endParaRPr>
          </a:p>
          <a:p>
            <a:pPr marL="342900" indent="-342900" algn="just">
              <a:buFont typeface="Bookman Old Style" panose="02050604050505020204" pitchFamily="18" charset="0"/>
              <a:buChar char="–"/>
            </a:pPr>
            <a:endParaRPr lang="ru-RU" sz="5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Bookman Old Style" panose="02050604050505020204" pitchFamily="18" charset="0"/>
              <a:buChar char="–"/>
            </a:pPr>
            <a:r>
              <a:rPr lang="ru-RU" b="1" dirty="0">
                <a:latin typeface="Bookman Old Style" panose="02050604050505020204" pitchFamily="18" charset="0"/>
              </a:rPr>
              <a:t>Заключение специалистов </a:t>
            </a:r>
            <a:r>
              <a:rPr lang="ru-RU" b="1" dirty="0" smtClean="0">
                <a:latin typeface="Bookman Old Style" panose="02050604050505020204" pitchFamily="18" charset="0"/>
              </a:rPr>
              <a:t>ДОУ, </a:t>
            </a:r>
            <a:r>
              <a:rPr lang="ru-RU" b="1" dirty="0">
                <a:latin typeface="Bookman Old Style" panose="02050604050505020204" pitchFamily="18" charset="0"/>
              </a:rPr>
              <a:t>указанных в </a:t>
            </a:r>
            <a:r>
              <a:rPr lang="ru-RU" b="1" dirty="0" smtClean="0">
                <a:latin typeface="Bookman Old Style" panose="02050604050505020204" pitchFamily="18" charset="0"/>
              </a:rPr>
              <a:t>ИПРА.</a:t>
            </a:r>
          </a:p>
          <a:p>
            <a:pPr marL="171450" indent="-171450" algn="just">
              <a:buFont typeface="Bookman Old Style" panose="02050604050505020204" pitchFamily="18" charset="0"/>
              <a:buChar char="–"/>
            </a:pPr>
            <a:endParaRPr lang="ru-RU" sz="500" dirty="0" smtClean="0">
              <a:latin typeface="Bookman Old Style" panose="02050604050505020204" pitchFamily="18" charset="0"/>
            </a:endParaRPr>
          </a:p>
          <a:p>
            <a:pPr marL="171450" indent="-171450" algn="just">
              <a:buFont typeface="Bookman Old Style" panose="02050604050505020204" pitchFamily="18" charset="0"/>
              <a:buChar char="–"/>
            </a:pPr>
            <a:endParaRPr lang="ru-RU" sz="500" dirty="0">
              <a:latin typeface="Bookman Old Style" panose="02050604050505020204" pitchFamily="18" charset="0"/>
            </a:endParaRPr>
          </a:p>
          <a:p>
            <a:pPr marL="342900" indent="-342900" algn="just">
              <a:buFont typeface="Bookman Old Style" panose="02050604050505020204" pitchFamily="18" charset="0"/>
              <a:buChar char="–"/>
            </a:pPr>
            <a:r>
              <a:rPr lang="ru-RU" b="1" dirty="0">
                <a:latin typeface="Bookman Old Style" panose="02050604050505020204" pitchFamily="18" charset="0"/>
              </a:rPr>
              <a:t>Дополнительная занятость в кружках и секциях.</a:t>
            </a:r>
          </a:p>
        </p:txBody>
      </p:sp>
    </p:spTree>
    <p:extLst>
      <p:ext uri="{BB962C8B-B14F-4D97-AF65-F5344CB8AC3E}">
        <p14:creationId xmlns:p14="http://schemas.microsoft.com/office/powerpoint/2010/main" val="4288988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168" y="252239"/>
            <a:ext cx="95770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Bookman Old Style" panose="02050604050505020204" pitchFamily="18" charset="0"/>
              </a:rPr>
              <a:t>Мероприятия реализации  ИАОПР обучающегося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910548"/>
              </p:ext>
            </p:extLst>
          </p:nvPr>
        </p:nvGraphicFramePr>
        <p:xfrm>
          <a:off x="558166" y="972320"/>
          <a:ext cx="9757085" cy="4536505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556286"/>
                <a:gridCol w="3168352"/>
                <a:gridCol w="2088232"/>
                <a:gridCol w="1944215"/>
              </a:tblGrid>
              <a:tr h="665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i="0" dirty="0">
                          <a:effectLst/>
                          <a:latin typeface="Bookman Old Style" panose="02050604050505020204" pitchFamily="18" charset="0"/>
                        </a:rPr>
                        <a:t>Направления работы</a:t>
                      </a:r>
                      <a:endParaRPr lang="ru-RU" sz="1500" i="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i="0" dirty="0">
                          <a:effectLst/>
                          <a:latin typeface="Bookman Old Style" panose="02050604050505020204" pitchFamily="18" charset="0"/>
                        </a:rPr>
                        <a:t>Наименование мероприятия</a:t>
                      </a:r>
                      <a:endParaRPr lang="ru-RU" sz="1500" i="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i="0" dirty="0">
                          <a:effectLst/>
                          <a:latin typeface="Bookman Old Style" panose="02050604050505020204" pitchFamily="18" charset="0"/>
                        </a:rPr>
                        <a:t>Периодичность выполнения</a:t>
                      </a:r>
                      <a:endParaRPr lang="ru-RU" sz="1500" i="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i="0" dirty="0">
                          <a:effectLst/>
                          <a:latin typeface="Bookman Old Style" panose="02050604050505020204" pitchFamily="18" charset="0"/>
                        </a:rPr>
                        <a:t>Ответственный</a:t>
                      </a:r>
                      <a:endParaRPr lang="ru-RU" sz="1500" i="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817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Bookman Old Style" panose="02050604050505020204" pitchFamily="18" charset="0"/>
                        </a:rPr>
                        <a:t>Условия по организации обучения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4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Общеобразовательная программа                 или </a:t>
                      </a:r>
                      <a:r>
                        <a:rPr lang="ru-RU" sz="1400" dirty="0" smtClean="0">
                          <a:effectLst/>
                          <a:latin typeface="Bookman Old Style" panose="02050604050505020204" pitchFamily="18" charset="0"/>
                        </a:rPr>
                        <a:t>Адаптированная 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основная образовательная программа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(см. Заключение ТПМПК)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в течение учебного </a:t>
                      </a:r>
                      <a:r>
                        <a:rPr lang="ru-RU" sz="1400" dirty="0" smtClean="0">
                          <a:effectLst/>
                          <a:latin typeface="Bookman Old Style" panose="02050604050505020204" pitchFamily="18" charset="0"/>
                        </a:rPr>
                        <a:t>года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ПМПк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</a:tr>
              <a:tr h="852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Bookman Old Style" panose="02050604050505020204" pitchFamily="18" charset="0"/>
                        </a:rPr>
                        <a:t>Психолого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-</a:t>
                      </a:r>
                      <a:r>
                        <a:rPr lang="ru-RU" sz="1400" dirty="0" smtClean="0">
                          <a:effectLst/>
                          <a:latin typeface="Bookman Old Style" panose="02050604050505020204" pitchFamily="18" charset="0"/>
                        </a:rPr>
                        <a:t>педагогическое 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сопровождение учебного процесса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в течение учебного года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ПМПк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8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Bookman Old Style" panose="02050604050505020204" pitchFamily="18" charset="0"/>
                        </a:rPr>
                        <a:t>Специальные педагогические условия для получения образования</a:t>
                      </a:r>
                      <a:endParaRPr lang="ru-RU" sz="14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Анализ реализации программы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декабрь, май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воспитатели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5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Анализ посещаемости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декабрь, май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воспитатели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</a:tr>
              <a:tr h="285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Прохождение ТПМПК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график МСЭ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ПМПк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</a:tr>
              <a:tr h="285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Корректировка ИАОПР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декабрь, май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ПМПк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</a:tr>
              <a:tr h="694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Посещение кружка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в течение учебного года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руководитель кружка</a:t>
                      </a:r>
                      <a:endParaRPr lang="ru-RU" sz="14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144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5250"/>
              </p:ext>
            </p:extLst>
          </p:nvPr>
        </p:nvGraphicFramePr>
        <p:xfrm>
          <a:off x="522164" y="828304"/>
          <a:ext cx="9685078" cy="5472608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680374"/>
                <a:gridCol w="2864242"/>
                <a:gridCol w="2016224"/>
                <a:gridCol w="2124238"/>
              </a:tblGrid>
              <a:tr h="871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i="1" dirty="0">
                          <a:effectLst/>
                          <a:latin typeface="Bookman Old Style" panose="02050604050505020204" pitchFamily="18" charset="0"/>
                        </a:rPr>
                        <a:t>Направления работы</a:t>
                      </a:r>
                      <a:endParaRPr lang="ru-RU" sz="16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Bookman Old Style" panose="02050604050505020204" pitchFamily="18" charset="0"/>
                        </a:rPr>
                        <a:t>Наименование мероприятия</a:t>
                      </a:r>
                      <a:endParaRPr lang="ru-RU" sz="16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Bookman Old Style" panose="02050604050505020204" pitchFamily="18" charset="0"/>
                        </a:rPr>
                        <a:t>Периодичность выполнения</a:t>
                      </a:r>
                      <a:endParaRPr lang="ru-RU" sz="16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Bookman Old Style" panose="02050604050505020204" pitchFamily="18" charset="0"/>
                        </a:rPr>
                        <a:t>Ответственный</a:t>
                      </a:r>
                      <a:endParaRPr lang="ru-RU" sz="16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201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Выполнение медицинских условий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Осуществление выдачи и введения подкожных и внутримышечных лекарственных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препаратов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по назначению врача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медсестра</a:t>
                      </a:r>
                    </a:p>
                  </a:txBody>
                  <a:tcPr marL="68580" marR="68580" marT="0" marB="0" anchor="ctr"/>
                </a:tc>
              </a:tr>
              <a:tr h="348123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Проведение оздоровительных мероприятий: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физиотерапевтические процедуры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водолечение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ручной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массаж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занятия ЛФК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занятия БОС</a:t>
                      </a: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71450" indent="-1714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плавание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6213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76213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76213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назначению врача</a:t>
                      </a:r>
                    </a:p>
                    <a:p>
                      <a:pPr marL="176213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назначению врача </a:t>
                      </a:r>
                    </a:p>
                    <a:p>
                      <a:pPr marL="176213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по назначению врача </a:t>
                      </a:r>
                    </a:p>
                    <a:p>
                      <a:pPr marL="176213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2 раза в неделю </a:t>
                      </a:r>
                    </a:p>
                    <a:p>
                      <a:pPr marL="176213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по назначению врача </a:t>
                      </a:r>
                    </a:p>
                    <a:p>
                      <a:pPr marL="176213" indent="-176213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2 раза в неделю по расписанию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Физио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 медсестра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Медсестра-массажист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медсестра ЛФК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06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13910"/>
              </p:ext>
            </p:extLst>
          </p:nvPr>
        </p:nvGraphicFramePr>
        <p:xfrm>
          <a:off x="378148" y="252239"/>
          <a:ext cx="10009113" cy="6966959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368152"/>
                <a:gridCol w="4896544"/>
                <a:gridCol w="1368152"/>
                <a:gridCol w="2376265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Направления работы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Наименование мероприятия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Периодичность выполнения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 panose="02050604050505020204" pitchFamily="18" charset="0"/>
                        </a:rPr>
                        <a:t>Ответственный</a:t>
                      </a:r>
                      <a:endParaRPr lang="ru-RU" sz="12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 anchor="ctr"/>
                </a:tc>
              </a:tr>
              <a:tr h="359024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effectLst/>
                          <a:latin typeface="Bookman Old Style" panose="02050604050505020204" pitchFamily="18" charset="0"/>
                        </a:rPr>
                        <a:t>Психологическая помощь</a:t>
                      </a:r>
                      <a:endParaRPr lang="ru-RU" sz="105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Психолого-педагогическое обследование ребенка    специалистами ДОУ.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два раза в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(сентябрь, май)</a:t>
                      </a:r>
                      <a:endParaRPr lang="ru-RU" sz="10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педагог-психолог, воспитатели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(дополнительно по </a:t>
                      </a: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ИПРА учитель логопед, учитель-дефектолог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</a:tr>
              <a:tr h="359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Консультации для  родителей по применению специальных методов и приемов оказания помощи ребенку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«тема консультации»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1 раз в месяц/ квартал</a:t>
                      </a:r>
                      <a:endParaRPr lang="ru-RU" sz="10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педагог-психолог,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воспитатели (дополнительно по ИПРА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учитель </a:t>
                      </a:r>
                      <a:r>
                        <a:rPr lang="ru-RU" sz="900" dirty="0" smtClean="0">
                          <a:effectLst/>
                          <a:latin typeface="Bookman Old Style" panose="02050604050505020204" pitchFamily="18" charset="0"/>
                        </a:rPr>
                        <a:t>логопед учитель-дефектолог</a:t>
                      </a:r>
                      <a:r>
                        <a:rPr lang="ru-RU" sz="900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</a:tr>
              <a:tr h="307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Консультации для  педагогов по применению специальных методов и приемов оказания помощи ребенку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«тема консультации»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1 раз в месяц/ квартал</a:t>
                      </a:r>
                      <a:endParaRPr lang="ru-RU" sz="10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педагог-психолог, </a:t>
                      </a: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(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дополнительно по </a:t>
                      </a: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ИПРА учитель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логопед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учитель-дефектолог)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</a:tr>
              <a:tr h="153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Организация деятельности детско-родительского клуба «Школа любящих родителей»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ежемесячно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1, 3 четверг </a:t>
                      </a:r>
                      <a:endParaRPr lang="ru-RU" sz="10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педагог-психолог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</a:tr>
              <a:tr h="625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Комплексные </a:t>
                      </a:r>
                      <a:r>
                        <a:rPr lang="ru-RU" sz="1000" dirty="0" err="1" smtClean="0">
                          <a:effectLst/>
                          <a:latin typeface="Bookman Old Style" panose="02050604050505020204" pitchFamily="18" charset="0"/>
                        </a:rPr>
                        <a:t>психокоррекционные</a:t>
                      </a: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и развивающие занятия,   направленные на:</a:t>
                      </a:r>
                      <a:r>
                        <a:rPr lang="ru-RU" sz="105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88900" indent="-88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1930" algn="l"/>
                        </a:tabLst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формирование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способности ориентироваться в социальных отношениях;</a:t>
                      </a:r>
                    </a:p>
                    <a:p>
                      <a:pPr marL="88900" indent="-88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01930" algn="l"/>
                        </a:tabLst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развитие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и коррекцию познавательной сферы; регуляторного компонента деятельности; аффективно-эмоциональной и волевой сферы; пространственных представлений.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в течение учебного года  1 раз в неделю в условиях сенсорной комнаты</a:t>
                      </a:r>
                      <a:endParaRPr lang="ru-RU" sz="10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педагог-психолог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</a:tr>
              <a:tr h="153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</a:rPr>
                        <a:t>Определение психологической комфортности ребенка в группе, ДОУ и семье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два раза в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(сентябрь, май)</a:t>
                      </a:r>
                      <a:endParaRPr lang="ru-RU" sz="10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воспитатели,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педагог-психолог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</a:tr>
              <a:tr h="726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Групповые и индивидуальные коррекционно-развивающие занятия с узкими специалистами в соответствии с заключением ТПМПК направленные на: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71450" indent="-825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коррекцию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и развитие произносительной стороны речи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71450" indent="-825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развитие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фонематического слуха и  фонематического восприятия;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71450" indent="-825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развитие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навыков звукового и слогового анализа и синтеза;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71450" indent="-825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развитие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связной речи на основе дальнейшего расширения и уточнения словаря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71450" indent="-825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совершенствование грамматического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строя речи.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в течение учебного года  4 фронтальных и 2 индивидуальных занятия в неделю.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учитель логопед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</a:tr>
              <a:tr h="858535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Групповые и индивидуальные коррекционно-развивающие занятия   направленные на:</a:t>
                      </a:r>
                    </a:p>
                    <a:p>
                      <a:pPr marL="176213" indent="-873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формирование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навыков </a:t>
                      </a: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самообслуживания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и </a:t>
                      </a: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культурно-гигиенических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на­выков;</a:t>
                      </a:r>
                    </a:p>
                    <a:p>
                      <a:pPr marL="176213" indent="-873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формирование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положительного отношения к художественному творчеству;</a:t>
                      </a:r>
                    </a:p>
                    <a:p>
                      <a:pPr marL="176213" indent="-873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развитие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навыков общения со сверстниками, совместного выполнения действий в играх;</a:t>
                      </a:r>
                    </a:p>
                    <a:p>
                      <a:pPr marL="176213" indent="-87313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формирование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представлений об окружающем мире;</a:t>
                      </a:r>
                      <a:endParaRPr lang="ru-RU" sz="105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76213" indent="-873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развитие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моторики и зрительно-двигательной координации</a:t>
                      </a:r>
                      <a:r>
                        <a:rPr lang="ru-RU" sz="1000" dirty="0" smtClean="0"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Bookman Old Style" panose="02050604050505020204" pitchFamily="18" charset="0"/>
                        </a:rPr>
                        <a:t>ежедневно</a:t>
                      </a:r>
                      <a:endParaRPr lang="ru-RU" sz="1000" i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</a:rPr>
                        <a:t>воспитатели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070" marR="200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367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1370</Words>
  <Application>Microsoft Office PowerPoint</Application>
  <PresentationFormat>Произвольный</PresentationFormat>
  <Paragraphs>496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Admin</cp:lastModifiedBy>
  <cp:revision>24</cp:revision>
  <dcterms:created xsi:type="dcterms:W3CDTF">2017-04-26T23:47:52Z</dcterms:created>
  <dcterms:modified xsi:type="dcterms:W3CDTF">2021-09-16T11:54:48Z</dcterms:modified>
</cp:coreProperties>
</file>