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322" r:id="rId2"/>
    <p:sldId id="257" r:id="rId3"/>
    <p:sldId id="305" r:id="rId4"/>
    <p:sldId id="306" r:id="rId5"/>
    <p:sldId id="307" r:id="rId6"/>
    <p:sldId id="259" r:id="rId7"/>
    <p:sldId id="262" r:id="rId8"/>
    <p:sldId id="267" r:id="rId9"/>
    <p:sldId id="268" r:id="rId10"/>
    <p:sldId id="264" r:id="rId11"/>
    <p:sldId id="269" r:id="rId12"/>
    <p:sldId id="270" r:id="rId13"/>
    <p:sldId id="271" r:id="rId14"/>
    <p:sldId id="308" r:id="rId15"/>
    <p:sldId id="310" r:id="rId16"/>
    <p:sldId id="273" r:id="rId17"/>
    <p:sldId id="312" r:id="rId18"/>
    <p:sldId id="313" r:id="rId19"/>
    <p:sldId id="314" r:id="rId20"/>
    <p:sldId id="315" r:id="rId21"/>
    <p:sldId id="316" r:id="rId22"/>
    <p:sldId id="317" r:id="rId23"/>
    <p:sldId id="276" r:id="rId24"/>
    <p:sldId id="274" r:id="rId25"/>
    <p:sldId id="272" r:id="rId26"/>
    <p:sldId id="287" r:id="rId27"/>
    <p:sldId id="277" r:id="rId28"/>
    <p:sldId id="279" r:id="rId29"/>
    <p:sldId id="280" r:id="rId30"/>
    <p:sldId id="281" r:id="rId31"/>
    <p:sldId id="282" r:id="rId32"/>
    <p:sldId id="284" r:id="rId33"/>
    <p:sldId id="285" r:id="rId34"/>
    <p:sldId id="286" r:id="rId35"/>
    <p:sldId id="302" r:id="rId36"/>
    <p:sldId id="289" r:id="rId37"/>
    <p:sldId id="300" r:id="rId38"/>
    <p:sldId id="318" r:id="rId39"/>
    <p:sldId id="291" r:id="rId40"/>
    <p:sldId id="301" r:id="rId41"/>
    <p:sldId id="319" r:id="rId42"/>
    <p:sldId id="292" r:id="rId43"/>
    <p:sldId id="293" r:id="rId44"/>
    <p:sldId id="294" r:id="rId45"/>
    <p:sldId id="295" r:id="rId46"/>
    <p:sldId id="311" r:id="rId47"/>
    <p:sldId id="296" r:id="rId48"/>
    <p:sldId id="297" r:id="rId49"/>
    <p:sldId id="298" r:id="rId50"/>
    <p:sldId id="299" r:id="rId51"/>
    <p:sldId id="320" r:id="rId52"/>
    <p:sldId id="324" r:id="rId5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3" d="100"/>
          <a:sy n="93" d="100"/>
        </p:scale>
        <p:origin x="-2154" y="-4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6/5/2018</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6/5/2018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6/5/2018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6/5/2018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6/5/2018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6/5/2018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6/5/2018</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6/5/2018</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6/5/2018</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6/5/2018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6/5/2018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6/5/2018</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wipe dir="r"/>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s://nsportal.ru/gorshkova-olga-mikhaylovna-0" TargetMode="External"/><Relationship Id="rId3" Type="http://schemas.openxmlformats.org/officeDocument/2006/relationships/hyperlink" Target="https://college.ru/pedagogam/450/468/474/488/" TargetMode="External"/><Relationship Id="rId7" Type="http://schemas.openxmlformats.org/officeDocument/2006/relationships/hyperlink" Target="https://multiurok.ru/blog/postroieniie-variatsionnogho-riada-i-variatsionnoi-krivoi.html" TargetMode="External"/><Relationship Id="rId2" Type="http://schemas.openxmlformats.org/officeDocument/2006/relationships/hyperlink" Target="https://nsportal.ru/blog/nachalnaya-shkola/all/2015/12/16/issledovatelskaya-deyatelnost-kak-odno-iz-usloviy" TargetMode="External"/><Relationship Id="rId1" Type="http://schemas.openxmlformats.org/officeDocument/2006/relationships/slideLayout" Target="../slideLayouts/slideLayout2.xml"/><Relationship Id="rId6" Type="http://schemas.openxmlformats.org/officeDocument/2006/relationships/hyperlink" Target="https://studfiles.net/preview/6264864/page:9/" TargetMode="External"/><Relationship Id="rId5" Type="http://schemas.openxmlformats.org/officeDocument/2006/relationships/hyperlink" Target="http://krotov.info/lib_sec/shso/71_slas3.html" TargetMode="External"/><Relationship Id="rId10" Type="http://schemas.openxmlformats.org/officeDocument/2006/relationships/hyperlink" Target="https://school-science.ru/2/1/31474" TargetMode="External"/><Relationship Id="rId4" Type="http://schemas.openxmlformats.org/officeDocument/2006/relationships/hyperlink" Target="https://sites.google.com/a/1927.org.ru/naucno-metodiceskaa-rabota/pedagogiceskie-tehnologii/issledovatelskaa-deaelnost" TargetMode="External"/><Relationship Id="rId9" Type="http://schemas.openxmlformats.org/officeDocument/2006/relationships/hyperlink" Target="https://infourok.ru/doklad-na-temu-issledovatelskaya-deyatelnost-na-urokah-biologii-1679518.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3733800"/>
            <a:ext cx="8229600" cy="1143000"/>
          </a:xfrm>
        </p:spPr>
        <p:txBody>
          <a:bodyPr>
            <a:normAutofit fontScale="90000"/>
          </a:bodyPr>
          <a:lstStyle/>
          <a:p>
            <a:pPr algn="ctr"/>
            <a:r>
              <a:rPr lang="ru-RU" dirty="0" smtClean="0">
                <a:latin typeface="Times New Roman" pitchFamily="18" charset="0"/>
                <a:cs typeface="Times New Roman" pitchFamily="18" charset="0"/>
              </a:rPr>
              <a:t>Формирование навыков исследовательской и проектной деятельности на уроках биологии и во внеурочное время в условиях внедрения ФГОС</a:t>
            </a:r>
            <a:r>
              <a:rPr lang="ru-RU" dirty="0" smtClean="0"/>
              <a:t/>
            </a:r>
            <a:br>
              <a:rPr lang="ru-RU" dirty="0" smtClean="0"/>
            </a:b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533400" y="4343400"/>
            <a:ext cx="8229600" cy="4389120"/>
          </a:xfrm>
        </p:spPr>
        <p:txBody>
          <a:bodyPr/>
          <a:lstStyle/>
          <a:p>
            <a:pPr marL="0" indent="0" algn="ctr">
              <a:buNone/>
            </a:pPr>
            <a:endParaRPr lang="ru-RU" dirty="0" smtClean="0"/>
          </a:p>
          <a:p>
            <a:pPr marL="0" indent="0" algn="ctr">
              <a:buNone/>
            </a:pPr>
            <a:r>
              <a:rPr lang="ru-RU" dirty="0" err="1" smtClean="0">
                <a:latin typeface="Times New Roman" pitchFamily="18" charset="0"/>
                <a:cs typeface="Times New Roman" pitchFamily="18" charset="0"/>
              </a:rPr>
              <a:t>Сусид</a:t>
            </a:r>
            <a:r>
              <a:rPr lang="ru-RU" dirty="0" smtClean="0">
                <a:latin typeface="Times New Roman" pitchFamily="18" charset="0"/>
                <a:cs typeface="Times New Roman" pitchFamily="18" charset="0"/>
              </a:rPr>
              <a:t> И.П., </a:t>
            </a:r>
          </a:p>
          <a:p>
            <a:pPr marL="0" indent="0" algn="ctr">
              <a:buNone/>
            </a:pPr>
            <a:r>
              <a:rPr lang="ru-RU" dirty="0" smtClean="0">
                <a:latin typeface="Times New Roman" pitchFamily="18" charset="0"/>
                <a:cs typeface="Times New Roman" pitchFamily="18" charset="0"/>
              </a:rPr>
              <a:t>учитель МБОУ «СШ № 9 с УИОП» </a:t>
            </a:r>
          </a:p>
          <a:p>
            <a:pPr marL="0" indent="0" algn="ctr">
              <a:buNone/>
            </a:pPr>
            <a:r>
              <a:rPr lang="ru-RU" dirty="0" smtClean="0">
                <a:latin typeface="Times New Roman" pitchFamily="18" charset="0"/>
                <a:cs typeface="Times New Roman" pitchFamily="18" charset="0"/>
              </a:rPr>
              <a:t>г. Нижневартовска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940960910"/>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Организация исследовательской деятельности</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sz="18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Формирование исследовательской позиции учащихся – задача нелегкая. Ребят к поисково-исследовательской деятельности необходимо подготавливать, всегда помня, что в стенах школы «не мыслям надобно учить, а учить мыслить». Чтобы научить школьников рациональным способам мыслительной деятельности, необходимо знать пути формирования приемов умственной деятельности – практический и теоретический – и целесообразно их использовать.</a:t>
            </a:r>
          </a:p>
          <a:p>
            <a:endParaRPr lang="ru-RU"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Организация исследовательской деятельности</a:t>
            </a:r>
            <a:endParaRPr lang="ru-RU" sz="3200" dirty="0"/>
          </a:p>
        </p:txBody>
      </p:sp>
      <p:sp>
        <p:nvSpPr>
          <p:cNvPr id="3" name="Содержимое 2"/>
          <p:cNvSpPr>
            <a:spLocks noGrp="1"/>
          </p:cNvSpPr>
          <p:nvPr>
            <p:ph idx="1"/>
          </p:nvPr>
        </p:nvSpPr>
        <p:spPr/>
        <p:txBody>
          <a:bodyPr>
            <a:normAutofit/>
          </a:bodyPr>
          <a:lstStyle/>
          <a:p>
            <a:pPr algn="just">
              <a:buNone/>
            </a:pPr>
            <a:r>
              <a:rPr lang="ru-RU" sz="2000" dirty="0" smtClean="0">
                <a:latin typeface="Times New Roman" pitchFamily="18" charset="0"/>
                <a:cs typeface="Times New Roman" pitchFamily="18" charset="0"/>
              </a:rPr>
              <a:t>    Организация исследовательской деятельности имеет следующую структуру: мотив, проблема, цель, задачи, методы и способы, план действия, результаты, рефлексия. В основу исследования положена идея, направленная на решение какой-либо проблемы. Необходимо через различные формы организации: урок, элективный курс, профильное обучение, групповую, индивидуальную, парную формы работы формировать у учащихся навыки исследовательской деятельности.</a:t>
            </a:r>
          </a:p>
          <a:p>
            <a:endParaRPr lang="ru-RU"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Практикумы – эффективная форма экспериментальной деятельности</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sz="2000" dirty="0" smtClean="0">
                <a:latin typeface="Times New Roman" pitchFamily="18" charset="0"/>
                <a:cs typeface="Times New Roman" pitchFamily="18" charset="0"/>
              </a:rPr>
              <a:t>     При профильном обучении биологии, а также при проведении занятий элективного курса,  большое значение приобретают практикумы как наиболее эффективная форма экспериментальной деятельности. Традиционно практикум определяется как форма организации урока, когда класс делится на группы, которые, используя натуральные объекты, разнообразные приборы, инструменты и другое лабораторное оборудование, проводят экспериментально-практические работы и по истечении определенного времени подводят итоги. Практикум – это одна из форм групповой работы</a:t>
            </a:r>
            <a:r>
              <a:rPr lang="ru-RU" sz="2200" dirty="0" smtClean="0">
                <a:latin typeface="Times New Roman" pitchFamily="18" charset="0"/>
                <a:cs typeface="Times New Roman" pitchFamily="18" charset="0"/>
              </a:rPr>
              <a:t>.</a:t>
            </a:r>
          </a:p>
          <a:p>
            <a:endParaRPr lang="ru-RU"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Практикумы – эффективная форма экспериментальной деятельности</a:t>
            </a:r>
            <a:endParaRPr lang="ru-RU" sz="3200" dirty="0"/>
          </a:p>
        </p:txBody>
      </p:sp>
      <p:sp>
        <p:nvSpPr>
          <p:cNvPr id="3" name="Содержимое 2"/>
          <p:cNvSpPr>
            <a:spLocks noGrp="1"/>
          </p:cNvSpPr>
          <p:nvPr>
            <p:ph idx="1"/>
          </p:nvPr>
        </p:nvSpPr>
        <p:spPr/>
        <p:txBody>
          <a:bodyPr>
            <a:normAutofit fontScale="25000" lnSpcReduction="20000"/>
          </a:bodyPr>
          <a:lstStyle/>
          <a:p>
            <a:pPr algn="just">
              <a:buNone/>
            </a:pPr>
            <a:r>
              <a:rPr lang="ru-RU" dirty="0" smtClean="0"/>
              <a:t> </a:t>
            </a:r>
          </a:p>
          <a:p>
            <a:pPr algn="just">
              <a:buNone/>
            </a:pPr>
            <a:r>
              <a:rPr lang="ru-RU" sz="7200" dirty="0" smtClean="0">
                <a:latin typeface="Times New Roman" pitchFamily="18" charset="0"/>
                <a:cs typeface="Times New Roman" pitchFamily="18" charset="0"/>
              </a:rPr>
              <a:t>      	Практикумы проводятся после завершения крупных учебных тем, разделов и имеет преимущественно обобщающий характер. Дидактическая цель практикумов: применение знаний и умений на практике. Основная задача практикума: проведение исследований, направленных на проверку достоверности определения научных закономерностей.</a:t>
            </a:r>
          </a:p>
          <a:p>
            <a:pPr algn="just">
              <a:buNone/>
            </a:pPr>
            <a:r>
              <a:rPr lang="ru-RU" sz="7200" dirty="0" smtClean="0">
                <a:latin typeface="Times New Roman" pitchFamily="18" charset="0"/>
                <a:cs typeface="Times New Roman" pitchFamily="18" charset="0"/>
              </a:rPr>
              <a:t>     	Средством управления деятельностью школьников во время практикума служат инструкции-алгоритмы. Они определяют содержание и последовательность действий школьников, содержат информацию о повторении необходимого материала, описания и изображения лабораторного оборудования, принципов его действия и способов использования. В инструкциях-алгоритмах также могут приводиться порядок выполнения заданий, контрольные вопросы, список литературы. Алгоритмическая </a:t>
            </a:r>
            <a:r>
              <a:rPr lang="ru-RU" sz="7200" dirty="0" err="1" smtClean="0">
                <a:latin typeface="Times New Roman" pitchFamily="18" charset="0"/>
                <a:cs typeface="Times New Roman" pitchFamily="18" charset="0"/>
              </a:rPr>
              <a:t>заданность</a:t>
            </a:r>
            <a:r>
              <a:rPr lang="ru-RU" sz="7200" dirty="0" smtClean="0">
                <a:latin typeface="Times New Roman" pitchFamily="18" charset="0"/>
                <a:cs typeface="Times New Roman" pitchFamily="18" charset="0"/>
              </a:rPr>
              <a:t> практических работ не исключает творческого и исследовательского характера их выполнения (проверка научной достоверности определенных закономерностей, теоретических положений, постановка опытов, проведение биологических исследований). Исследовательская деятельность на основе эксперимента способствует самоопределению и является первым шагом в подготовке личности к самореализации в естественно - научном направлении.</a:t>
            </a:r>
          </a:p>
          <a:p>
            <a:endParaRPr lang="ru-RU"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Элективный курс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«Экология северного города»</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pPr algn="just">
              <a:buNone/>
            </a:pPr>
            <a:r>
              <a:rPr lang="ru-RU" sz="3600" dirty="0" smtClean="0">
                <a:latin typeface="Times New Roman" pitchFamily="18" charset="0"/>
                <a:cs typeface="Times New Roman" pitchFamily="18" charset="0"/>
              </a:rPr>
              <a:t>      	Курс «Экология северного города» предполагает интеграцию знаний по истории, географии, литературе,  анатомии, физиологии и гигиене человека, экологии, а также предусматривает последовательное изучение методически выстроенного материала. Выбранные мною педагогические технологии (проблемные, игровые, обучение в диалоге, практические работы, проектная и  исследовательская деятельность) призваны обеспечить выполнение цели и каждой из поставленных в данной программе задач, и способствуют успешному её решению. В процессе изучения данного курса доминирующими являются проектная деятельность и  исследовательские методы обучения.</a:t>
            </a:r>
          </a:p>
          <a:p>
            <a:pPr algn="just">
              <a:buNone/>
            </a:pPr>
            <a:r>
              <a:rPr lang="ru-RU" sz="3600" dirty="0" smtClean="0">
                <a:latin typeface="Times New Roman" pitchFamily="18" charset="0"/>
                <a:cs typeface="Times New Roman" pitchFamily="18" charset="0"/>
              </a:rPr>
              <a:t>		</a:t>
            </a:r>
            <a:r>
              <a:rPr lang="ru-RU" sz="3400" dirty="0" smtClean="0">
                <a:latin typeface="Times New Roman" pitchFamily="18" charset="0"/>
                <a:cs typeface="Times New Roman" pitchFamily="18" charset="0"/>
              </a:rPr>
              <a:t>Содержание программы основывается на следующих современных педагогических подходах:</a:t>
            </a:r>
          </a:p>
          <a:p>
            <a:pPr lvl="1">
              <a:buFont typeface="Wingdings" pitchFamily="2" charset="2"/>
              <a:buChar char="Ø"/>
            </a:pPr>
            <a:r>
              <a:rPr lang="ru-RU" sz="3600" dirty="0" smtClean="0">
                <a:latin typeface="Times New Roman" pitchFamily="18" charset="0"/>
                <a:cs typeface="Times New Roman" pitchFamily="18" charset="0"/>
              </a:rPr>
              <a:t>Содержательно-деятельностный </a:t>
            </a:r>
            <a:r>
              <a:rPr lang="ru-RU" sz="3600" dirty="0" smtClean="0">
                <a:latin typeface="Times New Roman" pitchFamily="18" charset="0"/>
                <a:cs typeface="Times New Roman" pitchFamily="18" charset="0"/>
              </a:rPr>
              <a:t>– деятельность учащихся предстает системой учебных действий и включением их в активную учебную, поисковую и исследовательскую деятельность;</a:t>
            </a:r>
          </a:p>
          <a:p>
            <a:pPr lvl="1">
              <a:buFont typeface="Wingdings" pitchFamily="2" charset="2"/>
              <a:buChar char="Ø"/>
            </a:pPr>
            <a:r>
              <a:rPr lang="ru-RU" sz="3600" dirty="0" smtClean="0">
                <a:latin typeface="Times New Roman" pitchFamily="18" charset="0"/>
                <a:cs typeface="Times New Roman" pitchFamily="18" charset="0"/>
              </a:rPr>
              <a:t>Системно-комплексный – освоение методов, средств и способов исследовательской деятельности, их практического применения учащимися;</a:t>
            </a:r>
          </a:p>
          <a:p>
            <a:pPr lvl="1">
              <a:buFont typeface="Wingdings" pitchFamily="2" charset="2"/>
              <a:buChar char="Ø"/>
            </a:pPr>
            <a:r>
              <a:rPr lang="ru-RU" sz="3600" dirty="0" smtClean="0">
                <a:latin typeface="Times New Roman" pitchFamily="18" charset="0"/>
                <a:cs typeface="Times New Roman" pitchFamily="18" charset="0"/>
              </a:rPr>
              <a:t>Личностно-ориентированный – поисковая и исследовательская деятельность является средством формирования и развития личности ребенка. </a:t>
            </a:r>
          </a:p>
          <a:p>
            <a:endParaRPr lang="ru-RU"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Элективный курс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«Экология северного города»</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pPr>
              <a:buNone/>
            </a:pPr>
            <a:r>
              <a:rPr lang="ru-RU" b="1" dirty="0" smtClean="0">
                <a:latin typeface="Times New Roman" pitchFamily="18" charset="0"/>
                <a:cs typeface="Times New Roman" pitchFamily="18" charset="0"/>
              </a:rPr>
              <a:t>Мониторинг здоровья человека (практикум):</a:t>
            </a:r>
          </a:p>
          <a:p>
            <a:pPr lvl="0">
              <a:buFont typeface="Wingdings" pitchFamily="2" charset="2"/>
              <a:buChar char="Ø"/>
            </a:pPr>
            <a:r>
              <a:rPr lang="ru-RU" dirty="0" smtClean="0">
                <a:latin typeface="Times New Roman" pitchFamily="18" charset="0"/>
                <a:cs typeface="Times New Roman" pitchFamily="18" charset="0"/>
              </a:rPr>
              <a:t>определение гармоничности физического развития;</a:t>
            </a:r>
          </a:p>
          <a:p>
            <a:pPr lvl="0">
              <a:buFont typeface="Wingdings" pitchFamily="2" charset="2"/>
              <a:buChar char="Ø"/>
            </a:pPr>
            <a:r>
              <a:rPr lang="ru-RU" dirty="0" smtClean="0">
                <a:latin typeface="Times New Roman" pitchFamily="18" charset="0"/>
                <a:cs typeface="Times New Roman" pitchFamily="18" charset="0"/>
              </a:rPr>
              <a:t>сравнительный анализ жесткости водопроводной и кипяченой воды;</a:t>
            </a:r>
          </a:p>
          <a:p>
            <a:pPr lvl="0">
              <a:buFont typeface="Wingdings" pitchFamily="2" charset="2"/>
              <a:buChar char="Ø"/>
            </a:pPr>
            <a:r>
              <a:rPr lang="ru-RU" dirty="0" smtClean="0">
                <a:latin typeface="Times New Roman" pitchFamily="18" charset="0"/>
                <a:cs typeface="Times New Roman" pitchFamily="18" charset="0"/>
              </a:rPr>
              <a:t>определение содержания нитратов в овощах химическим способом; </a:t>
            </a:r>
          </a:p>
          <a:p>
            <a:pPr lvl="0">
              <a:buFont typeface="Wingdings" pitchFamily="2" charset="2"/>
              <a:buChar char="Ø"/>
            </a:pPr>
            <a:r>
              <a:rPr lang="ru-RU" dirty="0" smtClean="0">
                <a:latin typeface="Times New Roman" pitchFamily="18" charset="0"/>
                <a:cs typeface="Times New Roman" pitchFamily="18" charset="0"/>
              </a:rPr>
              <a:t>оценка суточных изменений некоторых физиологических показателей;</a:t>
            </a:r>
          </a:p>
          <a:p>
            <a:pPr>
              <a:buFont typeface="Wingdings" pitchFamily="2" charset="2"/>
              <a:buChar char="Ø"/>
            </a:pPr>
            <a:r>
              <a:rPr lang="ru-RU" dirty="0" smtClean="0">
                <a:latin typeface="Times New Roman" pitchFamily="18" charset="0"/>
                <a:cs typeface="Times New Roman" pitchFamily="18" charset="0"/>
              </a:rPr>
              <a:t>определение некоторых свойств нервных процессов, лежащих в основе деления на типы высшей нервной деятельности;</a:t>
            </a:r>
          </a:p>
          <a:p>
            <a:pPr>
              <a:buFont typeface="Wingdings" pitchFamily="2" charset="2"/>
              <a:buChar char="Ø"/>
            </a:pPr>
            <a:r>
              <a:rPr lang="ru-RU" dirty="0" smtClean="0">
                <a:latin typeface="Times New Roman" pitchFamily="18" charset="0"/>
                <a:cs typeface="Times New Roman" pitchFamily="18" charset="0"/>
              </a:rPr>
              <a:t>реакция </a:t>
            </a:r>
            <a:r>
              <a:rPr lang="ru-RU" dirty="0" err="1" smtClean="0">
                <a:latin typeface="Times New Roman" pitchFamily="18" charset="0"/>
                <a:cs typeface="Times New Roman" pitchFamily="18" charset="0"/>
              </a:rPr>
              <a:t>сердечно-сосудистой</a:t>
            </a:r>
            <a:r>
              <a:rPr lang="ru-RU" dirty="0" smtClean="0">
                <a:latin typeface="Times New Roman" pitchFamily="18" charset="0"/>
                <a:cs typeface="Times New Roman" pitchFamily="18" charset="0"/>
              </a:rPr>
              <a:t> системы на физическую нагрузку;</a:t>
            </a:r>
          </a:p>
          <a:p>
            <a:pPr lvl="0">
              <a:buFont typeface="Wingdings" pitchFamily="2" charset="2"/>
              <a:buChar char="Ø"/>
            </a:pPr>
            <a:r>
              <a:rPr lang="ru-RU" dirty="0" smtClean="0">
                <a:latin typeface="Times New Roman" pitchFamily="18" charset="0"/>
                <a:cs typeface="Times New Roman" pitchFamily="18" charset="0"/>
              </a:rPr>
              <a:t>оценка подготовленности организма к занятиям физической культурой.</a:t>
            </a:r>
          </a:p>
          <a:p>
            <a:endParaRPr lang="ru-RU"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Педагогические ситуации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sz="2000" dirty="0" smtClean="0">
                <a:latin typeface="Times New Roman" pitchFamily="18" charset="0"/>
                <a:cs typeface="Times New Roman" pitchFamily="18" charset="0"/>
              </a:rPr>
              <a:t>     Развитию навыков исследовательской деятельности учащихся способствуют педагогические ситуации. В процессе обучения я использую такие ситуации, в которых школьник должен защищать своё мнение, приводить в его защиту аргументы, доказательства, факты, использовать способы приобретения знаний и опыта, побуждающие обучающегося задавать вопросы учителю, товарищам, выяснять непонятное, углубляться в осмысление знаний. Ситуациями такого рода являются рецензирование ответов одноклассников, работы, связанные с экспертизой и активным поиском нового.</a:t>
            </a:r>
          </a:p>
          <a:p>
            <a:endParaRPr lang="ru-RU"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Парадоксальные факты</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342900" indent="-342900">
              <a:buNone/>
            </a:pPr>
            <a:r>
              <a:rPr lang="ru-RU" sz="2000" dirty="0" smtClean="0">
                <a:latin typeface="Times New Roman" pitchFamily="18" charset="0"/>
                <a:cs typeface="Times New Roman" pitchFamily="18" charset="0"/>
              </a:rPr>
              <a:t> Парадоксальные факты: </a:t>
            </a:r>
          </a:p>
          <a:p>
            <a:pPr marL="342900" indent="-342900">
              <a:buFont typeface="Wingdings" pitchFamily="2" charset="2"/>
              <a:buChar char="Ø"/>
            </a:pPr>
            <a:r>
              <a:rPr lang="ru-RU" sz="2000" dirty="0" smtClean="0">
                <a:latin typeface="Times New Roman" pitchFamily="18" charset="0"/>
                <a:cs typeface="Times New Roman" pitchFamily="18" charset="0"/>
              </a:rPr>
              <a:t>Известный врач А. Везалий проводил публичное вскрытие трупа. Когда он вскрыл грудную клетку, зал ахнул. У трупа слабо билось сердце. Как объяснить этот факт? Может быть, А. Везалий совершил ошибку и вскрыл живого человека? </a:t>
            </a:r>
          </a:p>
          <a:p>
            <a:pPr marL="342900" indent="-342900">
              <a:buFont typeface="Wingdings" pitchFamily="2" charset="2"/>
              <a:buChar char="Ø"/>
            </a:pPr>
            <a:r>
              <a:rPr lang="ru-RU" sz="2000" dirty="0" smtClean="0">
                <a:latin typeface="Times New Roman" pitchFamily="18" charset="0"/>
                <a:cs typeface="Times New Roman" pitchFamily="18" charset="0"/>
              </a:rPr>
              <a:t>Картофель имеет красивые цветки </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белые и фиолетовые. Однако     насекомые их мало посещают. Почему?</a:t>
            </a:r>
          </a:p>
          <a:p>
            <a:endParaRPr lang="ru-RU"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Проблемная ситуация</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endParaRPr lang="ru-RU" dirty="0" smtClean="0"/>
          </a:p>
          <a:p>
            <a:pPr>
              <a:buNone/>
            </a:pPr>
            <a:r>
              <a:rPr lang="ru-RU" dirty="0" smtClean="0">
                <a:latin typeface="Times New Roman" pitchFamily="18" charset="0"/>
                <a:cs typeface="Times New Roman" pitchFamily="18" charset="0"/>
              </a:rPr>
              <a:t>Создание проблемной ситуации: </a:t>
            </a:r>
          </a:p>
          <a:p>
            <a:pPr>
              <a:buFont typeface="Wingdings" pitchFamily="2" charset="2"/>
              <a:buChar char="Ø"/>
            </a:pPr>
            <a:r>
              <a:rPr lang="ru-RU" dirty="0" smtClean="0">
                <a:latin typeface="Times New Roman" pitchFamily="18" charset="0"/>
                <a:cs typeface="Times New Roman" pitchFamily="18" charset="0"/>
              </a:rPr>
              <a:t>В известном опыте итальянского ученого </a:t>
            </a:r>
            <a:r>
              <a:rPr lang="ru-RU" dirty="0" err="1" smtClean="0">
                <a:latin typeface="Times New Roman" pitchFamily="18" charset="0"/>
                <a:cs typeface="Times New Roman" pitchFamily="18" charset="0"/>
              </a:rPr>
              <a:t>Моссо</a:t>
            </a:r>
            <a:r>
              <a:rPr lang="ru-RU" dirty="0" smtClean="0">
                <a:latin typeface="Times New Roman" pitchFamily="18" charset="0"/>
                <a:cs typeface="Times New Roman" pitchFamily="18" charset="0"/>
              </a:rPr>
              <a:t> человека кладут на горизонтальную платформу очень чувствительных весов и уравновешивают их. Стоит испытуемому несколько пошевелить пальцами ног, как стрелка прибора покажет, что та сторона платформы, где лежат ноги, опустилась. А при решении сложной математической задачи опустится другой конец. Почему? </a:t>
            </a:r>
          </a:p>
          <a:p>
            <a:pPr>
              <a:buFont typeface="Wingdings" pitchFamily="2" charset="2"/>
              <a:buChar char="Ø"/>
            </a:pPr>
            <a:r>
              <a:rPr lang="ru-RU" dirty="0" smtClean="0">
                <a:latin typeface="Times New Roman" pitchFamily="18" charset="0"/>
                <a:cs typeface="Times New Roman" pitchFamily="18" charset="0"/>
              </a:rPr>
              <a:t>В опытах по изучению утомления мышц руки И.М. Сеченовым была обнаружена интересная закономерность: уставшая рука отдыхает быстрее, если работают мышцы другой руки. Как объяснить это явление?</a:t>
            </a:r>
          </a:p>
          <a:p>
            <a:pPr>
              <a:buFont typeface="Wingdings" pitchFamily="2" charset="2"/>
              <a:buChar char="Ø"/>
            </a:pPr>
            <a:r>
              <a:rPr lang="ru-RU" dirty="0" smtClean="0">
                <a:latin typeface="Times New Roman" pitchFamily="18" charset="0"/>
                <a:cs typeface="Times New Roman" pitchFamily="18" charset="0"/>
              </a:rPr>
              <a:t>Оводы ничего не едят, они даже лишены ротового аппарата и живут всего несколько дней, а вред от них огромный. Почему оводы являются врагами сельскохозяйственных животных? </a:t>
            </a:r>
          </a:p>
          <a:p>
            <a:endParaRPr lang="ru-RU"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Оцените правдоподобность</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a:buFont typeface="Wingdings" pitchFamily="2" charset="2"/>
              <a:buChar char="Ø"/>
            </a:pPr>
            <a:r>
              <a:rPr lang="ru-RU" sz="2600" dirty="0" smtClean="0">
                <a:latin typeface="Times New Roman" pitchFamily="18" charset="0"/>
                <a:cs typeface="Times New Roman" pitchFamily="18" charset="0"/>
              </a:rPr>
              <a:t>Оцените правдоподобность следующего утверждения Б. </a:t>
            </a:r>
            <a:r>
              <a:rPr lang="ru-RU" sz="2600" dirty="0" err="1" smtClean="0">
                <a:latin typeface="Times New Roman" pitchFamily="18" charset="0"/>
                <a:cs typeface="Times New Roman" pitchFamily="18" charset="0"/>
              </a:rPr>
              <a:t>Заходера</a:t>
            </a:r>
            <a:r>
              <a:rPr lang="ru-RU" sz="2600" dirty="0" smtClean="0">
                <a:latin typeface="Times New Roman" pitchFamily="18" charset="0"/>
                <a:cs typeface="Times New Roman" pitchFamily="18" charset="0"/>
              </a:rPr>
              <a:t>: «Говорил термит термиту: ел я все по алфавиту: ел амбары и ангары, балки, бревна, </a:t>
            </a:r>
            <a:r>
              <a:rPr lang="ru-RU" sz="2600" dirty="0" smtClean="0">
                <a:latin typeface="Times New Roman" pitchFamily="18" charset="0"/>
                <a:cs typeface="Times New Roman" pitchFamily="18" charset="0"/>
              </a:rPr>
              <a:t>будуары</a:t>
            </a:r>
            <a:r>
              <a:rPr lang="ru-RU" sz="2600" dirty="0" smtClean="0">
                <a:latin typeface="Times New Roman" pitchFamily="18" charset="0"/>
                <a:cs typeface="Times New Roman" pitchFamily="18" charset="0"/>
              </a:rPr>
              <a:t>, вафли, вешалки, вагоны, гаражи и граммофоны, древесину дуба, ели, съел жестянку (еле-еле), ел и </a:t>
            </a:r>
            <a:r>
              <a:rPr lang="ru-RU" sz="2600" dirty="0" smtClean="0">
                <a:latin typeface="Times New Roman" pitchFamily="18" charset="0"/>
                <a:cs typeface="Times New Roman" pitchFamily="18" charset="0"/>
              </a:rPr>
              <a:t>зелень, и </a:t>
            </a:r>
            <a:r>
              <a:rPr lang="ru-RU" sz="2600" dirty="0" smtClean="0">
                <a:latin typeface="Times New Roman" pitchFamily="18" charset="0"/>
                <a:cs typeface="Times New Roman" pitchFamily="18" charset="0"/>
              </a:rPr>
              <a:t>извёстку, ел изделия из воска, ел картины и корзины, ленты, лодки, магазины, несессеры, окна, пенки, потолки, рояли, стенки, телевизоры, ухваты, фильмы, фотоаппараты, храмы (церкви), цирки, чашки, кушал шахматы и шашки, шпалы пробовал и штампы, щётки и электролампы, даже юбками питался, даже якорь съесть пытался и ни разу не был сыт!..». Что из перечисленного термит мог действительно есть, а чего не мог?</a:t>
            </a:r>
          </a:p>
          <a:p>
            <a:pPr>
              <a:buFont typeface="Wingdings" pitchFamily="2" charset="2"/>
              <a:buChar char="Ø"/>
            </a:pPr>
            <a:r>
              <a:rPr lang="ru-RU" sz="2600" dirty="0" smtClean="0">
                <a:latin typeface="Times New Roman" pitchFamily="18" charset="0"/>
                <a:cs typeface="Times New Roman" pitchFamily="18" charset="0"/>
              </a:rPr>
              <a:t>В. Шекспир написал о сне следующие строки: ...Врачующий бальзам больной души, Сон </a:t>
            </a:r>
            <a:r>
              <a:rPr lang="ru-RU" sz="2600"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это чудо матери-природы, Вкуснейшее из блюд в земном пиру. Насколько прав великий поэт?</a:t>
            </a:r>
          </a:p>
          <a:p>
            <a:endParaRPr lang="ru-RU"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Исследовательская деятельность</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ru-RU" dirty="0" smtClean="0">
                <a:latin typeface="Times New Roman" pitchFamily="18" charset="0"/>
                <a:cs typeface="Times New Roman" pitchFamily="18" charset="0"/>
              </a:rPr>
              <a:t>Исследовательская деятельность – это деятельность учащихся по исследованию различных объектов с соблюдением процедур и этапов, адаптированных к уровню познавательных возможностей учащихся. В результате  учащиеся приобретают навыки исследования как универсального способа освоения действительности. При этом у них развиваются способности к исследовательскому типу мышления, активизируется личностная позиция.</a:t>
            </a:r>
          </a:p>
          <a:p>
            <a:endParaRPr lang="ru-RU"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Черный ящик, использование загадок, пословиц, поговорок</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pPr>
              <a:buNone/>
            </a:pPr>
            <a:r>
              <a:rPr lang="ru-RU" b="1" dirty="0" smtClean="0">
                <a:latin typeface="Times New Roman" pitchFamily="18" charset="0"/>
                <a:cs typeface="Times New Roman" pitchFamily="18" charset="0"/>
              </a:rPr>
              <a:t>Черный ящик: </a:t>
            </a:r>
          </a:p>
          <a:p>
            <a:pPr>
              <a:buFont typeface="Wingdings" pitchFamily="2" charset="2"/>
              <a:buChar char="Ø"/>
            </a:pPr>
            <a:r>
              <a:rPr lang="ru-RU" dirty="0" smtClean="0">
                <a:latin typeface="Times New Roman" pitchFamily="18" charset="0"/>
                <a:cs typeface="Times New Roman" pitchFamily="18" charset="0"/>
              </a:rPr>
              <a:t>Древние философы и поэты отождествляли этот орган с «душой» человека, они полагали, что именно им человек любит, ненавидит, чувствует и переживает. Какой орган имелся в виду? Что находится в черном ящике? (Модель сердца).</a:t>
            </a:r>
          </a:p>
          <a:p>
            <a:pPr>
              <a:buNone/>
            </a:pPr>
            <a:r>
              <a:rPr lang="ru-RU" b="1" dirty="0" smtClean="0">
                <a:latin typeface="Times New Roman" pitchFamily="18" charset="0"/>
                <a:cs typeface="Times New Roman" pitchFamily="18" charset="0"/>
              </a:rPr>
              <a:t>Использование загадок, пословиц, поговорок .</a:t>
            </a:r>
          </a:p>
          <a:p>
            <a:pPr>
              <a:buFont typeface="Wingdings" pitchFamily="2" charset="2"/>
              <a:buChar char="Ø"/>
            </a:pPr>
            <a:r>
              <a:rPr lang="ru-RU" dirty="0" smtClean="0">
                <a:latin typeface="Times New Roman" pitchFamily="18" charset="0"/>
                <a:cs typeface="Times New Roman" pitchFamily="18" charset="0"/>
              </a:rPr>
              <a:t>Справедливы ли с биологической точки зрения поговорки: • «От худого семени не жди доброго племени» (тема «Семя»). </a:t>
            </a:r>
            <a:endParaRPr lang="ru-RU" dirty="0" smtClean="0">
              <a:latin typeface="Times New Roman" pitchFamily="18" charset="0"/>
              <a:cs typeface="Times New Roman" pitchFamily="18" charset="0"/>
            </a:endParaRPr>
          </a:p>
          <a:p>
            <a:pPr>
              <a:buFont typeface="Wingdings" pitchFamily="2" charset="2"/>
              <a:buChar char="Ø"/>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«Достанется тебе ухо от селёдки» (тема «Рыбы»).</a:t>
            </a:r>
          </a:p>
          <a:p>
            <a:pPr>
              <a:buNone/>
            </a:pPr>
            <a:r>
              <a:rPr lang="ru-RU" b="1" dirty="0" smtClean="0"/>
              <a:t> </a:t>
            </a:r>
          </a:p>
          <a:p>
            <a:endParaRPr lang="ru-RU" dirty="0"/>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914400"/>
            <a:ext cx="8229600" cy="1143000"/>
          </a:xfrm>
        </p:spPr>
        <p:txBody>
          <a:bodyPr anchor="t">
            <a:normAutofit fontScale="90000"/>
          </a:bodyPr>
          <a:lstStyle/>
          <a:p>
            <a:pPr algn="ctr"/>
            <a:r>
              <a:rPr lang="ru-RU" sz="3600" b="1" dirty="0" smtClean="0">
                <a:latin typeface="Times New Roman" pitchFamily="18" charset="0"/>
                <a:cs typeface="Times New Roman" pitchFamily="18" charset="0"/>
              </a:rPr>
              <a:t>Использование произведений искусства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normAutofit/>
          </a:bodyPr>
          <a:lstStyle/>
          <a:p>
            <a:pPr>
              <a:buFont typeface="Wingdings" pitchFamily="2" charset="2"/>
              <a:buChar char="Ø"/>
            </a:pPr>
            <a:r>
              <a:rPr lang="ru-RU" sz="2200" dirty="0" smtClean="0">
                <a:latin typeface="Times New Roman" pitchFamily="18" charset="0"/>
                <a:cs typeface="Times New Roman" pitchFamily="18" charset="0"/>
              </a:rPr>
              <a:t>Рассказ И.С. Тургенева «Живые мощи». От какого заболевания страдала Лукерья? Можно ли было бы вылечить Лукерью в наши дни? </a:t>
            </a:r>
          </a:p>
          <a:p>
            <a:pPr>
              <a:buFont typeface="Wingdings" pitchFamily="2" charset="2"/>
              <a:buChar char="Ø"/>
            </a:pPr>
            <a:r>
              <a:rPr lang="ru-RU" sz="2200" dirty="0" smtClean="0">
                <a:latin typeface="Times New Roman" pitchFamily="18" charset="0"/>
                <a:cs typeface="Times New Roman" pitchFamily="18" charset="0"/>
              </a:rPr>
              <a:t>Каких вы знаете литературных героев маленького роста? (</a:t>
            </a:r>
            <a:r>
              <a:rPr lang="ru-RU" sz="2200" dirty="0" err="1" smtClean="0">
                <a:latin typeface="Times New Roman" pitchFamily="18" charset="0"/>
                <a:cs typeface="Times New Roman" pitchFamily="18" charset="0"/>
              </a:rPr>
              <a:t>Дюймовочка</a:t>
            </a:r>
            <a:r>
              <a:rPr lang="ru-RU" sz="2200" dirty="0" smtClean="0">
                <a:latin typeface="Times New Roman" pitchFamily="18" charset="0"/>
                <a:cs typeface="Times New Roman" pitchFamily="18" charset="0"/>
              </a:rPr>
              <a:t>, Оле </a:t>
            </a:r>
            <a:r>
              <a:rPr lang="ru-RU" sz="2200" dirty="0" err="1" smtClean="0">
                <a:latin typeface="Times New Roman" pitchFamily="18" charset="0"/>
                <a:cs typeface="Times New Roman" pitchFamily="18" charset="0"/>
              </a:rPr>
              <a:t>Лукойе</a:t>
            </a:r>
            <a:r>
              <a:rPr lang="ru-RU" sz="2200" dirty="0" smtClean="0">
                <a:latin typeface="Times New Roman" pitchFamily="18" charset="0"/>
                <a:cs typeface="Times New Roman" pitchFamily="18" charset="0"/>
              </a:rPr>
              <a:t>, Мальчик-с-пальчик, семь гномов, </a:t>
            </a:r>
            <a:r>
              <a:rPr lang="ru-RU" sz="2200" dirty="0" err="1" smtClean="0">
                <a:latin typeface="Times New Roman" pitchFamily="18" charset="0"/>
                <a:cs typeface="Times New Roman" pitchFamily="18" charset="0"/>
              </a:rPr>
              <a:t>Карлсон</a:t>
            </a:r>
            <a:r>
              <a:rPr lang="ru-RU" sz="2200" dirty="0" smtClean="0">
                <a:latin typeface="Times New Roman" pitchFamily="18" charset="0"/>
                <a:cs typeface="Times New Roman" pitchFamily="18" charset="0"/>
              </a:rPr>
              <a:t>, Незнайка и другие коротышки, </a:t>
            </a:r>
            <a:r>
              <a:rPr lang="ru-RU" sz="2200" dirty="0" err="1" smtClean="0">
                <a:latin typeface="Times New Roman" pitchFamily="18" charset="0"/>
                <a:cs typeface="Times New Roman" pitchFamily="18" charset="0"/>
              </a:rPr>
              <a:t>хоббиты</a:t>
            </a:r>
            <a:r>
              <a:rPr lang="ru-RU" sz="2200" dirty="0" smtClean="0">
                <a:latin typeface="Times New Roman" pitchFamily="18" charset="0"/>
                <a:cs typeface="Times New Roman" pitchFamily="18" charset="0"/>
              </a:rPr>
              <a:t>). </a:t>
            </a:r>
          </a:p>
          <a:p>
            <a:pPr>
              <a:buFont typeface="Wingdings" pitchFamily="2" charset="2"/>
              <a:buChar char="Ø"/>
            </a:pPr>
            <a:r>
              <a:rPr lang="ru-RU" sz="2200" dirty="0" smtClean="0">
                <a:latin typeface="Times New Roman" pitchFamily="18" charset="0"/>
                <a:cs typeface="Times New Roman" pitchFamily="18" charset="0"/>
              </a:rPr>
              <a:t>В одном из фрагментов балета «Лебединое озеро» балерина делает 34 оборота за 24 секунды. Почему это возможно? </a:t>
            </a:r>
          </a:p>
          <a:p>
            <a:endParaRPr lang="ru-RU"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19912"/>
          </a:xfrm>
        </p:spPr>
        <p:txBody>
          <a:bodyPr>
            <a:normAutofit/>
          </a:bodyPr>
          <a:lstStyle/>
          <a:p>
            <a:pPr algn="ctr"/>
            <a:r>
              <a:rPr lang="ru-RU" sz="3200" b="1" dirty="0" smtClean="0">
                <a:latin typeface="Times New Roman" pitchFamily="18" charset="0"/>
                <a:cs typeface="Times New Roman" pitchFamily="18" charset="0"/>
              </a:rPr>
              <a:t>Изречения знаменитых людей</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a:buFont typeface="Wingdings" pitchFamily="2" charset="2"/>
              <a:buChar char="Ø"/>
            </a:pPr>
            <a:r>
              <a:rPr lang="ru-RU" sz="2600" dirty="0" smtClean="0">
                <a:latin typeface="Times New Roman" pitchFamily="18" charset="0"/>
                <a:cs typeface="Times New Roman" pitchFamily="18" charset="0"/>
              </a:rPr>
              <a:t>    Сократ: «Мы живём не для того, чтобы есть, а едим для того, чтобы жить». Гиппократ: «Наши пищевые вещества должны быть лечебными средствами, а наши лечебные средства должны быть пищевыми веществами». </a:t>
            </a:r>
          </a:p>
          <a:p>
            <a:pPr>
              <a:buFont typeface="Wingdings" pitchFamily="2" charset="2"/>
              <a:buChar char="Ø"/>
            </a:pPr>
            <a:r>
              <a:rPr lang="ru-RU" sz="2600" dirty="0" smtClean="0">
                <a:latin typeface="Times New Roman" pitchFamily="18" charset="0"/>
                <a:cs typeface="Times New Roman" pitchFamily="18" charset="0"/>
              </a:rPr>
              <a:t>Знаете ли вы, что... •Слово «лягушка» образовано от слова «</a:t>
            </a:r>
            <a:r>
              <a:rPr lang="ru-RU" sz="2600" dirty="0" err="1" smtClean="0">
                <a:latin typeface="Times New Roman" pitchFamily="18" charset="0"/>
                <a:cs typeface="Times New Roman" pitchFamily="18" charset="0"/>
              </a:rPr>
              <a:t>ляга</a:t>
            </a:r>
            <a:r>
              <a:rPr lang="ru-RU" sz="2600" dirty="0" smtClean="0">
                <a:latin typeface="Times New Roman" pitchFamily="18" charset="0"/>
                <a:cs typeface="Times New Roman" pitchFamily="18" charset="0"/>
              </a:rPr>
              <a:t>» - нога, бедро. «Лягать» - ударять ногами. В. Даль в своём знаменитом словаре отмечал: «лягать» - ходить прыжками, т.е. прыгать, как лягушка. </a:t>
            </a:r>
          </a:p>
          <a:p>
            <a:pPr>
              <a:buNone/>
            </a:pPr>
            <a:r>
              <a:rPr lang="ru-RU" sz="2600" dirty="0" smtClean="0">
                <a:latin typeface="Times New Roman" pitchFamily="18" charset="0"/>
                <a:cs typeface="Times New Roman" pitchFamily="18" charset="0"/>
              </a:rPr>
              <a:t>    Желательно такие педагогические ситуации использовать  на каждом  этапе деятельности учеников</a:t>
            </a:r>
          </a:p>
          <a:p>
            <a:endParaRPr lang="ru-RU" dirty="0"/>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Формы уроков. Методы</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sz="2000" dirty="0" smtClean="0">
                <a:latin typeface="Times New Roman" pitchFamily="18" charset="0"/>
                <a:cs typeface="Times New Roman" pitchFamily="18" charset="0"/>
              </a:rPr>
              <a:t>     Для успешной организации исследовательской деятельности на уроке необходимо тщательно продумывать формы уроков. В своей работе я использую такие </a:t>
            </a:r>
            <a:r>
              <a:rPr lang="ru-RU" sz="2000" b="1" dirty="0" smtClean="0">
                <a:latin typeface="Times New Roman" pitchFamily="18" charset="0"/>
                <a:cs typeface="Times New Roman" pitchFamily="18" charset="0"/>
              </a:rPr>
              <a:t>формы</a:t>
            </a:r>
            <a:r>
              <a:rPr lang="ru-RU" sz="2000" dirty="0" smtClean="0">
                <a:latin typeface="Times New Roman" pitchFamily="18" charset="0"/>
                <a:cs typeface="Times New Roman" pitchFamily="18" charset="0"/>
              </a:rPr>
              <a:t> как </a:t>
            </a:r>
            <a:r>
              <a:rPr lang="ru-RU" sz="2000" dirty="0" smtClean="0">
                <a:latin typeface="Times New Roman" pitchFamily="18" charset="0"/>
                <a:cs typeface="Times New Roman" pitchFamily="18" charset="0"/>
              </a:rPr>
              <a:t>урок-семинар</a:t>
            </a:r>
            <a:r>
              <a:rPr lang="ru-RU" sz="2000" dirty="0" smtClean="0">
                <a:latin typeface="Times New Roman" pitchFamily="18" charset="0"/>
                <a:cs typeface="Times New Roman" pitchFamily="18" charset="0"/>
              </a:rPr>
              <a:t>, урок </a:t>
            </a:r>
            <a:r>
              <a:rPr lang="ru-RU" sz="2000" dirty="0" smtClean="0">
                <a:latin typeface="Times New Roman" pitchFamily="18" charset="0"/>
                <a:cs typeface="Times New Roman" pitchFamily="18" charset="0"/>
              </a:rPr>
              <a:t>– защита </a:t>
            </a:r>
            <a:r>
              <a:rPr lang="ru-RU" sz="2000" dirty="0" smtClean="0">
                <a:latin typeface="Times New Roman" pitchFamily="18" charset="0"/>
                <a:cs typeface="Times New Roman" pitchFamily="18" charset="0"/>
              </a:rPr>
              <a:t>идей, урок </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ролевая игра, </a:t>
            </a:r>
            <a:r>
              <a:rPr lang="ru-RU" sz="2000" dirty="0" smtClean="0">
                <a:latin typeface="Times New Roman" pitchFamily="18" charset="0"/>
                <a:cs typeface="Times New Roman" pitchFamily="18" charset="0"/>
              </a:rPr>
              <a:t>урок-конференция</a:t>
            </a:r>
            <a:r>
              <a:rPr lang="ru-RU" sz="2000" dirty="0" smtClean="0">
                <a:latin typeface="Times New Roman" pitchFamily="18" charset="0"/>
                <a:cs typeface="Times New Roman" pitchFamily="18" charset="0"/>
              </a:rPr>
              <a:t>, урок </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круглый стол и т. д. Для достижения поставленных целей урока и учета степени самостоятельности обучающихся использую следующие </a:t>
            </a:r>
            <a:r>
              <a:rPr lang="ru-RU" sz="2000" b="1" dirty="0" smtClean="0">
                <a:latin typeface="Times New Roman" pitchFamily="18" charset="0"/>
                <a:cs typeface="Times New Roman" pitchFamily="18" charset="0"/>
              </a:rPr>
              <a:t>методы</a:t>
            </a:r>
            <a:r>
              <a:rPr lang="ru-RU" sz="2000" dirty="0" smtClean="0">
                <a:latin typeface="Times New Roman" pitchFamily="18" charset="0"/>
                <a:cs typeface="Times New Roman" pitchFamily="18" charset="0"/>
              </a:rPr>
              <a:t>: репродуктивный, </a:t>
            </a:r>
            <a:r>
              <a:rPr lang="ru-RU" sz="2000" dirty="0" smtClean="0">
                <a:latin typeface="Times New Roman" pitchFamily="18" charset="0"/>
                <a:cs typeface="Times New Roman" pitchFamily="18" charset="0"/>
              </a:rPr>
              <a:t>частично-поисковый</a:t>
            </a:r>
            <a:r>
              <a:rPr lang="ru-RU" sz="2000" dirty="0" smtClean="0">
                <a:latin typeface="Times New Roman" pitchFamily="18" charset="0"/>
                <a:cs typeface="Times New Roman" pitchFamily="18" charset="0"/>
              </a:rPr>
              <a:t>, исследовательский.</a:t>
            </a:r>
          </a:p>
          <a:p>
            <a:endParaRPr lang="ru-RU"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Учебное исследование</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sz="2200" dirty="0" smtClean="0"/>
              <a:t>    </a:t>
            </a:r>
            <a:r>
              <a:rPr lang="ru-RU" sz="2200" dirty="0" smtClean="0">
                <a:latin typeface="Times New Roman" pitchFamily="18" charset="0"/>
                <a:cs typeface="Times New Roman" pitchFamily="18" charset="0"/>
              </a:rPr>
              <a:t>Учебное исследование становится реальным, когда мы сумеем подготовить к этому уровню работы и себя, и учащихся. Речь идет о постепенном освоении исследовательского подхода к темам, о работе, требующей настойчивости в накоплении знаний и умений, полезной – в том смысле, что она может стать дорогой к творческому труду.</a:t>
            </a:r>
          </a:p>
          <a:p>
            <a:pPr algn="just">
              <a:buNone/>
            </a:pPr>
            <a:r>
              <a:rPr lang="ru-RU" sz="2200" dirty="0" smtClean="0">
                <a:latin typeface="Times New Roman" pitchFamily="18" charset="0"/>
                <a:cs typeface="Times New Roman" pitchFamily="18" charset="0"/>
              </a:rPr>
              <a:t>    Исследование может быть организовано на всех этапах обучения любого предмета: некоторые элементы исследовательского подхода школьникам следует осваивать уже в среднем звене, тогда более реальным будет подъем к высшему уровню творческой самостоятельности.</a:t>
            </a:r>
          </a:p>
          <a:p>
            <a:endParaRPr lang="ru-RU"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Этапы исследовательской работы</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dirty="0" smtClean="0"/>
              <a:t>     </a:t>
            </a:r>
            <a:r>
              <a:rPr lang="ru-RU" sz="2200" dirty="0" smtClean="0">
                <a:latin typeface="Times New Roman" pitchFamily="18" charset="0"/>
                <a:cs typeface="Times New Roman" pitchFamily="18" charset="0"/>
              </a:rPr>
              <a:t>Исследовательскую работу учащиеся выполняют в определенной последовательности. Процесс выполнения включает в себя семь этапов:</a:t>
            </a:r>
          </a:p>
          <a:p>
            <a:pPr algn="just">
              <a:buFont typeface="Wingdings" pitchFamily="2" charset="2"/>
              <a:buChar char="Ø"/>
            </a:pPr>
            <a:r>
              <a:rPr lang="ru-RU" sz="2200" dirty="0" smtClean="0">
                <a:latin typeface="Times New Roman" pitchFamily="18" charset="0"/>
                <a:cs typeface="Times New Roman" pitchFamily="18" charset="0"/>
              </a:rPr>
              <a:t>формулирование темы</a:t>
            </a:r>
          </a:p>
          <a:p>
            <a:pPr algn="just">
              <a:buFont typeface="Wingdings" pitchFamily="2" charset="2"/>
              <a:buChar char="Ø"/>
            </a:pPr>
            <a:r>
              <a:rPr lang="ru-RU" sz="2200" dirty="0" smtClean="0">
                <a:latin typeface="Times New Roman" pitchFamily="18" charset="0"/>
                <a:cs typeface="Times New Roman" pitchFamily="18" charset="0"/>
              </a:rPr>
              <a:t>формулирование цели и задач исследования</a:t>
            </a:r>
          </a:p>
          <a:p>
            <a:pPr algn="just">
              <a:buFont typeface="Wingdings" pitchFamily="2" charset="2"/>
              <a:buChar char="Ø"/>
            </a:pPr>
            <a:r>
              <a:rPr lang="ru-RU" sz="2200" dirty="0" smtClean="0">
                <a:latin typeface="Times New Roman" pitchFamily="18" charset="0"/>
                <a:cs typeface="Times New Roman" pitchFamily="18" charset="0"/>
              </a:rPr>
              <a:t>теоретические исследования;</a:t>
            </a:r>
          </a:p>
          <a:p>
            <a:pPr algn="just">
              <a:buFont typeface="Wingdings" pitchFamily="2" charset="2"/>
              <a:buChar char="Ø"/>
            </a:pPr>
            <a:r>
              <a:rPr lang="ru-RU" sz="2200" dirty="0" smtClean="0">
                <a:latin typeface="Times New Roman" pitchFamily="18" charset="0"/>
                <a:cs typeface="Times New Roman" pitchFamily="18" charset="0"/>
              </a:rPr>
              <a:t>экспериментальные исследования;</a:t>
            </a:r>
          </a:p>
          <a:p>
            <a:pPr algn="just">
              <a:buFont typeface="Wingdings" pitchFamily="2" charset="2"/>
              <a:buChar char="Ø"/>
            </a:pPr>
            <a:r>
              <a:rPr lang="ru-RU" sz="2200" i="1" dirty="0" smtClean="0">
                <a:latin typeface="Times New Roman" pitchFamily="18" charset="0"/>
                <a:cs typeface="Times New Roman" pitchFamily="18" charset="0"/>
              </a:rPr>
              <a:t>анализ</a:t>
            </a:r>
            <a:r>
              <a:rPr lang="ru-RU" sz="2200" dirty="0" smtClean="0">
                <a:latin typeface="Times New Roman" pitchFamily="18" charset="0"/>
                <a:cs typeface="Times New Roman" pitchFamily="18" charset="0"/>
              </a:rPr>
              <a:t> и оформление научных исследований;</a:t>
            </a:r>
          </a:p>
          <a:p>
            <a:pPr algn="just">
              <a:buFont typeface="Wingdings" pitchFamily="2" charset="2"/>
              <a:buChar char="Ø"/>
            </a:pPr>
            <a:r>
              <a:rPr lang="ru-RU" sz="2200" dirty="0" smtClean="0">
                <a:latin typeface="Times New Roman" pitchFamily="18" charset="0"/>
                <a:cs typeface="Times New Roman" pitchFamily="18" charset="0"/>
              </a:rPr>
              <a:t>внедрение и эффективность научных исследований;</a:t>
            </a:r>
          </a:p>
          <a:p>
            <a:pPr algn="just">
              <a:buFont typeface="Wingdings" pitchFamily="2" charset="2"/>
              <a:buChar char="Ø"/>
            </a:pPr>
            <a:r>
              <a:rPr lang="ru-RU" sz="2200" dirty="0" smtClean="0">
                <a:latin typeface="Times New Roman" pitchFamily="18" charset="0"/>
                <a:cs typeface="Times New Roman" pitchFamily="18" charset="0"/>
              </a:rPr>
              <a:t>публичное представление работ на уроках, конференциях, чтениях.</a:t>
            </a:r>
          </a:p>
          <a:p>
            <a:endParaRPr lang="ru-RU"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Лабораторные и практические работы</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dirty="0" smtClean="0"/>
              <a:t>   </a:t>
            </a:r>
            <a:r>
              <a:rPr lang="ru-RU" sz="2000" dirty="0" smtClean="0">
                <a:latin typeface="Times New Roman" pitchFamily="18" charset="0"/>
                <a:cs typeface="Times New Roman" pitchFamily="18" charset="0"/>
              </a:rPr>
              <a:t>Таким образом, на уроках биологии исследовательская работа может быть организована в процессе выполнения учащимися лабораторных и практических работ. Ряд исследований под руководством учителя учащиеся могут провести вне урока, а результаты сообщить и продемонстрировать на уроке (например, выработка условных рефлексов у аквариумных рыбок, изучение двигательной активности некоторых позвоночных животных – 7 класс). </a:t>
            </a:r>
          </a:p>
          <a:p>
            <a:endParaRPr lang="ru-RU"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Лабораторные и практические работы</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sz="2000" dirty="0" smtClean="0">
                <a:latin typeface="Times New Roman" pitchFamily="18" charset="0"/>
                <a:cs typeface="Times New Roman" pitchFamily="18" charset="0"/>
              </a:rPr>
              <a:t>В процессе обучения биологии на лабораторных и практических занятиях использую:</a:t>
            </a:r>
          </a:p>
          <a:p>
            <a:pPr algn="just">
              <a:buFont typeface="Wingdings" pitchFamily="2" charset="2"/>
              <a:buChar char="Ø"/>
            </a:pPr>
            <a:r>
              <a:rPr lang="ru-RU" sz="2000" dirty="0" smtClean="0">
                <a:latin typeface="Times New Roman" pitchFamily="18" charset="0"/>
                <a:cs typeface="Times New Roman" pitchFamily="18" charset="0"/>
              </a:rPr>
              <a:t>исследование биологических объектов под микроскопом</a:t>
            </a:r>
          </a:p>
          <a:p>
            <a:pPr algn="just">
              <a:buFont typeface="Wingdings" pitchFamily="2" charset="2"/>
              <a:buChar char="Ø"/>
            </a:pPr>
            <a:r>
              <a:rPr lang="ru-RU" sz="2000" dirty="0" smtClean="0">
                <a:latin typeface="Times New Roman" pitchFamily="18" charset="0"/>
                <a:cs typeface="Times New Roman" pitchFamily="18" charset="0"/>
              </a:rPr>
              <a:t>исследование состава тел живой природы</a:t>
            </a:r>
          </a:p>
          <a:p>
            <a:pPr algn="just">
              <a:buFont typeface="Wingdings" pitchFamily="2" charset="2"/>
              <a:buChar char="Ø"/>
            </a:pPr>
            <a:r>
              <a:rPr lang="ru-RU" sz="2000" dirty="0" smtClean="0">
                <a:latin typeface="Times New Roman" pitchFamily="18" charset="0"/>
                <a:cs typeface="Times New Roman" pitchFamily="18" charset="0"/>
              </a:rPr>
              <a:t>исследование строения организма</a:t>
            </a:r>
          </a:p>
          <a:p>
            <a:pPr algn="just">
              <a:buFont typeface="Wingdings" pitchFamily="2" charset="2"/>
              <a:buChar char="Ø"/>
            </a:pPr>
            <a:r>
              <a:rPr lang="ru-RU" sz="2000" dirty="0" smtClean="0">
                <a:latin typeface="Times New Roman" pitchFamily="18" charset="0"/>
                <a:cs typeface="Times New Roman" pitchFamily="18" charset="0"/>
              </a:rPr>
              <a:t>наблюдения за живыми объектами</a:t>
            </a:r>
          </a:p>
          <a:p>
            <a:pPr algn="just">
              <a:buFont typeface="Wingdings" pitchFamily="2" charset="2"/>
              <a:buChar char="Ø"/>
            </a:pPr>
            <a:r>
              <a:rPr lang="ru-RU" sz="2000" dirty="0" smtClean="0">
                <a:latin typeface="Times New Roman" pitchFamily="18" charset="0"/>
                <a:cs typeface="Times New Roman" pitchFamily="18" charset="0"/>
              </a:rPr>
              <a:t>наблюдения за процессами жизнедеятельности организма</a:t>
            </a:r>
          </a:p>
          <a:p>
            <a:pPr algn="just">
              <a:buFont typeface="Wingdings" pitchFamily="2" charset="2"/>
              <a:buChar char="Ø"/>
            </a:pPr>
            <a:r>
              <a:rPr lang="ru-RU" sz="2000" dirty="0" smtClean="0">
                <a:latin typeface="Times New Roman" pitchFamily="18" charset="0"/>
                <a:cs typeface="Times New Roman" pitchFamily="18" charset="0"/>
              </a:rPr>
              <a:t>исследование </a:t>
            </a:r>
            <a:r>
              <a:rPr lang="ru-RU" sz="2000" dirty="0" err="1" smtClean="0">
                <a:latin typeface="Times New Roman" pitchFamily="18" charset="0"/>
                <a:cs typeface="Times New Roman" pitchFamily="18" charset="0"/>
              </a:rPr>
              <a:t>надорганизменных</a:t>
            </a:r>
            <a:r>
              <a:rPr lang="ru-RU" sz="2000" dirty="0" smtClean="0">
                <a:latin typeface="Times New Roman" pitchFamily="18" charset="0"/>
                <a:cs typeface="Times New Roman" pitchFamily="18" charset="0"/>
              </a:rPr>
              <a:t> уровней организации живой материи (вид и экосистема).</a:t>
            </a:r>
          </a:p>
          <a:p>
            <a:endParaRPr lang="ru-RU" dirty="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219200"/>
            <a:ext cx="8229600" cy="4389120"/>
          </a:xfrm>
        </p:spPr>
        <p:txBody>
          <a:bodyPr>
            <a:normAutofit fontScale="92500" lnSpcReduction="10000"/>
          </a:bodyPr>
          <a:lstStyle/>
          <a:p>
            <a:pPr lvl="1" algn="just"/>
            <a:r>
              <a:rPr lang="ru-RU" dirty="0" smtClean="0"/>
              <a:t>В своей практике я стараюсь предложить детям занимательное, проблемное задание, которое при дальнейшей работе оказывается не сложным, но интересным. Часто включаю проектную деятельность в обычный урок. Такие задания стимулируют обучающихся к проведению несложных обоснований, к поиску закономерностей. Это задания на работу с готовыми гербарными экземплярами, коллекциями и моделями органов растений, животных и человека. Школьники с интересом относятся к своему здоровью, проводят исследовательскую работу по изучению основных антропометрических данных, делают выводы о влиянии экологических факторов на здоровье и физическое развитие человека.</a:t>
            </a:r>
          </a:p>
          <a:p>
            <a:endParaRPr lang="ru-RU" dirty="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19200"/>
            <a:ext cx="8229600" cy="4389120"/>
          </a:xfrm>
        </p:spPr>
        <p:txBody>
          <a:bodyPr>
            <a:noAutofit/>
          </a:bodyPr>
          <a:lstStyle/>
          <a:p>
            <a:pPr>
              <a:buNone/>
            </a:pPr>
            <a:r>
              <a:rPr lang="ru-RU" sz="1800" dirty="0" smtClean="0">
                <a:latin typeface="Times New Roman" pitchFamily="18" charset="0"/>
                <a:cs typeface="Times New Roman" pitchFamily="18" charset="0"/>
              </a:rPr>
              <a:t>      Из опыта работы приведу разные формы организации исследовательской деятельности обучающихся на уроках биологии в 8 классе при выполнении лабораторных работ.</a:t>
            </a:r>
          </a:p>
          <a:p>
            <a:pPr>
              <a:buNone/>
            </a:pPr>
            <a:r>
              <a:rPr lang="ru-RU" sz="1800" b="1" dirty="0" smtClean="0">
                <a:latin typeface="Times New Roman" pitchFamily="18" charset="0"/>
                <a:cs typeface="Times New Roman" pitchFamily="18" charset="0"/>
              </a:rPr>
              <a:t>Урок «Ткани и органы».</a:t>
            </a:r>
            <a:endParaRPr lang="ru-RU" sz="1800" dirty="0" smtClean="0">
              <a:latin typeface="Times New Roman" pitchFamily="18" charset="0"/>
              <a:cs typeface="Times New Roman" pitchFamily="18" charset="0"/>
            </a:endParaRPr>
          </a:p>
          <a:p>
            <a:pPr>
              <a:buNone/>
            </a:pPr>
            <a:r>
              <a:rPr lang="ru-RU" sz="1800" dirty="0" smtClean="0">
                <a:latin typeface="Times New Roman" pitchFamily="18" charset="0"/>
                <a:cs typeface="Times New Roman" pitchFamily="18" charset="0"/>
              </a:rPr>
              <a:t>Лабораторная работа «Изучение микроскопического строения тканей».</a:t>
            </a:r>
          </a:p>
          <a:p>
            <a:pPr>
              <a:buNone/>
            </a:pPr>
            <a:r>
              <a:rPr lang="ru-RU" sz="1800" b="1" dirty="0" smtClean="0">
                <a:latin typeface="Times New Roman" pitchFamily="18" charset="0"/>
                <a:cs typeface="Times New Roman" pitchFamily="18" charset="0"/>
              </a:rPr>
              <a:t>Инструктивная карточка</a:t>
            </a:r>
            <a:r>
              <a:rPr lang="ru-RU" sz="1800" dirty="0" smtClean="0">
                <a:latin typeface="Times New Roman" pitchFamily="18" charset="0"/>
                <a:cs typeface="Times New Roman" pitchFamily="18" charset="0"/>
              </a:rPr>
              <a:t>:</a:t>
            </a:r>
          </a:p>
          <a:p>
            <a:pPr>
              <a:buNone/>
            </a:pPr>
            <a:r>
              <a:rPr lang="ru-RU" sz="1800" dirty="0" smtClean="0">
                <a:latin typeface="Times New Roman" pitchFamily="18" charset="0"/>
                <a:cs typeface="Times New Roman" pitchFamily="18" charset="0"/>
              </a:rPr>
              <a:t>1. Рассмотрите с помощью светового микроскопа клетки из разных групп тканей (эпителиальную и мышечную).</a:t>
            </a:r>
          </a:p>
          <a:p>
            <a:pPr>
              <a:buNone/>
            </a:pPr>
            <a:r>
              <a:rPr lang="ru-RU" sz="1800" dirty="0" smtClean="0">
                <a:latin typeface="Times New Roman" pitchFamily="18" charset="0"/>
                <a:cs typeface="Times New Roman" pitchFamily="18" charset="0"/>
              </a:rPr>
              <a:t>2. Установите особенности строения клеток, их соединение и характер межклеточного вещества.</a:t>
            </a:r>
          </a:p>
          <a:p>
            <a:pPr>
              <a:buNone/>
            </a:pPr>
            <a:r>
              <a:rPr lang="ru-RU" sz="1800" dirty="0" smtClean="0">
                <a:latin typeface="Times New Roman" pitchFamily="18" charset="0"/>
                <a:cs typeface="Times New Roman" pitchFamily="18" charset="0"/>
              </a:rPr>
              <a:t>3. Форма отчета:</a:t>
            </a:r>
          </a:p>
          <a:p>
            <a:pPr>
              <a:buNone/>
            </a:pPr>
            <a:r>
              <a:rPr lang="ru-RU" sz="1800" dirty="0" smtClean="0">
                <a:latin typeface="Times New Roman" pitchFamily="18" charset="0"/>
                <a:cs typeface="Times New Roman" pitchFamily="18" charset="0"/>
              </a:rPr>
              <a:t>А) Зарисуйте клетки, относящиеся к разным группам тканей.</a:t>
            </a:r>
          </a:p>
          <a:p>
            <a:pPr>
              <a:buNone/>
            </a:pPr>
            <a:r>
              <a:rPr lang="ru-RU" sz="1800" dirty="0" smtClean="0">
                <a:latin typeface="Times New Roman" pitchFamily="18" charset="0"/>
                <a:cs typeface="Times New Roman" pitchFamily="18" charset="0"/>
              </a:rPr>
              <a:t>Б) Обозначьте органоиды, видимые в световой микроскоп.</a:t>
            </a:r>
          </a:p>
          <a:p>
            <a:pPr>
              <a:buNone/>
            </a:pPr>
            <a:r>
              <a:rPr lang="ru-RU" sz="1800" dirty="0" smtClean="0">
                <a:latin typeface="Times New Roman" pitchFamily="18" charset="0"/>
                <a:cs typeface="Times New Roman" pitchFamily="18" charset="0"/>
              </a:rPr>
              <a:t>В) Опишите ткани организма человека по плану: ткань, особенности строения и</a:t>
            </a:r>
          </a:p>
          <a:p>
            <a:pPr>
              <a:buNone/>
            </a:pPr>
            <a:r>
              <a:rPr lang="ru-RU" sz="1800" dirty="0" smtClean="0">
                <a:latin typeface="Times New Roman" pitchFamily="18" charset="0"/>
                <a:cs typeface="Times New Roman" pitchFamily="18" charset="0"/>
              </a:rPr>
              <a:t>соединения клеток.</a:t>
            </a:r>
          </a:p>
          <a:p>
            <a:pPr>
              <a:buNone/>
            </a:pPr>
            <a:r>
              <a:rPr lang="ru-RU" sz="1800" dirty="0" smtClean="0">
                <a:latin typeface="Times New Roman" pitchFamily="18" charset="0"/>
                <a:cs typeface="Times New Roman" pitchFamily="18" charset="0"/>
              </a:rPr>
              <a:t>Г) Сделайте вывод: как особенности строения клеток ткани связаны с выполняемыми функциями.</a:t>
            </a:r>
          </a:p>
          <a:p>
            <a:endParaRPr lang="ru-RU" sz="1800" dirty="0">
              <a:latin typeface="Times New Roman" pitchFamily="18" charset="0"/>
              <a:cs typeface="Times New Roman" pitchFamily="18" charset="0"/>
            </a:endParaRPr>
          </a:p>
        </p:txBody>
      </p:sp>
      <p:sp>
        <p:nvSpPr>
          <p:cNvPr id="5" name="Заголовок 1"/>
          <p:cNvSpPr>
            <a:spLocks noGrp="1"/>
          </p:cNvSpPr>
          <p:nvPr>
            <p:ph type="title"/>
          </p:nvPr>
        </p:nvSpPr>
        <p:spPr>
          <a:xfrm>
            <a:off x="457200" y="457200"/>
            <a:ext cx="8229600" cy="685800"/>
          </a:xfrm>
        </p:spPr>
        <p:txBody>
          <a:bodyPr>
            <a:normAutofit/>
          </a:bodyPr>
          <a:lstStyle/>
          <a:p>
            <a:pPr algn="ctr"/>
            <a:r>
              <a:rPr lang="ru-RU" sz="3200" b="1" dirty="0" smtClean="0">
                <a:latin typeface="Times New Roman" pitchFamily="18" charset="0"/>
                <a:cs typeface="Times New Roman" pitchFamily="18" charset="0"/>
              </a:rPr>
              <a:t>Биологический эксперимент</a:t>
            </a:r>
            <a:endParaRPr lang="ru-RU" sz="32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Важнейшая задача современной системы образования</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ru-RU" sz="2400" dirty="0" smtClean="0">
                <a:latin typeface="Times New Roman" pitchFamily="18" charset="0"/>
                <a:cs typeface="Times New Roman" pitchFamily="18" charset="0"/>
              </a:rPr>
              <a:t>Важнейшей задачей современной системы образования является формирование универсальных учебных действий (УУД), обеспечивающих школьникам умение учиться, способность к саморазвитию и самосовершенствованию. Исследовательская технология служит для развития познавательных навыков учащихся, критического мышления, умения самостоятельно конструировать свои знания, ориентироваться в информационном пространстве, т.е. служит основой для формирования универсальных учебных действий. </a:t>
            </a:r>
          </a:p>
          <a:p>
            <a:endParaRPr lang="ru-RU"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685800"/>
          </a:xfrm>
        </p:spPr>
        <p:txBody>
          <a:bodyPr>
            <a:normAutofit/>
          </a:bodyPr>
          <a:lstStyle/>
          <a:p>
            <a:pPr algn="ctr"/>
            <a:r>
              <a:rPr lang="ru-RU" sz="3200" b="1" dirty="0" smtClean="0">
                <a:latin typeface="Times New Roman" pitchFamily="18" charset="0"/>
                <a:cs typeface="Times New Roman" pitchFamily="18" charset="0"/>
              </a:rPr>
              <a:t>Биологический эксперимент</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228600" y="1219200"/>
            <a:ext cx="8763000" cy="5410200"/>
          </a:xfrm>
        </p:spPr>
        <p:txBody>
          <a:bodyPr>
            <a:noAutofit/>
          </a:bodyPr>
          <a:lstStyle/>
          <a:p>
            <a:pPr>
              <a:buNone/>
            </a:pPr>
            <a:r>
              <a:rPr lang="ru-RU" sz="1600" b="1" dirty="0" smtClean="0">
                <a:latin typeface="Times New Roman" pitchFamily="18" charset="0"/>
                <a:cs typeface="Times New Roman" pitchFamily="18" charset="0"/>
              </a:rPr>
              <a:t>Урок «Строение и функции головного мозга»</a:t>
            </a:r>
            <a:r>
              <a:rPr lang="ru-RU" sz="1600" dirty="0" smtClean="0">
                <a:latin typeface="Times New Roman" pitchFamily="18" charset="0"/>
                <a:cs typeface="Times New Roman" pitchFamily="18" charset="0"/>
              </a:rPr>
              <a:t> </a:t>
            </a:r>
          </a:p>
          <a:p>
            <a:pPr>
              <a:buNone/>
            </a:pPr>
            <a:r>
              <a:rPr lang="ru-RU" sz="1600" dirty="0" smtClean="0">
                <a:latin typeface="Times New Roman" pitchFamily="18" charset="0"/>
                <a:cs typeface="Times New Roman" pitchFamily="18" charset="0"/>
              </a:rPr>
              <a:t>Лабораторная работа «Определение безусловных рефлексов различных отделов мозга».</a:t>
            </a:r>
          </a:p>
          <a:p>
            <a:pPr>
              <a:buNone/>
            </a:pPr>
            <a:r>
              <a:rPr lang="ru-RU" sz="1600" dirty="0" smtClean="0">
                <a:latin typeface="Times New Roman" pitchFamily="18" charset="0"/>
                <a:cs typeface="Times New Roman" pitchFamily="18" charset="0"/>
              </a:rPr>
              <a:t>В начале урока ставлю проблемный вопрос «Можно ли утверждать, что чем больше мозг, тем умнее человек?». Для ответа на данный вопрос предлагаю рассмотреть познавательные задания:</a:t>
            </a:r>
          </a:p>
          <a:p>
            <a:pPr marL="342900" indent="-342900">
              <a:buNone/>
            </a:pPr>
            <a:r>
              <a:rPr lang="ru-RU" sz="1600" dirty="0" smtClean="0">
                <a:latin typeface="Times New Roman" pitchFamily="18" charset="0"/>
                <a:cs typeface="Times New Roman" pitchFamily="18" charset="0"/>
              </a:rPr>
              <a:t>1) Вес мозга И.С.Тургенева – 2012 г, Анатоля Франса – 1017г, а у Луи Пастера, как показало вскрытие, после перенесенной болезни вообще не работала половина переднего мозга. Выскажите ваше мнение.</a:t>
            </a:r>
          </a:p>
          <a:p>
            <a:pPr marL="342900" indent="-342900">
              <a:buNone/>
            </a:pPr>
            <a:r>
              <a:rPr lang="ru-RU" sz="1600" dirty="0" smtClean="0">
                <a:latin typeface="Times New Roman" pitchFamily="18" charset="0"/>
                <a:cs typeface="Times New Roman" pitchFamily="18" charset="0"/>
              </a:rPr>
              <a:t>2) У слона самый большой мозг, но он не самое «умное» животное, так как важно соотношение веса мозга к весу тела. У слона оно невысокое, а у дельфина – выше, чем у человека. Но ведь человек держит рыбку, а дельфин за ней прыгает, а не наоборот. Почему? Выскажите ваше мнение.</a:t>
            </a:r>
          </a:p>
          <a:p>
            <a:pPr>
              <a:buNone/>
            </a:pPr>
            <a:r>
              <a:rPr lang="ru-RU" sz="1600" dirty="0" smtClean="0">
                <a:latin typeface="Times New Roman" pitchFamily="18" charset="0"/>
                <a:cs typeface="Times New Roman" pitchFamily="18" charset="0"/>
              </a:rPr>
              <a:t>Учащиеся приходят к выводу, что ответ кроется в строении мозга человека и важно знать функции разных отделов мозга.</a:t>
            </a:r>
          </a:p>
          <a:p>
            <a:pPr>
              <a:buNone/>
            </a:pPr>
            <a:r>
              <a:rPr lang="ru-RU" sz="1600" dirty="0" smtClean="0">
                <a:latin typeface="Times New Roman" pitchFamily="18" charset="0"/>
                <a:cs typeface="Times New Roman" pitchFamily="18" charset="0"/>
              </a:rPr>
              <a:t>Лабораторную работу организую в парах: один ученик – испытуемый, другой – исследователь.</a:t>
            </a:r>
          </a:p>
          <a:p>
            <a:pPr>
              <a:buNone/>
            </a:pPr>
            <a:r>
              <a:rPr lang="ru-RU" sz="1600" dirty="0" smtClean="0">
                <a:latin typeface="Times New Roman" pitchFamily="18" charset="0"/>
                <a:cs typeface="Times New Roman" pitchFamily="18" charset="0"/>
              </a:rPr>
              <a:t>Обучающиеся работают по инструктивной карточке, где указаны действия каждого из них (первая и вторая колонки таблицы). В ходе выполнения работы они заполняют графу «Что наблюдали?». Для того, чтобы сделать вывод и ответить на вопрос «Какой отдел ЦНС действовал?», учащиеся должны изучить материал параграфа. В заключение урока подводим итоги работы.</a:t>
            </a:r>
          </a:p>
          <a:p>
            <a:endParaRPr lang="ru-RU" sz="1400" dirty="0"/>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95400"/>
            <a:ext cx="8229600" cy="4389120"/>
          </a:xfrm>
        </p:spPr>
        <p:txBody>
          <a:bodyPr>
            <a:noAutofit/>
          </a:bodyPr>
          <a:lstStyle/>
          <a:p>
            <a:pPr>
              <a:buNone/>
            </a:pPr>
            <a:r>
              <a:rPr lang="ru-RU" sz="1800" b="1" dirty="0" smtClean="0">
                <a:latin typeface="Times New Roman" pitchFamily="18" charset="0"/>
                <a:cs typeface="Times New Roman" pitchFamily="18" charset="0"/>
              </a:rPr>
              <a:t>Лабораторная работа «Строение крови человека и лягушки»</a:t>
            </a:r>
          </a:p>
          <a:p>
            <a:pPr>
              <a:buNone/>
            </a:pPr>
            <a:r>
              <a:rPr lang="ru-RU" sz="1800" b="1" dirty="0" smtClean="0">
                <a:latin typeface="Times New Roman" pitchFamily="18" charset="0"/>
                <a:cs typeface="Times New Roman" pitchFamily="18" charset="0"/>
              </a:rPr>
              <a:t>Инструктивная карточка</a:t>
            </a:r>
            <a:endParaRPr lang="ru-RU" sz="1800" dirty="0" smtClean="0">
              <a:latin typeface="Times New Roman" pitchFamily="18" charset="0"/>
              <a:cs typeface="Times New Roman" pitchFamily="18" charset="0"/>
            </a:endParaRPr>
          </a:p>
          <a:p>
            <a:pPr marL="342900" indent="-342900" algn="just">
              <a:buNone/>
            </a:pPr>
            <a:r>
              <a:rPr lang="ru-RU" sz="1800" dirty="0" smtClean="0">
                <a:latin typeface="Times New Roman" pitchFamily="18" charset="0"/>
                <a:cs typeface="Times New Roman" pitchFamily="18" charset="0"/>
              </a:rPr>
              <a:t>1. Рассмотрите микропрепараты крови лягушки и человека, найдите</a:t>
            </a:r>
          </a:p>
          <a:p>
            <a:pPr marL="342900" indent="-342900" algn="just">
              <a:buNone/>
            </a:pPr>
            <a:r>
              <a:rPr lang="ru-RU" sz="1800" dirty="0" smtClean="0">
                <a:latin typeface="Times New Roman" pitchFamily="18" charset="0"/>
                <a:cs typeface="Times New Roman" pitchFamily="18" charset="0"/>
              </a:rPr>
              <a:t>доказательства того, что кровь человека в единицу времени единицей объема</a:t>
            </a:r>
          </a:p>
          <a:p>
            <a:pPr marL="342900" indent="-342900" algn="just">
              <a:buNone/>
            </a:pPr>
            <a:r>
              <a:rPr lang="ru-RU" sz="1800" dirty="0" smtClean="0">
                <a:latin typeface="Times New Roman" pitchFamily="18" charset="0"/>
                <a:cs typeface="Times New Roman" pitchFamily="18" charset="0"/>
              </a:rPr>
              <a:t>переносит кислорода больше, чем кровь лягушки (увеличение общей</a:t>
            </a:r>
          </a:p>
          <a:p>
            <a:pPr marL="342900" indent="-342900" algn="just">
              <a:buNone/>
            </a:pPr>
            <a:r>
              <a:rPr lang="ru-RU" sz="1800" dirty="0" smtClean="0">
                <a:latin typeface="Times New Roman" pitchFamily="18" charset="0"/>
                <a:cs typeface="Times New Roman" pitchFamily="18" charset="0"/>
              </a:rPr>
              <a:t>поверхности эритроцитов и относительного содержания гемоглобина).</a:t>
            </a:r>
          </a:p>
          <a:p>
            <a:pPr algn="just">
              <a:buNone/>
            </a:pPr>
            <a:r>
              <a:rPr lang="ru-RU" sz="1800" dirty="0" smtClean="0">
                <a:latin typeface="Times New Roman" pitchFamily="18" charset="0"/>
                <a:cs typeface="Times New Roman" pitchFamily="18" charset="0"/>
              </a:rPr>
              <a:t>2. Сравните эритроциты лягушки и человека. По каким признакам можно судить</a:t>
            </a:r>
          </a:p>
          <a:p>
            <a:pPr algn="just">
              <a:buNone/>
            </a:pPr>
            <a:r>
              <a:rPr lang="ru-RU" sz="1800" dirty="0" smtClean="0">
                <a:latin typeface="Times New Roman" pitchFamily="18" charset="0"/>
                <a:cs typeface="Times New Roman" pitchFamily="18" charset="0"/>
              </a:rPr>
              <a:t>об увеличении поверхности эритроцитов, а по каким – об увеличении</a:t>
            </a:r>
          </a:p>
          <a:p>
            <a:pPr algn="just">
              <a:buNone/>
            </a:pPr>
            <a:r>
              <a:rPr lang="ru-RU" sz="1800" dirty="0" smtClean="0">
                <a:latin typeface="Times New Roman" pitchFamily="18" charset="0"/>
                <a:cs typeface="Times New Roman" pitchFamily="18" charset="0"/>
              </a:rPr>
              <a:t>относительного содержания гемоглобина в эритроцитах.</a:t>
            </a:r>
          </a:p>
          <a:p>
            <a:pPr algn="just">
              <a:buNone/>
            </a:pPr>
            <a:r>
              <a:rPr lang="ru-RU" sz="1800" dirty="0" smtClean="0">
                <a:latin typeface="Times New Roman" pitchFamily="18" charset="0"/>
                <a:cs typeface="Times New Roman" pitchFamily="18" charset="0"/>
              </a:rPr>
              <a:t>3. Запишите вывод: Кровь человека в единицу времени единицей объема</a:t>
            </a:r>
          </a:p>
          <a:p>
            <a:pPr algn="just">
              <a:buNone/>
            </a:pPr>
            <a:r>
              <a:rPr lang="ru-RU" sz="1800" dirty="0" smtClean="0">
                <a:latin typeface="Times New Roman" pitchFamily="18" charset="0"/>
                <a:cs typeface="Times New Roman" pitchFamily="18" charset="0"/>
              </a:rPr>
              <a:t>переносит кислорода больше, чем кровь лягушки, так как: 1) увеличивается</a:t>
            </a:r>
          </a:p>
          <a:p>
            <a:pPr algn="just">
              <a:buNone/>
            </a:pPr>
            <a:r>
              <a:rPr lang="ru-RU" sz="1800" dirty="0" smtClean="0">
                <a:latin typeface="Times New Roman" pitchFamily="18" charset="0"/>
                <a:cs typeface="Times New Roman" pitchFamily="18" charset="0"/>
              </a:rPr>
              <a:t>общая поверхность эритроцитов вследствие…, 2) увеличивается относительное</a:t>
            </a:r>
          </a:p>
          <a:p>
            <a:pPr algn="just">
              <a:buNone/>
            </a:pPr>
            <a:r>
              <a:rPr lang="ru-RU" sz="1800" dirty="0" smtClean="0">
                <a:latin typeface="Times New Roman" pitchFamily="18" charset="0"/>
                <a:cs typeface="Times New Roman" pitchFamily="18" charset="0"/>
              </a:rPr>
              <a:t>содержание гемоглобина вследствие…</a:t>
            </a:r>
            <a:endParaRPr lang="ru-RU" sz="1800" dirty="0">
              <a:latin typeface="Times New Roman" pitchFamily="18" charset="0"/>
              <a:cs typeface="Times New Roman" pitchFamily="18" charset="0"/>
            </a:endParaRPr>
          </a:p>
        </p:txBody>
      </p:sp>
      <p:sp>
        <p:nvSpPr>
          <p:cNvPr id="5" name="Заголовок 1"/>
          <p:cNvSpPr>
            <a:spLocks noGrp="1"/>
          </p:cNvSpPr>
          <p:nvPr>
            <p:ph type="title"/>
          </p:nvPr>
        </p:nvSpPr>
        <p:spPr>
          <a:xfrm>
            <a:off x="457200" y="457200"/>
            <a:ext cx="8229600" cy="685800"/>
          </a:xfrm>
        </p:spPr>
        <p:txBody>
          <a:bodyPr>
            <a:normAutofit/>
          </a:bodyPr>
          <a:lstStyle/>
          <a:p>
            <a:pPr algn="ctr"/>
            <a:r>
              <a:rPr lang="ru-RU" sz="3200" b="1" dirty="0" smtClean="0">
                <a:latin typeface="Times New Roman" pitchFamily="18" charset="0"/>
                <a:cs typeface="Times New Roman" pitchFamily="18" charset="0"/>
              </a:rPr>
              <a:t>Биологический эксперимент</a:t>
            </a:r>
            <a:endParaRPr lang="ru-RU" sz="32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24000"/>
            <a:ext cx="8229600" cy="3779520"/>
          </a:xfrm>
        </p:spPr>
        <p:txBody>
          <a:bodyPr>
            <a:normAutofit fontScale="85000" lnSpcReduction="20000"/>
          </a:bodyPr>
          <a:lstStyle/>
          <a:p>
            <a:pPr>
              <a:buNone/>
            </a:pPr>
            <a:r>
              <a:rPr lang="ru-RU" sz="2400" b="1" dirty="0" smtClean="0">
                <a:latin typeface="Times New Roman" pitchFamily="18" charset="0"/>
                <a:cs typeface="Times New Roman" pitchFamily="18" charset="0"/>
              </a:rPr>
              <a:t>Лабораторная работа «Дыхательные движения»</a:t>
            </a:r>
          </a:p>
          <a:p>
            <a:pPr>
              <a:buNone/>
            </a:pPr>
            <a:r>
              <a:rPr lang="ru-RU" sz="2400" b="1" dirty="0" smtClean="0">
                <a:latin typeface="Times New Roman" pitchFamily="18" charset="0"/>
                <a:cs typeface="Times New Roman" pitchFamily="18" charset="0"/>
              </a:rPr>
              <a:t>Инструктивная карточка</a:t>
            </a:r>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1) Пронаблюдайте за движениями своей грудной клетки.</a:t>
            </a:r>
          </a:p>
          <a:p>
            <a:pPr>
              <a:buNone/>
            </a:pPr>
            <a:r>
              <a:rPr lang="ru-RU" sz="2400" dirty="0" smtClean="0">
                <a:latin typeface="Times New Roman" pitchFamily="18" charset="0"/>
                <a:cs typeface="Times New Roman" pitchFamily="18" charset="0"/>
              </a:rPr>
              <a:t>2) Сосчитайте, сколько дыхательных движений вы делаете в течение 1 минуты сидя, после 10 приседаний.</a:t>
            </a:r>
          </a:p>
          <a:p>
            <a:pPr>
              <a:buNone/>
            </a:pPr>
            <a:r>
              <a:rPr lang="ru-RU" sz="2400" dirty="0" smtClean="0">
                <a:latin typeface="Times New Roman" pitchFamily="18" charset="0"/>
                <a:cs typeface="Times New Roman" pitchFamily="18" charset="0"/>
              </a:rPr>
              <a:t>3) Объясните разницу полученных данных и запишите вывод.</a:t>
            </a:r>
          </a:p>
          <a:p>
            <a:pPr>
              <a:buNone/>
            </a:pPr>
            <a:r>
              <a:rPr lang="ru-RU" sz="2400" dirty="0" smtClean="0">
                <a:latin typeface="Times New Roman" pitchFamily="18" charset="0"/>
                <a:cs typeface="Times New Roman" pitchFamily="18" charset="0"/>
              </a:rPr>
              <a:t>4) Решите следующие биологические задачи:</a:t>
            </a:r>
          </a:p>
          <a:p>
            <a:pPr>
              <a:buNone/>
            </a:pPr>
            <a:r>
              <a:rPr lang="ru-RU" sz="2400" dirty="0" smtClean="0">
                <a:latin typeface="Times New Roman" pitchFamily="18" charset="0"/>
                <a:cs typeface="Times New Roman" pitchFamily="18" charset="0"/>
              </a:rPr>
              <a:t>А) Сколько воздуха проходит через легкие человека при спокойном дыхании в 1 минуту, в 1 час, в сутки (вдох – 500 мл воздуха, частота дыхания – 18 раз в минуту).</a:t>
            </a:r>
          </a:p>
          <a:p>
            <a:pPr>
              <a:buNone/>
            </a:pPr>
            <a:r>
              <a:rPr lang="ru-RU" sz="2400" dirty="0" smtClean="0">
                <a:latin typeface="Times New Roman" pitchFamily="18" charset="0"/>
                <a:cs typeface="Times New Roman" pitchFamily="18" charset="0"/>
              </a:rPr>
              <a:t>Б) Зная, что во вдыхаемом воздухе содержится 20% кислорода, определите, сколько кислорода человек пропускает через легкие в сутки при спокойном дыхании.</a:t>
            </a:r>
          </a:p>
          <a:p>
            <a:endParaRPr lang="ru-RU" dirty="0"/>
          </a:p>
        </p:txBody>
      </p:sp>
      <p:sp>
        <p:nvSpPr>
          <p:cNvPr id="5" name="Заголовок 1"/>
          <p:cNvSpPr>
            <a:spLocks noGrp="1"/>
          </p:cNvSpPr>
          <p:nvPr>
            <p:ph type="title"/>
          </p:nvPr>
        </p:nvSpPr>
        <p:spPr>
          <a:xfrm>
            <a:off x="457200" y="457200"/>
            <a:ext cx="8229600" cy="685800"/>
          </a:xfrm>
        </p:spPr>
        <p:txBody>
          <a:bodyPr>
            <a:normAutofit/>
          </a:bodyPr>
          <a:lstStyle/>
          <a:p>
            <a:pPr algn="ctr"/>
            <a:r>
              <a:rPr lang="ru-RU" sz="3200" b="1" dirty="0" smtClean="0">
                <a:latin typeface="Times New Roman" pitchFamily="18" charset="0"/>
                <a:cs typeface="Times New Roman" pitchFamily="18" charset="0"/>
              </a:rPr>
              <a:t>Биологический эксперимент</a:t>
            </a:r>
            <a:endParaRPr lang="ru-RU" sz="32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1143000"/>
            <a:ext cx="8610600" cy="5486400"/>
          </a:xfrm>
        </p:spPr>
        <p:txBody>
          <a:bodyPr>
            <a:normAutofit fontScale="55000" lnSpcReduction="20000"/>
          </a:bodyPr>
          <a:lstStyle/>
          <a:p>
            <a:pPr>
              <a:buNone/>
            </a:pPr>
            <a:r>
              <a:rPr lang="ru-RU" sz="3300" b="1" dirty="0" smtClean="0">
                <a:latin typeface="Times New Roman" pitchFamily="18" charset="0"/>
                <a:cs typeface="Times New Roman" pitchFamily="18" charset="0"/>
              </a:rPr>
              <a:t>Урок «Пищеварение в ротовой полости»</a:t>
            </a:r>
            <a:endParaRPr lang="ru-RU" sz="3300" dirty="0" smtClean="0">
              <a:latin typeface="Times New Roman" pitchFamily="18" charset="0"/>
              <a:cs typeface="Times New Roman" pitchFamily="18" charset="0"/>
            </a:endParaRPr>
          </a:p>
          <a:p>
            <a:pPr>
              <a:buNone/>
            </a:pPr>
            <a:r>
              <a:rPr lang="ru-RU" sz="3300" b="1" dirty="0" smtClean="0">
                <a:latin typeface="Times New Roman" pitchFamily="18" charset="0"/>
                <a:cs typeface="Times New Roman" pitchFamily="18" charset="0"/>
              </a:rPr>
              <a:t>Лабораторная работа «Действие слюны на крахмал»</a:t>
            </a:r>
          </a:p>
          <a:p>
            <a:pPr>
              <a:buNone/>
            </a:pPr>
            <a:r>
              <a:rPr lang="ru-RU" sz="3300" dirty="0" smtClean="0">
                <a:latin typeface="Times New Roman" pitchFamily="18" charset="0"/>
                <a:cs typeface="Times New Roman" pitchFamily="18" charset="0"/>
              </a:rPr>
              <a:t>В начале работы определяем цель эксперимента: доказать, что ферменты слюны расщепляют крахмал и выдвигаем рабочую гипотезу. Затем знакомимся с оборудованием: накрахмаленные картофельным крахмалом салфетки, спички, вата или ватные палочки, йодная вода, химические стаканы или чашки Петри.</a:t>
            </a:r>
          </a:p>
          <a:p>
            <a:pPr>
              <a:buNone/>
            </a:pPr>
            <a:r>
              <a:rPr lang="ru-RU" sz="3300" dirty="0" smtClean="0">
                <a:latin typeface="Times New Roman" pitchFamily="18" charset="0"/>
                <a:cs typeface="Times New Roman" pitchFamily="18" charset="0"/>
              </a:rPr>
              <a:t>В ходе организационной беседы планируем эксперимент с использованием логической конструкции: «если, то…»</a:t>
            </a:r>
          </a:p>
          <a:p>
            <a:pPr>
              <a:buNone/>
            </a:pPr>
            <a:r>
              <a:rPr lang="ru-RU" sz="3300" dirty="0" smtClean="0">
                <a:latin typeface="Times New Roman" pitchFamily="18" charset="0"/>
                <a:cs typeface="Times New Roman" pitchFamily="18" charset="0"/>
              </a:rPr>
              <a:t>«Если ферменты слюны расщепляют крахмал, то после действия слюны мы не обнаружим крахмал с помощью качественной реакции (йодной воды). То есть если после обработки слюной накрахмаленной салфетки поместить ее в раствор йода, то салфетка не посинеет. Как доказать, что именно слюна, а не вода расщепляет крахмал? Ребята приходят к выводу, что надо провести такой же опыт, но вместо слюны взять воду.</a:t>
            </a:r>
          </a:p>
          <a:p>
            <a:pPr>
              <a:buNone/>
            </a:pPr>
            <a:r>
              <a:rPr lang="ru-RU" sz="3300" dirty="0" smtClean="0">
                <a:latin typeface="Times New Roman" pitchFamily="18" charset="0"/>
                <a:cs typeface="Times New Roman" pitchFamily="18" charset="0"/>
              </a:rPr>
              <a:t>Таким образом, для проведения эксперимента нам необходимо взять две накрахмаленные салфетки и на одну нанести простой рисунок слюной (эксперимент), а на другую водой (контроль). И если наше предположение верно, то на салфетке проявится белый рисунок.</a:t>
            </a:r>
          </a:p>
          <a:p>
            <a:pPr>
              <a:buNone/>
            </a:pPr>
            <a:r>
              <a:rPr lang="ru-RU" sz="3300" dirty="0" smtClean="0">
                <a:latin typeface="Times New Roman" pitchFamily="18" charset="0"/>
                <a:cs typeface="Times New Roman" pitchFamily="18" charset="0"/>
              </a:rPr>
              <a:t>Далее работа проводится фронтально по инструктивной карточке.</a:t>
            </a:r>
          </a:p>
          <a:p>
            <a:endParaRPr lang="ru-RU" dirty="0"/>
          </a:p>
        </p:txBody>
      </p:sp>
      <p:sp>
        <p:nvSpPr>
          <p:cNvPr id="5" name="Заголовок 1"/>
          <p:cNvSpPr>
            <a:spLocks noGrp="1"/>
          </p:cNvSpPr>
          <p:nvPr>
            <p:ph type="title"/>
          </p:nvPr>
        </p:nvSpPr>
        <p:spPr>
          <a:xfrm>
            <a:off x="457200" y="457200"/>
            <a:ext cx="8229600" cy="685800"/>
          </a:xfrm>
        </p:spPr>
        <p:txBody>
          <a:bodyPr>
            <a:normAutofit/>
          </a:bodyPr>
          <a:lstStyle/>
          <a:p>
            <a:pPr algn="ctr"/>
            <a:r>
              <a:rPr lang="ru-RU" sz="3200" b="1" dirty="0" smtClean="0">
                <a:latin typeface="Times New Roman" pitchFamily="18" charset="0"/>
                <a:cs typeface="Times New Roman" pitchFamily="18" charset="0"/>
              </a:rPr>
              <a:t>Биологический эксперимент</a:t>
            </a:r>
            <a:endParaRPr lang="ru-RU" sz="32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24000"/>
            <a:ext cx="8229600" cy="4389120"/>
          </a:xfrm>
        </p:spPr>
        <p:txBody>
          <a:bodyPr>
            <a:normAutofit/>
          </a:bodyPr>
          <a:lstStyle/>
          <a:p>
            <a:pPr>
              <a:buNone/>
            </a:pPr>
            <a:r>
              <a:rPr lang="ru-RU" sz="2000" b="1" dirty="0" smtClean="0">
                <a:latin typeface="Times New Roman" pitchFamily="18" charset="0"/>
                <a:cs typeface="Times New Roman" pitchFamily="18" charset="0"/>
              </a:rPr>
              <a:t>Урок «Пищеварение в желудке».</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Лабораторная работа «Воздействие желудочного сока на белки».</a:t>
            </a:r>
          </a:p>
          <a:p>
            <a:pPr>
              <a:buNone/>
            </a:pPr>
            <a:r>
              <a:rPr lang="ru-RU" sz="2000" b="1" dirty="0" smtClean="0">
                <a:latin typeface="Times New Roman" pitchFamily="18" charset="0"/>
                <a:cs typeface="Times New Roman" pitchFamily="18" charset="0"/>
              </a:rPr>
              <a:t>Инструктивная карточка</a:t>
            </a: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1. Налейте в пробирку 3-4 мл желудочного сока (соляная кислота).</a:t>
            </a:r>
          </a:p>
          <a:p>
            <a:pPr>
              <a:buNone/>
            </a:pPr>
            <a:r>
              <a:rPr lang="ru-RU" sz="2000" dirty="0" smtClean="0">
                <a:latin typeface="Times New Roman" pitchFamily="18" charset="0"/>
                <a:cs typeface="Times New Roman" pitchFamily="18" charset="0"/>
              </a:rPr>
              <a:t>2. Добавьте хлопья белка.</a:t>
            </a:r>
          </a:p>
          <a:p>
            <a:pPr>
              <a:buNone/>
            </a:pPr>
            <a:r>
              <a:rPr lang="ru-RU" sz="2000" dirty="0" smtClean="0">
                <a:latin typeface="Times New Roman" pitchFamily="18" charset="0"/>
                <a:cs typeface="Times New Roman" pitchFamily="18" charset="0"/>
              </a:rPr>
              <a:t>3. Подержите на водяной бане при температуре 38-39 градусов полчаса.</a:t>
            </a:r>
          </a:p>
          <a:p>
            <a:pPr>
              <a:buNone/>
            </a:pPr>
            <a:r>
              <a:rPr lang="ru-RU" sz="2000" dirty="0" smtClean="0">
                <a:latin typeface="Times New Roman" pitchFamily="18" charset="0"/>
                <a:cs typeface="Times New Roman" pitchFamily="18" charset="0"/>
              </a:rPr>
              <a:t>4. Запишите вывод: за основу можете взять рабочую гипотезу: «Если в желудке происходит расщепление белков до аминокислот, то необходимо выяснить условия действия ферментов желудочного сока».</a:t>
            </a:r>
            <a:endParaRPr lang="ru-RU" sz="2000" dirty="0">
              <a:latin typeface="Times New Roman" pitchFamily="18" charset="0"/>
              <a:cs typeface="Times New Roman" pitchFamily="18" charset="0"/>
            </a:endParaRPr>
          </a:p>
        </p:txBody>
      </p:sp>
      <p:sp>
        <p:nvSpPr>
          <p:cNvPr id="5" name="Заголовок 1"/>
          <p:cNvSpPr>
            <a:spLocks noGrp="1"/>
          </p:cNvSpPr>
          <p:nvPr>
            <p:ph type="title"/>
          </p:nvPr>
        </p:nvSpPr>
        <p:spPr>
          <a:xfrm>
            <a:off x="457200" y="457200"/>
            <a:ext cx="8229600" cy="685800"/>
          </a:xfrm>
        </p:spPr>
        <p:txBody>
          <a:bodyPr>
            <a:normAutofit/>
          </a:bodyPr>
          <a:lstStyle/>
          <a:p>
            <a:pPr algn="ctr"/>
            <a:r>
              <a:rPr lang="ru-RU" sz="3200" b="1" dirty="0" smtClean="0">
                <a:latin typeface="Times New Roman" pitchFamily="18" charset="0"/>
                <a:cs typeface="Times New Roman" pitchFamily="18" charset="0"/>
              </a:rPr>
              <a:t>Биологический эксперимент</a:t>
            </a:r>
            <a:endParaRPr lang="ru-RU" sz="32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24000"/>
            <a:ext cx="8229600" cy="4389120"/>
          </a:xfrm>
        </p:spPr>
        <p:txBody>
          <a:bodyPr>
            <a:normAutofit fontScale="77500" lnSpcReduction="20000"/>
          </a:bodyPr>
          <a:lstStyle/>
          <a:p>
            <a:pPr algn="just">
              <a:buNone/>
            </a:pPr>
            <a:r>
              <a:rPr lang="ru-RU" b="1" dirty="0" smtClean="0">
                <a:latin typeface="Times New Roman" pitchFamily="18" charset="0"/>
                <a:cs typeface="Times New Roman" pitchFamily="18" charset="0"/>
              </a:rPr>
              <a:t>Практическая работа </a:t>
            </a:r>
          </a:p>
          <a:p>
            <a:pPr algn="just">
              <a:buNone/>
            </a:pPr>
            <a:r>
              <a:rPr lang="ru-RU" b="1" dirty="0" smtClean="0">
                <a:latin typeface="Times New Roman" pitchFamily="18" charset="0"/>
                <a:cs typeface="Times New Roman" pitchFamily="18" charset="0"/>
              </a:rPr>
              <a:t>Определение </a:t>
            </a:r>
            <a:r>
              <a:rPr lang="ru-RU" b="1" dirty="0" err="1" smtClean="0">
                <a:latin typeface="Times New Roman" pitchFamily="18" charset="0"/>
                <a:cs typeface="Times New Roman" pitchFamily="18" charset="0"/>
              </a:rPr>
              <a:t>стрессоустойчивости</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сердечно-сосудистой</a:t>
            </a:r>
            <a:r>
              <a:rPr lang="ru-RU" b="1" dirty="0" smtClean="0">
                <a:latin typeface="Times New Roman" pitchFamily="18" charset="0"/>
                <a:cs typeface="Times New Roman" pitchFamily="18" charset="0"/>
              </a:rPr>
              <a:t> системы</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Цель: изучение </a:t>
            </a:r>
            <a:r>
              <a:rPr lang="ru-RU" dirty="0" err="1" smtClean="0">
                <a:latin typeface="Times New Roman" pitchFamily="18" charset="0"/>
                <a:cs typeface="Times New Roman" pitchFamily="18" charset="0"/>
              </a:rPr>
              <a:t>стрессоустойчивости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сердечно-сосудистой</a:t>
            </a:r>
            <a:r>
              <a:rPr lang="ru-RU" dirty="0" smtClean="0">
                <a:latin typeface="Times New Roman" pitchFamily="18" charset="0"/>
                <a:cs typeface="Times New Roman" pitchFamily="18" charset="0"/>
              </a:rPr>
              <a:t> системы по</a:t>
            </a:r>
          </a:p>
          <a:p>
            <a:pPr algn="just">
              <a:buNone/>
            </a:pPr>
            <a:r>
              <a:rPr lang="ru-RU" dirty="0" smtClean="0">
                <a:latin typeface="Times New Roman" pitchFamily="18" charset="0"/>
                <a:cs typeface="Times New Roman" pitchFamily="18" charset="0"/>
              </a:rPr>
              <a:t>реакции изменения пульса в условиях </a:t>
            </a:r>
            <a:r>
              <a:rPr lang="ru-RU" dirty="0" err="1" smtClean="0">
                <a:latin typeface="Times New Roman" pitchFamily="18" charset="0"/>
                <a:cs typeface="Times New Roman" pitchFamily="18" charset="0"/>
              </a:rPr>
              <a:t>психоэмоциального</a:t>
            </a:r>
            <a:r>
              <a:rPr lang="ru-RU" dirty="0" smtClean="0">
                <a:latin typeface="Times New Roman" pitchFamily="18" charset="0"/>
                <a:cs typeface="Times New Roman" pitchFamily="18" charset="0"/>
              </a:rPr>
              <a:t> напряжения.</a:t>
            </a:r>
          </a:p>
          <a:p>
            <a:pPr algn="just">
              <a:buNone/>
            </a:pPr>
            <a:r>
              <a:rPr lang="ru-RU" dirty="0" smtClean="0">
                <a:latin typeface="Times New Roman" pitchFamily="18" charset="0"/>
                <a:cs typeface="Times New Roman" pitchFamily="18" charset="0"/>
              </a:rPr>
              <a:t>Ход работы:</a:t>
            </a:r>
          </a:p>
          <a:p>
            <a:pPr lvl="0" algn="just">
              <a:buNone/>
            </a:pPr>
            <a:r>
              <a:rPr lang="ru-RU" dirty="0" smtClean="0">
                <a:latin typeface="Times New Roman" pitchFamily="18" charset="0"/>
                <a:cs typeface="Times New Roman" pitchFamily="18" charset="0"/>
              </a:rPr>
              <a:t>Подсчитать  пульс сидя в спокойном состоянии за 10сек. (ЧП1)</a:t>
            </a:r>
          </a:p>
          <a:p>
            <a:pPr lvl="0" algn="just">
              <a:buNone/>
            </a:pPr>
            <a:r>
              <a:rPr lang="ru-RU" dirty="0" smtClean="0">
                <a:latin typeface="Times New Roman" pitchFamily="18" charset="0"/>
                <a:cs typeface="Times New Roman" pitchFamily="18" charset="0"/>
              </a:rPr>
              <a:t>Максимально быстро, проговаривая вслух, выполнить задание по</a:t>
            </a:r>
          </a:p>
          <a:p>
            <a:pPr lvl="0" algn="just">
              <a:buNone/>
            </a:pPr>
            <a:r>
              <a:rPr lang="ru-RU" dirty="0" smtClean="0">
                <a:latin typeface="Times New Roman" pitchFamily="18" charset="0"/>
                <a:cs typeface="Times New Roman" pitchFamily="18" charset="0"/>
              </a:rPr>
              <a:t>последовательному вычитанию из целого нечетного трехзначного числа</a:t>
            </a:r>
          </a:p>
          <a:p>
            <a:pPr lvl="0" algn="just">
              <a:buNone/>
            </a:pPr>
            <a:r>
              <a:rPr lang="ru-RU" dirty="0" smtClean="0">
                <a:latin typeface="Times New Roman" pitchFamily="18" charset="0"/>
                <a:cs typeface="Times New Roman" pitchFamily="18" charset="0"/>
              </a:rPr>
              <a:t>целого нечетного однозначного числа в течение 30сек.(ЧП2)</a:t>
            </a:r>
          </a:p>
          <a:p>
            <a:pPr lvl="0" algn="just">
              <a:buNone/>
            </a:pPr>
            <a:r>
              <a:rPr lang="ru-RU" dirty="0" smtClean="0">
                <a:latin typeface="Times New Roman" pitchFamily="18" charset="0"/>
                <a:cs typeface="Times New Roman" pitchFamily="18" charset="0"/>
              </a:rPr>
              <a:t>Сразу после выполнения задания сосчитать пульс за 10сек (ЧП2)</a:t>
            </a:r>
          </a:p>
          <a:p>
            <a:pPr lvl="0" algn="just">
              <a:buNone/>
            </a:pPr>
            <a:r>
              <a:rPr lang="ru-RU" dirty="0" smtClean="0">
                <a:latin typeface="Times New Roman" pitchFamily="18" charset="0"/>
                <a:cs typeface="Times New Roman" pitchFamily="18" charset="0"/>
              </a:rPr>
              <a:t>Рассчитать показатель реакции </a:t>
            </a:r>
            <a:r>
              <a:rPr lang="ru-RU" dirty="0" err="1" smtClean="0">
                <a:latin typeface="Times New Roman" pitchFamily="18" charset="0"/>
                <a:cs typeface="Times New Roman" pitchFamily="18" charset="0"/>
              </a:rPr>
              <a:t>сердечно-сосудистой</a:t>
            </a:r>
            <a:r>
              <a:rPr lang="ru-RU" dirty="0" smtClean="0">
                <a:latin typeface="Times New Roman" pitchFamily="18" charset="0"/>
                <a:cs typeface="Times New Roman" pitchFamily="18" charset="0"/>
              </a:rPr>
              <a:t> системы (ПР)</a:t>
            </a:r>
          </a:p>
          <a:p>
            <a:pPr lvl="0" algn="just">
              <a:buNone/>
            </a:pPr>
            <a:r>
              <a:rPr lang="ru-RU" dirty="0" smtClean="0">
                <a:latin typeface="Times New Roman" pitchFamily="18" charset="0"/>
                <a:cs typeface="Times New Roman" pitchFamily="18" charset="0"/>
              </a:rPr>
              <a:t>Подвести итоги. Если ПР больше, чем 1,3, то </a:t>
            </a:r>
            <a:r>
              <a:rPr lang="ru-RU" dirty="0" err="1" smtClean="0">
                <a:latin typeface="Times New Roman" pitchFamily="18" charset="0"/>
                <a:cs typeface="Times New Roman" pitchFamily="18" charset="0"/>
              </a:rPr>
              <a:t>сердечно-сосудистая</a:t>
            </a:r>
            <a:endParaRPr lang="ru-RU" dirty="0" smtClean="0">
              <a:latin typeface="Times New Roman" pitchFamily="18" charset="0"/>
              <a:cs typeface="Times New Roman" pitchFamily="18" charset="0"/>
            </a:endParaRPr>
          </a:p>
          <a:p>
            <a:pPr lvl="0" algn="just">
              <a:buNone/>
            </a:pPr>
            <a:r>
              <a:rPr lang="ru-RU" dirty="0" smtClean="0">
                <a:latin typeface="Times New Roman" pitchFamily="18" charset="0"/>
                <a:cs typeface="Times New Roman" pitchFamily="18" charset="0"/>
              </a:rPr>
              <a:t>система обладает низкой </a:t>
            </a:r>
            <a:r>
              <a:rPr lang="ru-RU" dirty="0" err="1" smtClean="0">
                <a:latin typeface="Times New Roman" pitchFamily="18" charset="0"/>
                <a:cs typeface="Times New Roman" pitchFamily="18" charset="0"/>
              </a:rPr>
              <a:t>стрессоустойчивостью</a:t>
            </a:r>
            <a:r>
              <a:rPr lang="ru-RU" dirty="0" smtClean="0">
                <a:latin typeface="Times New Roman" pitchFamily="18" charset="0"/>
                <a:cs typeface="Times New Roman" pitchFamily="18" charset="0"/>
              </a:rPr>
              <a:t>.</a:t>
            </a:r>
          </a:p>
          <a:p>
            <a:endParaRPr lang="ru-RU" dirty="0"/>
          </a:p>
        </p:txBody>
      </p:sp>
      <p:sp>
        <p:nvSpPr>
          <p:cNvPr id="5" name="Заголовок 1"/>
          <p:cNvSpPr>
            <a:spLocks noGrp="1"/>
          </p:cNvSpPr>
          <p:nvPr>
            <p:ph type="title"/>
          </p:nvPr>
        </p:nvSpPr>
        <p:spPr>
          <a:xfrm>
            <a:off x="457200" y="457200"/>
            <a:ext cx="8229600" cy="685800"/>
          </a:xfrm>
        </p:spPr>
        <p:txBody>
          <a:bodyPr>
            <a:normAutofit/>
          </a:bodyPr>
          <a:lstStyle/>
          <a:p>
            <a:pPr algn="ctr"/>
            <a:r>
              <a:rPr lang="ru-RU" sz="3200" b="1" dirty="0" smtClean="0">
                <a:latin typeface="Times New Roman" pitchFamily="18" charset="0"/>
                <a:cs typeface="Times New Roman" pitchFamily="18" charset="0"/>
              </a:rPr>
              <a:t>Биологический эксперимент</a:t>
            </a:r>
            <a:endParaRPr lang="ru-RU" sz="32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219200"/>
            <a:ext cx="8610600" cy="5486400"/>
          </a:xfrm>
        </p:spPr>
        <p:txBody>
          <a:bodyPr>
            <a:normAutofit fontScale="25000" lnSpcReduction="20000"/>
          </a:bodyPr>
          <a:lstStyle/>
          <a:p>
            <a:pPr>
              <a:buNone/>
            </a:pPr>
            <a:r>
              <a:rPr lang="ru-RU" sz="6400" b="1" dirty="0" smtClean="0">
                <a:latin typeface="Times New Roman" pitchFamily="18" charset="0"/>
                <a:cs typeface="Times New Roman" pitchFamily="18" charset="0"/>
              </a:rPr>
              <a:t>Практическая работа «Определение питательных веществ, необходимых организму человека».</a:t>
            </a:r>
          </a:p>
          <a:p>
            <a:pPr>
              <a:buNone/>
            </a:pPr>
            <a:r>
              <a:rPr lang="ru-RU" sz="6400" dirty="0" smtClean="0">
                <a:latin typeface="Times New Roman" pitchFamily="18" charset="0"/>
                <a:cs typeface="Times New Roman" pitchFamily="18" charset="0"/>
              </a:rPr>
              <a:t>Цель: определить достаточность микроэлементов и витаминов в организме.</a:t>
            </a:r>
          </a:p>
          <a:p>
            <a:pPr>
              <a:buNone/>
            </a:pPr>
            <a:r>
              <a:rPr lang="ru-RU" sz="6400" dirty="0" smtClean="0">
                <a:latin typeface="Times New Roman" pitchFamily="18" charset="0"/>
                <a:cs typeface="Times New Roman" pitchFamily="18" charset="0"/>
              </a:rPr>
              <a:t>Оборудование: тесты на обеспеченность организма  микроэлементами и витаминами.</a:t>
            </a:r>
          </a:p>
          <a:p>
            <a:pPr>
              <a:buNone/>
            </a:pPr>
            <a:r>
              <a:rPr lang="ru-RU" sz="6400" dirty="0" smtClean="0">
                <a:latin typeface="Times New Roman" pitchFamily="18" charset="0"/>
                <a:cs typeface="Times New Roman" pitchFamily="18" charset="0"/>
              </a:rPr>
              <a:t>Тест на обеспеченность магнием</a:t>
            </a:r>
          </a:p>
          <a:p>
            <a:pPr>
              <a:buNone/>
            </a:pPr>
            <a:r>
              <a:rPr lang="ru-RU" sz="6400" dirty="0" smtClean="0">
                <a:latin typeface="Times New Roman" pitchFamily="18" charset="0"/>
                <a:cs typeface="Times New Roman" pitchFamily="18" charset="0"/>
              </a:rPr>
              <a:t>Вопросы:</a:t>
            </a:r>
          </a:p>
          <a:p>
            <a:pPr>
              <a:buNone/>
            </a:pPr>
            <a:r>
              <a:rPr lang="ru-RU" sz="6400" dirty="0" smtClean="0">
                <a:latin typeface="Times New Roman" pitchFamily="18" charset="0"/>
                <a:cs typeface="Times New Roman" pitchFamily="18" charset="0"/>
              </a:rPr>
              <a:t>Часто ли у вас бывают судороги? Да</a:t>
            </a:r>
            <a:r>
              <a:rPr lang="en-US" sz="6400" dirty="0" smtClean="0">
                <a:latin typeface="Times New Roman" pitchFamily="18" charset="0"/>
                <a:cs typeface="Times New Roman" pitchFamily="18" charset="0"/>
              </a:rPr>
              <a:t>/</a:t>
            </a:r>
            <a:r>
              <a:rPr lang="ru-RU" sz="6400" dirty="0" smtClean="0">
                <a:latin typeface="Times New Roman" pitchFamily="18" charset="0"/>
                <a:cs typeface="Times New Roman" pitchFamily="18" charset="0"/>
              </a:rPr>
              <a:t> нет</a:t>
            </a:r>
          </a:p>
          <a:p>
            <a:pPr>
              <a:buNone/>
            </a:pPr>
            <a:r>
              <a:rPr lang="ru-RU" sz="6400" dirty="0" smtClean="0">
                <a:latin typeface="Times New Roman" pitchFamily="18" charset="0"/>
                <a:cs typeface="Times New Roman" pitchFamily="18" charset="0"/>
              </a:rPr>
              <a:t>Часто ли у вас случается защемление нервов, например в области спины? Да</a:t>
            </a:r>
            <a:r>
              <a:rPr lang="en-US" sz="6400" dirty="0" smtClean="0">
                <a:latin typeface="Times New Roman" pitchFamily="18" charset="0"/>
                <a:cs typeface="Times New Roman" pitchFamily="18" charset="0"/>
              </a:rPr>
              <a:t>/</a:t>
            </a:r>
            <a:r>
              <a:rPr lang="ru-RU" sz="6400" dirty="0" smtClean="0">
                <a:latin typeface="Times New Roman" pitchFamily="18" charset="0"/>
                <a:cs typeface="Times New Roman" pitchFamily="18" charset="0"/>
              </a:rPr>
              <a:t> нет</a:t>
            </a:r>
          </a:p>
          <a:p>
            <a:pPr>
              <a:buNone/>
            </a:pPr>
            <a:r>
              <a:rPr lang="ru-RU" sz="6400" dirty="0" smtClean="0">
                <a:latin typeface="Times New Roman" pitchFamily="18" charset="0"/>
                <a:cs typeface="Times New Roman" pitchFamily="18" charset="0"/>
              </a:rPr>
              <a:t>Страдаете ли вы болями в сердце, учащенным сердцебиением и сердечной аритмией? Да</a:t>
            </a:r>
            <a:r>
              <a:rPr lang="en-US" sz="6400" dirty="0" smtClean="0">
                <a:latin typeface="Times New Roman" pitchFamily="18" charset="0"/>
                <a:cs typeface="Times New Roman" pitchFamily="18" charset="0"/>
              </a:rPr>
              <a:t>/</a:t>
            </a:r>
            <a:r>
              <a:rPr lang="ru-RU" sz="6400" dirty="0" smtClean="0">
                <a:latin typeface="Times New Roman" pitchFamily="18" charset="0"/>
                <a:cs typeface="Times New Roman" pitchFamily="18" charset="0"/>
              </a:rPr>
              <a:t> нет</a:t>
            </a:r>
          </a:p>
          <a:p>
            <a:pPr>
              <a:buNone/>
            </a:pPr>
            <a:r>
              <a:rPr lang="ru-RU" sz="6400" dirty="0" smtClean="0">
                <a:latin typeface="Times New Roman" pitchFamily="18" charset="0"/>
                <a:cs typeface="Times New Roman" pitchFamily="18" charset="0"/>
              </a:rPr>
              <a:t>Часто ли вы ощущаете онемение, например, в руках? Да</a:t>
            </a:r>
            <a:r>
              <a:rPr lang="en-US" sz="6400" dirty="0" smtClean="0">
                <a:latin typeface="Times New Roman" pitchFamily="18" charset="0"/>
                <a:cs typeface="Times New Roman" pitchFamily="18" charset="0"/>
              </a:rPr>
              <a:t>/</a:t>
            </a:r>
            <a:r>
              <a:rPr lang="ru-RU" sz="6400" dirty="0" smtClean="0">
                <a:latin typeface="Times New Roman" pitchFamily="18" charset="0"/>
                <a:cs typeface="Times New Roman" pitchFamily="18" charset="0"/>
              </a:rPr>
              <a:t> нет</a:t>
            </a:r>
          </a:p>
          <a:p>
            <a:pPr>
              <a:buNone/>
            </a:pPr>
            <a:r>
              <a:rPr lang="ru-RU" sz="6400" dirty="0" smtClean="0">
                <a:latin typeface="Times New Roman" pitchFamily="18" charset="0"/>
                <a:cs typeface="Times New Roman" pitchFamily="18" charset="0"/>
              </a:rPr>
              <a:t>Часто ли вам угрожают стрессовые ситуации? Да</a:t>
            </a:r>
            <a:r>
              <a:rPr lang="en-US" sz="6400" dirty="0" smtClean="0">
                <a:latin typeface="Times New Roman" pitchFamily="18" charset="0"/>
                <a:cs typeface="Times New Roman" pitchFamily="18" charset="0"/>
              </a:rPr>
              <a:t>/</a:t>
            </a:r>
            <a:r>
              <a:rPr lang="ru-RU" sz="6400" dirty="0" smtClean="0">
                <a:latin typeface="Times New Roman" pitchFamily="18" charset="0"/>
                <a:cs typeface="Times New Roman" pitchFamily="18" charset="0"/>
              </a:rPr>
              <a:t> нет</a:t>
            </a:r>
          </a:p>
          <a:p>
            <a:pPr>
              <a:buNone/>
            </a:pPr>
            <a:r>
              <a:rPr lang="ru-RU" sz="6400" dirty="0" smtClean="0">
                <a:latin typeface="Times New Roman" pitchFamily="18" charset="0"/>
                <a:cs typeface="Times New Roman" pitchFamily="18" charset="0"/>
              </a:rPr>
              <a:t>Много ли вы занимаетесь спортом? Да</a:t>
            </a:r>
            <a:r>
              <a:rPr lang="en-US" sz="6400" dirty="0" smtClean="0">
                <a:latin typeface="Times New Roman" pitchFamily="18" charset="0"/>
                <a:cs typeface="Times New Roman" pitchFamily="18" charset="0"/>
              </a:rPr>
              <a:t>/</a:t>
            </a:r>
            <a:r>
              <a:rPr lang="ru-RU" sz="6400" dirty="0" smtClean="0">
                <a:latin typeface="Times New Roman" pitchFamily="18" charset="0"/>
                <a:cs typeface="Times New Roman" pitchFamily="18" charset="0"/>
              </a:rPr>
              <a:t> нет</a:t>
            </a:r>
          </a:p>
          <a:p>
            <a:pPr>
              <a:buNone/>
            </a:pPr>
            <a:r>
              <a:rPr lang="ru-RU" sz="6400" dirty="0" smtClean="0">
                <a:latin typeface="Times New Roman" pitchFamily="18" charset="0"/>
                <a:cs typeface="Times New Roman" pitchFamily="18" charset="0"/>
              </a:rPr>
              <a:t>Предпочитаете ли вы белый хлеб и изделия из белой муки? Да</a:t>
            </a:r>
            <a:r>
              <a:rPr lang="en-US" sz="6400" dirty="0" smtClean="0">
                <a:latin typeface="Times New Roman" pitchFamily="18" charset="0"/>
                <a:cs typeface="Times New Roman" pitchFamily="18" charset="0"/>
              </a:rPr>
              <a:t>/</a:t>
            </a:r>
            <a:r>
              <a:rPr lang="ru-RU" sz="6400" dirty="0" smtClean="0">
                <a:latin typeface="Times New Roman" pitchFamily="18" charset="0"/>
                <a:cs typeface="Times New Roman" pitchFamily="18" charset="0"/>
              </a:rPr>
              <a:t> нет</a:t>
            </a:r>
          </a:p>
          <a:p>
            <a:pPr>
              <a:buNone/>
            </a:pPr>
            <a:r>
              <a:rPr lang="ru-RU" sz="6400" dirty="0" smtClean="0">
                <a:latin typeface="Times New Roman" pitchFamily="18" charset="0"/>
                <a:cs typeface="Times New Roman" pitchFamily="18" charset="0"/>
              </a:rPr>
              <a:t>Редко ли употребляете в пищу салат и зеленые овощи? Да</a:t>
            </a:r>
            <a:r>
              <a:rPr lang="en-US" sz="6400" dirty="0" smtClean="0">
                <a:latin typeface="Times New Roman" pitchFamily="18" charset="0"/>
                <a:cs typeface="Times New Roman" pitchFamily="18" charset="0"/>
              </a:rPr>
              <a:t>/</a:t>
            </a:r>
            <a:r>
              <a:rPr lang="ru-RU" sz="6400" dirty="0" smtClean="0">
                <a:latin typeface="Times New Roman" pitchFamily="18" charset="0"/>
                <a:cs typeface="Times New Roman" pitchFamily="18" charset="0"/>
              </a:rPr>
              <a:t> нет</a:t>
            </a:r>
          </a:p>
          <a:p>
            <a:pPr>
              <a:buNone/>
            </a:pPr>
            <a:r>
              <a:rPr lang="ru-RU" sz="6400" dirty="0" smtClean="0">
                <a:latin typeface="Times New Roman" pitchFamily="18" charset="0"/>
                <a:cs typeface="Times New Roman" pitchFamily="18" charset="0"/>
              </a:rPr>
              <a:t> Во время готовки картофеля и овощей используете ли вы длительную водную обработку? Да</a:t>
            </a:r>
            <a:r>
              <a:rPr lang="en-US" sz="6400" dirty="0" smtClean="0">
                <a:latin typeface="Times New Roman" pitchFamily="18" charset="0"/>
                <a:cs typeface="Times New Roman" pitchFamily="18" charset="0"/>
              </a:rPr>
              <a:t>/</a:t>
            </a:r>
            <a:r>
              <a:rPr lang="ru-RU" sz="6400" dirty="0" smtClean="0">
                <a:latin typeface="Times New Roman" pitchFamily="18" charset="0"/>
                <a:cs typeface="Times New Roman" pitchFamily="18" charset="0"/>
              </a:rPr>
              <a:t> нет</a:t>
            </a:r>
          </a:p>
          <a:p>
            <a:pPr>
              <a:buNone/>
            </a:pPr>
            <a:r>
              <a:rPr lang="ru-RU" sz="6400" dirty="0" smtClean="0">
                <a:latin typeface="Times New Roman" pitchFamily="18" charset="0"/>
                <a:cs typeface="Times New Roman" pitchFamily="18" charset="0"/>
              </a:rPr>
              <a:t>При покупке минеральной воды обращаете ли вы внимание на содержание в ней магния? Да</a:t>
            </a:r>
            <a:r>
              <a:rPr lang="en-US" sz="6400" dirty="0" smtClean="0">
                <a:latin typeface="Times New Roman" pitchFamily="18" charset="0"/>
                <a:cs typeface="Times New Roman" pitchFamily="18" charset="0"/>
              </a:rPr>
              <a:t>/</a:t>
            </a:r>
            <a:r>
              <a:rPr lang="ru-RU" sz="6400" dirty="0" smtClean="0">
                <a:latin typeface="Times New Roman" pitchFamily="18" charset="0"/>
                <a:cs typeface="Times New Roman" pitchFamily="18" charset="0"/>
              </a:rPr>
              <a:t> нет</a:t>
            </a:r>
          </a:p>
          <a:p>
            <a:pPr>
              <a:buNone/>
            </a:pPr>
            <a:r>
              <a:rPr lang="ru-RU" sz="6400" dirty="0" smtClean="0">
                <a:latin typeface="Times New Roman" pitchFamily="18" charset="0"/>
                <a:cs typeface="Times New Roman" pitchFamily="18" charset="0"/>
              </a:rPr>
              <a:t> Если на большинство вопросов вы ответили «нет», то ваш организм в достаточной степени обеспечен магнием.</a:t>
            </a:r>
          </a:p>
          <a:p>
            <a:pPr>
              <a:buNone/>
            </a:pPr>
            <a:r>
              <a:rPr lang="ru-RU" sz="6400" dirty="0" smtClean="0">
                <a:latin typeface="Times New Roman" pitchFamily="18" charset="0"/>
                <a:cs typeface="Times New Roman" pitchFamily="18" charset="0"/>
              </a:rPr>
              <a:t>Подобные тесты есть на обеспеченность калием, кальцием. железом, витамином  А и </a:t>
            </a:r>
            <a:r>
              <a:rPr lang="ru-RU" sz="6400" dirty="0" err="1" smtClean="0">
                <a:latin typeface="Times New Roman" pitchFamily="18" charset="0"/>
                <a:cs typeface="Times New Roman" pitchFamily="18" charset="0"/>
              </a:rPr>
              <a:t>бета-каротином</a:t>
            </a:r>
            <a:r>
              <a:rPr lang="ru-RU" sz="6400" dirty="0" smtClean="0">
                <a:latin typeface="Times New Roman" pitchFamily="18" charset="0"/>
                <a:cs typeface="Times New Roman" pitchFamily="18" charset="0"/>
              </a:rPr>
              <a:t>, витамином Д, витаминами группы В, витамином  С, витамином  Е </a:t>
            </a:r>
          </a:p>
          <a:p>
            <a:pPr>
              <a:buNone/>
            </a:pPr>
            <a:endParaRPr lang="ru-RU" dirty="0" smtClean="0"/>
          </a:p>
          <a:p>
            <a:pPr>
              <a:buNone/>
            </a:pPr>
            <a:r>
              <a:rPr lang="ru-RU" dirty="0" smtClean="0"/>
              <a:t> </a:t>
            </a:r>
          </a:p>
        </p:txBody>
      </p:sp>
      <p:sp>
        <p:nvSpPr>
          <p:cNvPr id="5" name="Заголовок 1"/>
          <p:cNvSpPr>
            <a:spLocks noGrp="1"/>
          </p:cNvSpPr>
          <p:nvPr>
            <p:ph type="title"/>
          </p:nvPr>
        </p:nvSpPr>
        <p:spPr>
          <a:xfrm>
            <a:off x="457200" y="457200"/>
            <a:ext cx="8229600" cy="685800"/>
          </a:xfrm>
        </p:spPr>
        <p:txBody>
          <a:bodyPr>
            <a:normAutofit/>
          </a:bodyPr>
          <a:lstStyle/>
          <a:p>
            <a:pPr algn="ctr"/>
            <a:r>
              <a:rPr lang="ru-RU" sz="3200" b="1" dirty="0" smtClean="0">
                <a:latin typeface="Times New Roman" pitchFamily="18" charset="0"/>
                <a:cs typeface="Times New Roman" pitchFamily="18" charset="0"/>
              </a:rPr>
              <a:t>Биологический эксперимент</a:t>
            </a:r>
            <a:endParaRPr lang="ru-RU" sz="32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1143000"/>
          </a:xfrm>
        </p:spPr>
        <p:txBody>
          <a:bodyPr>
            <a:noAutofit/>
          </a:bodyPr>
          <a:lstStyle/>
          <a:p>
            <a:pPr algn="ctr"/>
            <a:r>
              <a:rPr lang="ru-RU" sz="3200" b="1" dirty="0" smtClean="0">
                <a:latin typeface="Times New Roman" pitchFamily="18" charset="0"/>
                <a:cs typeface="Times New Roman" pitchFamily="18" charset="0"/>
              </a:rPr>
              <a:t>Исследовательские лабораторные работы в разделе «Общая биология»</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0" y="1676400"/>
            <a:ext cx="8915400" cy="4389120"/>
          </a:xfrm>
        </p:spPr>
        <p:txBody>
          <a:bodyPr>
            <a:normAutofit fontScale="25000" lnSpcReduction="20000"/>
          </a:bodyPr>
          <a:lstStyle/>
          <a:p>
            <a:pPr algn="just">
              <a:lnSpc>
                <a:spcPct val="120000"/>
              </a:lnSpc>
              <a:buNone/>
            </a:pPr>
            <a:r>
              <a:rPr lang="ru-RU" b="1" dirty="0" smtClean="0"/>
              <a:t>		 </a:t>
            </a:r>
            <a:r>
              <a:rPr lang="ru-RU" sz="6400" dirty="0" smtClean="0">
                <a:latin typeface="Times New Roman" pitchFamily="18" charset="0"/>
                <a:cs typeface="Times New Roman" pitchFamily="18" charset="0"/>
              </a:rPr>
              <a:t>В ходе проведения лабораторных работ в разделе «Общая биология» возможно и целесообразно развитие следующих исследовательских умений: понимание сущности проблемы и формулирование проблемного вопроса, формулирование и обоснование гипотезы, определение задач исследования, отбор и анализ литературных данных, проведение эксперимента или наблюдения, фиксирование и обработка результатов, формулирование выводов, оформление отчета о выполненном исследовании, рефлексия алгоритма решения проблемы.</a:t>
            </a:r>
          </a:p>
          <a:p>
            <a:pPr algn="just">
              <a:lnSpc>
                <a:spcPct val="120000"/>
              </a:lnSpc>
              <a:buNone/>
            </a:pPr>
            <a:r>
              <a:rPr lang="ru-RU" sz="6400" dirty="0" smtClean="0">
                <a:latin typeface="Times New Roman" pitchFamily="18" charset="0"/>
                <a:cs typeface="Times New Roman" pitchFamily="18" charset="0"/>
              </a:rPr>
              <a:t> 		Уровень самостоятельной деятельности учащихся при выполнении лабораторной работы зависит от вариативности и степени новизны заданий, наличия в них проблемных вопросов, </a:t>
            </a:r>
            <a:r>
              <a:rPr lang="ru-RU" sz="6400" dirty="0" err="1" smtClean="0">
                <a:latin typeface="Times New Roman" pitchFamily="18" charset="0"/>
                <a:cs typeface="Times New Roman" pitchFamily="18" charset="0"/>
              </a:rPr>
              <a:t>мотивированности</a:t>
            </a:r>
            <a:r>
              <a:rPr lang="ru-RU" sz="6400" dirty="0" smtClean="0">
                <a:latin typeface="Times New Roman" pitchFamily="18" charset="0"/>
                <a:cs typeface="Times New Roman" pitchFamily="18" charset="0"/>
              </a:rPr>
              <a:t> деятельности школьников. Решению данной проблемы может способствовать создание рабочих листов, содержащих иллюстрации и инструкции для выполнения лабораторных работ. Включение в них текстов с описанием проблемных ситуаций позволит организовать деятельность учащихся по осмыслению проблемы исследования, поиску учебной информации и проверке гипотезы, по получению, обсуждению и обобщению полученных результатов, будет стимулировать их рефлексивную активность. </a:t>
            </a:r>
          </a:p>
          <a:p>
            <a:pPr algn="just">
              <a:lnSpc>
                <a:spcPct val="120000"/>
              </a:lnSpc>
              <a:buNone/>
            </a:pPr>
            <a:r>
              <a:rPr lang="ru-RU" sz="6400" dirty="0" smtClean="0">
                <a:latin typeface="Times New Roman" pitchFamily="18" charset="0"/>
                <a:cs typeface="Times New Roman" pitchFamily="18" charset="0"/>
              </a:rPr>
              <a:t> 		Задания проблемного и исследовательского характера целесообразно включать в содержание следующих   лабораторных работ: «Составление родословных», «Критерии вида», «Изучение приспособленности организмов к среде обитания», «Изучение </a:t>
            </a:r>
            <a:r>
              <a:rPr lang="ru-RU" sz="6400" dirty="0" err="1" smtClean="0">
                <a:latin typeface="Times New Roman" pitchFamily="18" charset="0"/>
                <a:cs typeface="Times New Roman" pitchFamily="18" charset="0"/>
              </a:rPr>
              <a:t>модификационной</a:t>
            </a:r>
            <a:r>
              <a:rPr lang="ru-RU" sz="6400" dirty="0" smtClean="0">
                <a:latin typeface="Times New Roman" pitchFamily="18" charset="0"/>
                <a:cs typeface="Times New Roman" pitchFamily="18" charset="0"/>
              </a:rPr>
              <a:t> изменчивости, построение вариационного ряда и кривой», «Выявление </a:t>
            </a:r>
            <a:r>
              <a:rPr lang="ru-RU" sz="6400" dirty="0" err="1" smtClean="0">
                <a:latin typeface="Times New Roman" pitchFamily="18" charset="0"/>
                <a:cs typeface="Times New Roman" pitchFamily="18" charset="0"/>
              </a:rPr>
              <a:t>ароморфных</a:t>
            </a:r>
            <a:r>
              <a:rPr lang="ru-RU" sz="6400" dirty="0" smtClean="0">
                <a:latin typeface="Times New Roman" pitchFamily="18" charset="0"/>
                <a:cs typeface="Times New Roman" pitchFamily="18" charset="0"/>
              </a:rPr>
              <a:t> и </a:t>
            </a:r>
            <a:r>
              <a:rPr lang="ru-RU" sz="6400" dirty="0" err="1" smtClean="0">
                <a:latin typeface="Times New Roman" pitchFamily="18" charset="0"/>
                <a:cs typeface="Times New Roman" pitchFamily="18" charset="0"/>
              </a:rPr>
              <a:t>идиоадаптационных</a:t>
            </a:r>
            <a:r>
              <a:rPr lang="ru-RU" sz="6400" dirty="0" smtClean="0">
                <a:latin typeface="Times New Roman" pitchFamily="18" charset="0"/>
                <a:cs typeface="Times New Roman" pitchFamily="18" charset="0"/>
              </a:rPr>
              <a:t> черт организмов.</a:t>
            </a:r>
          </a:p>
          <a:p>
            <a:endParaRPr lang="ru-RU" sz="6400" dirty="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295400"/>
            <a:ext cx="8839200" cy="5791200"/>
          </a:xfrm>
        </p:spPr>
        <p:txBody>
          <a:bodyPr>
            <a:normAutofit fontScale="47500" lnSpcReduction="20000"/>
          </a:bodyPr>
          <a:lstStyle/>
          <a:p>
            <a:pPr algn="just">
              <a:buNone/>
            </a:pPr>
            <a:r>
              <a:rPr lang="ru-RU" sz="3800" dirty="0" smtClean="0">
                <a:latin typeface="Times New Roman" pitchFamily="18" charset="0"/>
                <a:cs typeface="Times New Roman" pitchFamily="18" charset="0"/>
              </a:rPr>
              <a:t>       В качестве примера приведу разработку проведения </a:t>
            </a:r>
            <a:r>
              <a:rPr lang="ru-RU" sz="3800" b="1" dirty="0" smtClean="0">
                <a:latin typeface="Times New Roman" pitchFamily="18" charset="0"/>
                <a:cs typeface="Times New Roman" pitchFamily="18" charset="0"/>
              </a:rPr>
              <a:t>лабораторной работы исследовательского проблемного характера по теме «Изучение приспособленности организмов к среде обитания».</a:t>
            </a:r>
          </a:p>
          <a:p>
            <a:pPr algn="just">
              <a:buNone/>
            </a:pPr>
            <a:r>
              <a:rPr lang="ru-RU" sz="3800" dirty="0" smtClean="0">
                <a:latin typeface="Times New Roman" pitchFamily="18" charset="0"/>
                <a:cs typeface="Times New Roman" pitchFamily="18" charset="0"/>
              </a:rPr>
              <a:t>      Задачи: создание условий для осознания учащимися понятий «приспособленность», «целесообразность», «адаптация», «относительность приспособленности»; развитие интереса к учебной и научной информации, касающейся проблемы многообразия адаптационных особенностей у представителей живой природы; формирование умений учащихся применять знания об эволюционных закономерностях возникновения адаптаций (о направленности специфике действия факторов эволюции)  для объяснения возникновения конкретной приспособленности, для прогнозирования следствий и формулирования выводов; развитие рефлексивной активности учащихся на основе анализа алгоритма решения проблемы и оценивания значимости открытий, служащих доказательством эволюционного развития органического мира.</a:t>
            </a:r>
          </a:p>
          <a:p>
            <a:pPr algn="just">
              <a:buNone/>
            </a:pPr>
            <a:r>
              <a:rPr lang="ru-RU" sz="3800" dirty="0" smtClean="0">
                <a:latin typeface="Times New Roman" pitchFamily="18" charset="0"/>
                <a:cs typeface="Times New Roman" pitchFamily="18" charset="0"/>
              </a:rPr>
              <a:t>      На лабораторных занятиях по этой теме возможно изучение приспособлений растений к опылению, к распространению семян и плодов, к обитанию в различных условиях существования, а также приспособлений животных к передвижению, питанию, самозащите и т.п.</a:t>
            </a:r>
          </a:p>
          <a:p>
            <a:pPr algn="just">
              <a:buNone/>
            </a:pPr>
            <a:r>
              <a:rPr lang="ru-RU" sz="3800" dirty="0" smtClean="0">
                <a:latin typeface="Times New Roman" pitchFamily="18" charset="0"/>
                <a:cs typeface="Times New Roman" pitchFamily="18" charset="0"/>
              </a:rPr>
              <a:t>       Для выполнения лабораторной работы учащихся необходимо объединить в группы по 3-5 человек. Каждая группа получает рабочий лист с иллюстрацией исследуемого типа приспособления организмов и проблемной информацией, обучающий текст с заданием и алгоритмом выполнения его практической части. </a:t>
            </a:r>
          </a:p>
          <a:p>
            <a:endParaRPr lang="ru-RU" dirty="0"/>
          </a:p>
        </p:txBody>
      </p:sp>
      <p:sp>
        <p:nvSpPr>
          <p:cNvPr id="5" name="Заголовок 1"/>
          <p:cNvSpPr>
            <a:spLocks noGrp="1"/>
          </p:cNvSpPr>
          <p:nvPr>
            <p:ph type="title"/>
          </p:nvPr>
        </p:nvSpPr>
        <p:spPr>
          <a:xfrm>
            <a:off x="457200" y="457200"/>
            <a:ext cx="8229600" cy="685800"/>
          </a:xfrm>
        </p:spPr>
        <p:txBody>
          <a:bodyPr>
            <a:normAutofit/>
          </a:bodyPr>
          <a:lstStyle/>
          <a:p>
            <a:pPr algn="ctr"/>
            <a:r>
              <a:rPr lang="ru-RU" sz="3200" b="1" dirty="0" smtClean="0">
                <a:latin typeface="Times New Roman" pitchFamily="18" charset="0"/>
                <a:cs typeface="Times New Roman" pitchFamily="18" charset="0"/>
              </a:rPr>
              <a:t>Биологический эксперимент</a:t>
            </a:r>
            <a:endParaRPr lang="ru-RU" sz="32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219200"/>
            <a:ext cx="8229600" cy="4389120"/>
          </a:xfrm>
        </p:spPr>
        <p:txBody>
          <a:bodyPr>
            <a:normAutofit fontScale="70000" lnSpcReduction="20000"/>
          </a:bodyPr>
          <a:lstStyle/>
          <a:p>
            <a:pPr algn="just">
              <a:buNone/>
            </a:pPr>
            <a:r>
              <a:rPr lang="ru-RU" dirty="0" smtClean="0">
                <a:latin typeface="Times New Roman" pitchFamily="18" charset="0"/>
                <a:cs typeface="Times New Roman" pitchFamily="18" charset="0"/>
              </a:rPr>
              <a:t>Тема «Выявление парникового эффекта»</a:t>
            </a:r>
          </a:p>
          <a:p>
            <a:pPr algn="just">
              <a:buNone/>
            </a:pPr>
            <a:r>
              <a:rPr lang="ru-RU" dirty="0" smtClean="0">
                <a:latin typeface="Times New Roman" pitchFamily="18" charset="0"/>
                <a:cs typeface="Times New Roman" pitchFamily="18" charset="0"/>
              </a:rPr>
              <a:t>Цель: построить модель, демонстрирующую парниковый эффект.</a:t>
            </a:r>
          </a:p>
          <a:p>
            <a:pPr algn="just">
              <a:buNone/>
            </a:pPr>
            <a:r>
              <a:rPr lang="ru-RU" dirty="0" smtClean="0">
                <a:latin typeface="Times New Roman" pitchFamily="18" charset="0"/>
                <a:cs typeface="Times New Roman" pitchFamily="18" charset="0"/>
              </a:rPr>
              <a:t>Оборудование: прозрачная емкость с крышкой, термометр, пластмассовая ложка, электрическая лампа, вода, почва.</a:t>
            </a:r>
          </a:p>
          <a:p>
            <a:pPr algn="just">
              <a:buNone/>
            </a:pP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Задания для исследования</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1. Возьмите прозрачную емкость, пластмассовую коробку или стеклянную банку и поместите на дно темный грунт, например почву, слоем 2-3 см. Грунт увлажните. Вертикально поместите термометр в емкость. Накройте емкость крышкой или стеклом и на высоте 20-30 см установите лампу.</a:t>
            </a:r>
          </a:p>
          <a:p>
            <a:pPr algn="just">
              <a:buNone/>
            </a:pPr>
            <a:r>
              <a:rPr lang="ru-RU" dirty="0" smtClean="0">
                <a:latin typeface="Times New Roman" pitchFamily="18" charset="0"/>
                <a:cs typeface="Times New Roman" pitchFamily="18" charset="0"/>
              </a:rPr>
              <a:t>2. Не включая лампу, запишите температуру, установившуюся внутри емкости. Оставив крышку на сосуде, включите лампу и записывайте температуру каждую минуту в течение 20 минут. Почему температура увеличивается? Сравните этот процесс с парниковым эффектом на Земле.</a:t>
            </a:r>
          </a:p>
          <a:p>
            <a:pPr algn="just">
              <a:buNone/>
            </a:pPr>
            <a:r>
              <a:rPr lang="ru-RU" dirty="0" smtClean="0">
                <a:latin typeface="Times New Roman" pitchFamily="18" charset="0"/>
                <a:cs typeface="Times New Roman" pitchFamily="18" charset="0"/>
              </a:rPr>
              <a:t>3. Как повлияет существенное повышение средней температуры нашей планеты на очертание материков? Предложите возможные пути решения проблемы «парникового эффекта».</a:t>
            </a:r>
          </a:p>
        </p:txBody>
      </p:sp>
      <p:sp>
        <p:nvSpPr>
          <p:cNvPr id="5" name="Заголовок 1"/>
          <p:cNvSpPr>
            <a:spLocks noGrp="1"/>
          </p:cNvSpPr>
          <p:nvPr>
            <p:ph type="title"/>
          </p:nvPr>
        </p:nvSpPr>
        <p:spPr>
          <a:xfrm>
            <a:off x="457200" y="457200"/>
            <a:ext cx="8229600" cy="685800"/>
          </a:xfrm>
        </p:spPr>
        <p:txBody>
          <a:bodyPr>
            <a:normAutofit/>
          </a:bodyPr>
          <a:lstStyle/>
          <a:p>
            <a:pPr algn="ctr"/>
            <a:r>
              <a:rPr lang="ru-RU" sz="3200" b="1" dirty="0" smtClean="0">
                <a:latin typeface="Times New Roman" pitchFamily="18" charset="0"/>
                <a:cs typeface="Times New Roman" pitchFamily="18" charset="0"/>
              </a:rPr>
              <a:t>Биологический эксперимент</a:t>
            </a:r>
            <a:endParaRPr lang="ru-RU" sz="32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Связь УУД с общими исследовательскими умениями и навыками</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ctr">
              <a:buNone/>
            </a:pPr>
            <a:r>
              <a:rPr lang="ru-RU" sz="1800" dirty="0" smtClean="0">
                <a:latin typeface="Times New Roman" pitchFamily="18" charset="0"/>
                <a:cs typeface="Times New Roman" pitchFamily="18" charset="0"/>
              </a:rPr>
              <a:t>Связь универсальных учебных действий с общими исследовательскими умениями и навыками представлена в таблице:</a:t>
            </a:r>
          </a:p>
          <a:p>
            <a:endParaRPr lang="ru-RU" dirty="0" smtClean="0"/>
          </a:p>
          <a:p>
            <a:pPr>
              <a:buNone/>
            </a:pP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880568251"/>
              </p:ext>
            </p:extLst>
          </p:nvPr>
        </p:nvGraphicFramePr>
        <p:xfrm>
          <a:off x="609600" y="2743200"/>
          <a:ext cx="8001000" cy="2960701"/>
        </p:xfrm>
        <a:graphic>
          <a:graphicData uri="http://schemas.openxmlformats.org/drawingml/2006/table">
            <a:tbl>
              <a:tblPr firstRow="1" bandRow="1">
                <a:tableStyleId>{5940675A-B579-460E-94D1-54222C63F5DA}</a:tableStyleId>
              </a:tblPr>
              <a:tblGrid>
                <a:gridCol w="4000500"/>
                <a:gridCol w="4000500"/>
              </a:tblGrid>
              <a:tr h="914400">
                <a:tc>
                  <a:txBody>
                    <a:bodyPr/>
                    <a:lstStyle/>
                    <a:p>
                      <a:r>
                        <a:rPr lang="ru-RU" sz="1800" b="1" kern="1200" dirty="0" smtClean="0">
                          <a:solidFill>
                            <a:schemeClr val="tx1"/>
                          </a:solidFill>
                          <a:latin typeface="+mn-lt"/>
                          <a:ea typeface="+mn-ea"/>
                          <a:cs typeface="+mn-cs"/>
                        </a:rPr>
                        <a:t>УУД</a:t>
                      </a:r>
                      <a:endParaRPr lang="ru-RU" dirty="0"/>
                    </a:p>
                  </a:txBody>
                  <a:tcPr/>
                </a:tc>
                <a:tc>
                  <a:txBody>
                    <a:bodyPr/>
                    <a:lstStyle/>
                    <a:p>
                      <a:r>
                        <a:rPr lang="ru-RU" sz="1800" b="1" kern="1200" dirty="0" smtClean="0">
                          <a:solidFill>
                            <a:schemeClr val="tx1"/>
                          </a:solidFill>
                          <a:latin typeface="Times New Roman" pitchFamily="18" charset="0"/>
                          <a:ea typeface="+mn-ea"/>
                          <a:cs typeface="Times New Roman" pitchFamily="18" charset="0"/>
                        </a:rPr>
                        <a:t>Проектная деятельность и исследовательские умения и навыки</a:t>
                      </a:r>
                      <a:endParaRPr lang="ru-RU" dirty="0">
                        <a:latin typeface="Times New Roman" pitchFamily="18" charset="0"/>
                        <a:cs typeface="Times New Roman" pitchFamily="18" charset="0"/>
                      </a:endParaRPr>
                    </a:p>
                  </a:txBody>
                  <a:tcPr/>
                </a:tc>
              </a:tr>
              <a:tr h="1066800">
                <a:tc>
                  <a:txBody>
                    <a:bodyPr/>
                    <a:lstStyle/>
                    <a:p>
                      <a:r>
                        <a:rPr lang="ru-RU" sz="1600" b="1" kern="1200" dirty="0" smtClean="0">
                          <a:solidFill>
                            <a:schemeClr val="tx1"/>
                          </a:solidFill>
                          <a:latin typeface="Times New Roman" pitchFamily="18" charset="0"/>
                          <a:ea typeface="+mn-ea"/>
                          <a:cs typeface="Times New Roman" pitchFamily="18" charset="0"/>
                        </a:rPr>
                        <a:t>Личностные </a:t>
                      </a:r>
                      <a:r>
                        <a:rPr lang="ru-RU" sz="1600" kern="1200" dirty="0" smtClean="0">
                          <a:solidFill>
                            <a:schemeClr val="tx1"/>
                          </a:solidFill>
                          <a:latin typeface="Times New Roman" pitchFamily="18" charset="0"/>
                          <a:ea typeface="+mn-ea"/>
                          <a:cs typeface="Times New Roman" pitchFamily="18" charset="0"/>
                        </a:rPr>
                        <a:t>(самоопределение,</a:t>
                      </a:r>
                    </a:p>
                    <a:p>
                      <a:r>
                        <a:rPr lang="ru-RU" sz="1600" kern="1200" dirty="0" err="1" smtClean="0">
                          <a:solidFill>
                            <a:schemeClr val="tx1"/>
                          </a:solidFill>
                          <a:latin typeface="Times New Roman" pitchFamily="18" charset="0"/>
                          <a:ea typeface="+mn-ea"/>
                          <a:cs typeface="Times New Roman" pitchFamily="18" charset="0"/>
                        </a:rPr>
                        <a:t>смыслообразование</a:t>
                      </a:r>
                      <a:r>
                        <a:rPr lang="ru-RU" sz="1600" kern="1200" dirty="0" smtClean="0">
                          <a:solidFill>
                            <a:schemeClr val="tx1"/>
                          </a:solidFill>
                          <a:latin typeface="Times New Roman" pitchFamily="18" charset="0"/>
                          <a:ea typeface="+mn-ea"/>
                          <a:cs typeface="Times New Roman" pitchFamily="18" charset="0"/>
                        </a:rPr>
                        <a:t>, нравственно-этическое</a:t>
                      </a:r>
                      <a:r>
                        <a:rPr lang="ru-RU" sz="1600" kern="1200" baseline="0" dirty="0" smtClean="0">
                          <a:solidFill>
                            <a:schemeClr val="tx1"/>
                          </a:solidFill>
                          <a:latin typeface="Times New Roman" pitchFamily="18" charset="0"/>
                          <a:ea typeface="+mn-ea"/>
                          <a:cs typeface="Times New Roman" pitchFamily="18" charset="0"/>
                        </a:rPr>
                        <a:t> </a:t>
                      </a:r>
                      <a:r>
                        <a:rPr lang="ru-RU" sz="1600" kern="1200" dirty="0" smtClean="0">
                          <a:solidFill>
                            <a:schemeClr val="tx1"/>
                          </a:solidFill>
                          <a:latin typeface="Times New Roman" pitchFamily="18" charset="0"/>
                          <a:ea typeface="+mn-ea"/>
                          <a:cs typeface="Times New Roman" pitchFamily="18" charset="0"/>
                        </a:rPr>
                        <a:t>оценивание)</a:t>
                      </a:r>
                      <a:endParaRPr lang="ru-RU" sz="1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tx1"/>
                          </a:solidFill>
                          <a:latin typeface="Times New Roman" pitchFamily="18" charset="0"/>
                          <a:ea typeface="+mn-ea"/>
                          <a:cs typeface="Times New Roman" pitchFamily="18" charset="0"/>
                        </a:rPr>
                        <a:t>Самоконтроль и самооценка</a:t>
                      </a:r>
                    </a:p>
                    <a:p>
                      <a:endParaRPr lang="ru-RU" dirty="0">
                        <a:latin typeface="Times New Roman" pitchFamily="18" charset="0"/>
                        <a:cs typeface="Times New Roman" pitchFamily="18" charset="0"/>
                      </a:endParaRPr>
                    </a:p>
                  </a:txBody>
                  <a:tcPr/>
                </a:tc>
              </a:tr>
              <a:tr h="979501">
                <a:tc>
                  <a:txBody>
                    <a:bodyPr/>
                    <a:lstStyle/>
                    <a:p>
                      <a:r>
                        <a:rPr lang="ru-RU" sz="1600" b="1" kern="1200" dirty="0" smtClean="0">
                          <a:solidFill>
                            <a:schemeClr val="tx1"/>
                          </a:solidFill>
                          <a:latin typeface="Times New Roman" pitchFamily="18" charset="0"/>
                          <a:ea typeface="+mn-ea"/>
                          <a:cs typeface="Times New Roman" pitchFamily="18" charset="0"/>
                        </a:rPr>
                        <a:t>Регулятивные </a:t>
                      </a:r>
                      <a:r>
                        <a:rPr lang="ru-RU" sz="1600" kern="1200" dirty="0" smtClean="0">
                          <a:solidFill>
                            <a:schemeClr val="tx1"/>
                          </a:solidFill>
                          <a:latin typeface="Times New Roman" pitchFamily="18" charset="0"/>
                          <a:ea typeface="+mn-ea"/>
                          <a:cs typeface="Times New Roman" pitchFamily="18" charset="0"/>
                        </a:rPr>
                        <a:t>(</a:t>
                      </a:r>
                      <a:r>
                        <a:rPr lang="ru-RU" sz="1600" kern="1200" dirty="0" err="1" smtClean="0">
                          <a:solidFill>
                            <a:schemeClr val="tx1"/>
                          </a:solidFill>
                          <a:latin typeface="Times New Roman" pitchFamily="18" charset="0"/>
                          <a:ea typeface="+mn-ea"/>
                          <a:cs typeface="Times New Roman" pitchFamily="18" charset="0"/>
                        </a:rPr>
                        <a:t>целеполагание</a:t>
                      </a:r>
                      <a:r>
                        <a:rPr lang="ru-RU" sz="1600" kern="1200" dirty="0" smtClean="0">
                          <a:solidFill>
                            <a:schemeClr val="tx1"/>
                          </a:solidFill>
                          <a:latin typeface="Times New Roman" pitchFamily="18" charset="0"/>
                          <a:ea typeface="+mn-ea"/>
                          <a:cs typeface="Times New Roman" pitchFamily="18" charset="0"/>
                        </a:rPr>
                        <a:t>,</a:t>
                      </a:r>
                    </a:p>
                    <a:p>
                      <a:r>
                        <a:rPr lang="ru-RU" sz="1600" kern="1200" dirty="0" smtClean="0">
                          <a:solidFill>
                            <a:schemeClr val="tx1"/>
                          </a:solidFill>
                          <a:latin typeface="Times New Roman" pitchFamily="18" charset="0"/>
                          <a:ea typeface="+mn-ea"/>
                          <a:cs typeface="Times New Roman" pitchFamily="18" charset="0"/>
                        </a:rPr>
                        <a:t>планирование, прогнозирование, контроль,</a:t>
                      </a:r>
                    </a:p>
                    <a:p>
                      <a:r>
                        <a:rPr lang="ru-RU" sz="1600" kern="1200" dirty="0" smtClean="0">
                          <a:solidFill>
                            <a:schemeClr val="tx1"/>
                          </a:solidFill>
                          <a:latin typeface="Times New Roman" pitchFamily="18" charset="0"/>
                          <a:ea typeface="+mn-ea"/>
                          <a:cs typeface="Times New Roman" pitchFamily="18" charset="0"/>
                        </a:rPr>
                        <a:t>коррекция, оценка, волевая </a:t>
                      </a:r>
                      <a:r>
                        <a:rPr lang="ru-RU" sz="1600" kern="1200" dirty="0" err="1" smtClean="0">
                          <a:solidFill>
                            <a:schemeClr val="tx1"/>
                          </a:solidFill>
                          <a:latin typeface="Times New Roman" pitchFamily="18" charset="0"/>
                          <a:ea typeface="+mn-ea"/>
                          <a:cs typeface="Times New Roman" pitchFamily="18" charset="0"/>
                        </a:rPr>
                        <a:t>саморегуляция</a:t>
                      </a:r>
                      <a:endParaRPr lang="ru-RU" sz="1600" dirty="0">
                        <a:latin typeface="Times New Roman" pitchFamily="18" charset="0"/>
                        <a:cs typeface="Times New Roman" pitchFamily="18" charset="0"/>
                      </a:endParaRPr>
                    </a:p>
                  </a:txBody>
                  <a:tcPr/>
                </a:tc>
                <a:tc>
                  <a:txBody>
                    <a:bodyPr/>
                    <a:lstStyle/>
                    <a:p>
                      <a:r>
                        <a:rPr lang="ru-RU" sz="1600" kern="1200" dirty="0" smtClean="0">
                          <a:solidFill>
                            <a:schemeClr val="tx1"/>
                          </a:solidFill>
                          <a:latin typeface="Times New Roman" pitchFamily="18" charset="0"/>
                          <a:ea typeface="+mn-ea"/>
                          <a:cs typeface="Times New Roman" pitchFamily="18" charset="0"/>
                        </a:rPr>
                        <a:t>Умение ставить цель и планировать свою</a:t>
                      </a:r>
                    </a:p>
                    <a:p>
                      <a:r>
                        <a:rPr lang="ru-RU" sz="1600" kern="1200" dirty="0" smtClean="0">
                          <a:solidFill>
                            <a:schemeClr val="tx1"/>
                          </a:solidFill>
                          <a:latin typeface="Times New Roman" pitchFamily="18" charset="0"/>
                          <a:ea typeface="+mn-ea"/>
                          <a:cs typeface="Times New Roman" pitchFamily="18" charset="0"/>
                        </a:rPr>
                        <a:t>работу</a:t>
                      </a:r>
                      <a:endParaRPr lang="ru-RU" sz="1600" dirty="0">
                        <a:latin typeface="Times New Roman" pitchFamily="18" charset="0"/>
                        <a:cs typeface="Times New Roman" pitchFamily="18" charset="0"/>
                      </a:endParaRP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43000"/>
            <a:ext cx="8839200" cy="4389120"/>
          </a:xfrm>
        </p:spPr>
        <p:txBody>
          <a:bodyPr>
            <a:normAutofit fontScale="25000" lnSpcReduction="20000"/>
          </a:bodyPr>
          <a:lstStyle/>
          <a:p>
            <a:pPr algn="just">
              <a:lnSpc>
                <a:spcPct val="120000"/>
              </a:lnSpc>
              <a:buNone/>
            </a:pPr>
            <a:r>
              <a:rPr lang="ru-RU" b="1" dirty="0" smtClean="0"/>
              <a:t>   	</a:t>
            </a:r>
            <a:r>
              <a:rPr lang="ru-RU" sz="6400" dirty="0" smtClean="0">
                <a:latin typeface="Times New Roman" pitchFamily="18" charset="0"/>
                <a:cs typeface="Times New Roman" pitchFamily="18" charset="0"/>
              </a:rPr>
              <a:t>Карточки с заданием – алгоритмом действия и конверты с листьями (можно использовать листья разных растений как гербарных, так и комнатных растений) раздаются учащимся при подготовке к уроку по теме «</a:t>
            </a:r>
            <a:r>
              <a:rPr lang="ru-RU" sz="6400" dirty="0" err="1" smtClean="0">
                <a:latin typeface="Times New Roman" pitchFamily="18" charset="0"/>
                <a:cs typeface="Times New Roman" pitchFamily="18" charset="0"/>
              </a:rPr>
              <a:t>Модификационная</a:t>
            </a:r>
            <a:r>
              <a:rPr lang="ru-RU" sz="6400" dirty="0" smtClean="0">
                <a:latin typeface="Times New Roman" pitchFamily="18" charset="0"/>
                <a:cs typeface="Times New Roman" pitchFamily="18" charset="0"/>
              </a:rPr>
              <a:t> изменчивость». Учитель проводит объяснение нового материала, рассказывая о сущности </a:t>
            </a:r>
            <a:r>
              <a:rPr lang="ru-RU" sz="6400" dirty="0" err="1" smtClean="0">
                <a:latin typeface="Times New Roman" pitchFamily="18" charset="0"/>
                <a:cs typeface="Times New Roman" pitchFamily="18" charset="0"/>
              </a:rPr>
              <a:t>модификационной</a:t>
            </a:r>
            <a:r>
              <a:rPr lang="ru-RU" sz="6400" dirty="0" smtClean="0">
                <a:latin typeface="Times New Roman" pitchFamily="18" charset="0"/>
                <a:cs typeface="Times New Roman" pitchFamily="18" charset="0"/>
              </a:rPr>
              <a:t> изменчивости, ее видах, факторах, способствующих ее появлению. Учащиеся сравнивают наследственной и ненаследственной изменчивости, делают вывод  о роли в естественном отборе. Учитель вводит новое понятие – норма реакции. Далее учащиеся работают самостоятельно, пользуясь карточкой с заданием.</a:t>
            </a:r>
          </a:p>
          <a:p>
            <a:pPr algn="just">
              <a:lnSpc>
                <a:spcPct val="120000"/>
              </a:lnSpc>
              <a:buNone/>
            </a:pPr>
            <a:r>
              <a:rPr lang="ru-RU" sz="6400" dirty="0" smtClean="0">
                <a:latin typeface="Times New Roman" pitchFamily="18" charset="0"/>
                <a:cs typeface="Times New Roman" pitchFamily="18" charset="0"/>
              </a:rPr>
              <a:t>	Задача: Определите, как распределяются варианты у гибридов? Подумайте о причинах различного фенотипа.</a:t>
            </a:r>
          </a:p>
          <a:p>
            <a:pPr algn="just">
              <a:lnSpc>
                <a:spcPct val="120000"/>
              </a:lnSpc>
              <a:buNone/>
            </a:pPr>
            <a:r>
              <a:rPr lang="ru-RU" sz="6400" dirty="0" smtClean="0">
                <a:latin typeface="Times New Roman" pitchFamily="18" charset="0"/>
                <a:cs typeface="Times New Roman" pitchFamily="18" charset="0"/>
              </a:rPr>
              <a:t>	Метод: Построение вариационного ряда и вариационной кривой.</a:t>
            </a:r>
          </a:p>
          <a:p>
            <a:pPr algn="just">
              <a:lnSpc>
                <a:spcPct val="120000"/>
              </a:lnSpc>
              <a:buNone/>
            </a:pPr>
            <a:r>
              <a:rPr lang="ru-RU" sz="6400" dirty="0" smtClean="0">
                <a:latin typeface="Times New Roman" pitchFamily="18" charset="0"/>
                <a:cs typeface="Times New Roman" pitchFamily="18" charset="0"/>
              </a:rPr>
              <a:t>	Алгоритм действия: Определить длину листьев данного объекта, произведя подсчет количества вариант и частоту встречаемости (данные занести в таблицу). Расположите листья в порядке возрастания (выполняется только для высушенного материала). Построить вариационную кривую, откладывая по оси абсцисс длину листа, по оси ординат – количество вариант. Сделать вывод о распределении вариант у </a:t>
            </a:r>
            <a:r>
              <a:rPr lang="ru-RU" sz="6400" dirty="0" err="1" smtClean="0">
                <a:latin typeface="Times New Roman" pitchFamily="18" charset="0"/>
                <a:cs typeface="Times New Roman" pitchFamily="18" charset="0"/>
              </a:rPr>
              <a:t>гибридов.Обсудить</a:t>
            </a:r>
            <a:r>
              <a:rPr lang="ru-RU" sz="6400" dirty="0" smtClean="0">
                <a:latin typeface="Times New Roman" pitchFamily="18" charset="0"/>
                <a:cs typeface="Times New Roman" pitchFamily="18" charset="0"/>
              </a:rPr>
              <a:t> в паре причины именно такого распределения вариант в вариационном ряду. Определить среднюю величину признака по формуле</a:t>
            </a:r>
          </a:p>
          <a:p>
            <a:pPr algn="just">
              <a:lnSpc>
                <a:spcPct val="120000"/>
              </a:lnSpc>
              <a:buNone/>
            </a:pPr>
            <a:r>
              <a:rPr lang="ru-RU"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v p</a:t>
            </a:r>
            <a:r>
              <a:rPr lang="ru-RU" sz="6400" dirty="0" smtClean="0">
                <a:latin typeface="Times New Roman" pitchFamily="18" charset="0"/>
                <a:cs typeface="Times New Roman" pitchFamily="18" charset="0"/>
              </a:rPr>
              <a:t>)</a:t>
            </a:r>
          </a:p>
          <a:p>
            <a:pPr algn="just">
              <a:lnSpc>
                <a:spcPct val="120000"/>
              </a:lnSpc>
              <a:buNone/>
            </a:pPr>
            <a:r>
              <a:rPr lang="ru-RU" sz="6400" dirty="0" smtClean="0">
                <a:latin typeface="Times New Roman" pitchFamily="18" charset="0"/>
                <a:cs typeface="Times New Roman" pitchFamily="18" charset="0"/>
              </a:rPr>
              <a:t>         М =  ---------- </a:t>
            </a:r>
          </a:p>
          <a:p>
            <a:pPr algn="just">
              <a:lnSpc>
                <a:spcPct val="120000"/>
              </a:lnSpc>
              <a:buNone/>
            </a:pPr>
            <a:r>
              <a:rPr lang="ru-RU" sz="6400" dirty="0" smtClean="0">
                <a:latin typeface="Times New Roman" pitchFamily="18" charset="0"/>
                <a:cs typeface="Times New Roman" pitchFamily="18" charset="0"/>
              </a:rPr>
              <a:t>                       </a:t>
            </a:r>
            <a:r>
              <a:rPr lang="en-US" sz="6400" dirty="0" smtClean="0">
                <a:latin typeface="Times New Roman" pitchFamily="18" charset="0"/>
                <a:cs typeface="Times New Roman" pitchFamily="18" charset="0"/>
              </a:rPr>
              <a:t>n</a:t>
            </a:r>
            <a:r>
              <a:rPr lang="ru-RU" sz="6400" dirty="0" smtClean="0">
                <a:latin typeface="Times New Roman" pitchFamily="18" charset="0"/>
                <a:cs typeface="Times New Roman" pitchFamily="18" charset="0"/>
              </a:rPr>
              <a:t>      , где М – средняя величина признака, </a:t>
            </a:r>
            <a:r>
              <a:rPr lang="en-US" sz="6400" dirty="0" smtClean="0">
                <a:latin typeface="Times New Roman" pitchFamily="18" charset="0"/>
                <a:cs typeface="Times New Roman" pitchFamily="18" charset="0"/>
              </a:rPr>
              <a:t>v</a:t>
            </a:r>
            <a:r>
              <a:rPr lang="ru-RU" sz="6400" dirty="0" smtClean="0">
                <a:latin typeface="Times New Roman" pitchFamily="18" charset="0"/>
                <a:cs typeface="Times New Roman" pitchFamily="18" charset="0"/>
              </a:rPr>
              <a:t> – варианта, </a:t>
            </a:r>
            <a:r>
              <a:rPr lang="en-US" sz="6400" dirty="0" smtClean="0">
                <a:latin typeface="Times New Roman" pitchFamily="18" charset="0"/>
                <a:cs typeface="Times New Roman" pitchFamily="18" charset="0"/>
              </a:rPr>
              <a:t>p</a:t>
            </a:r>
            <a:r>
              <a:rPr lang="ru-RU" sz="6400" dirty="0" smtClean="0">
                <a:latin typeface="Times New Roman" pitchFamily="18" charset="0"/>
                <a:cs typeface="Times New Roman" pitchFamily="18" charset="0"/>
              </a:rPr>
              <a:t> – частота встречаемости,  - знак суммирования, </a:t>
            </a:r>
            <a:r>
              <a:rPr lang="en-US" sz="6400" dirty="0" smtClean="0">
                <a:latin typeface="Times New Roman" pitchFamily="18" charset="0"/>
                <a:cs typeface="Times New Roman" pitchFamily="18" charset="0"/>
              </a:rPr>
              <a:t>n</a:t>
            </a:r>
            <a:r>
              <a:rPr lang="ru-RU" sz="6400" dirty="0" smtClean="0">
                <a:latin typeface="Times New Roman" pitchFamily="18" charset="0"/>
                <a:cs typeface="Times New Roman" pitchFamily="18" charset="0"/>
              </a:rPr>
              <a:t>– общее число вариант ряда.  </a:t>
            </a:r>
          </a:p>
          <a:p>
            <a:pPr algn="just"/>
            <a:endParaRPr lang="ru-RU" sz="6400" dirty="0"/>
          </a:p>
        </p:txBody>
      </p:sp>
      <p:sp>
        <p:nvSpPr>
          <p:cNvPr id="5" name="Заголовок 1"/>
          <p:cNvSpPr>
            <a:spLocks noGrp="1"/>
          </p:cNvSpPr>
          <p:nvPr>
            <p:ph type="title"/>
          </p:nvPr>
        </p:nvSpPr>
        <p:spPr>
          <a:xfrm>
            <a:off x="457200" y="457200"/>
            <a:ext cx="8229600" cy="685800"/>
          </a:xfrm>
        </p:spPr>
        <p:txBody>
          <a:bodyPr>
            <a:normAutofit fontScale="90000"/>
          </a:bodyPr>
          <a:lstStyle/>
          <a:p>
            <a:pPr algn="ctr"/>
            <a:r>
              <a:rPr lang="ru-RU" sz="3200" b="1" dirty="0" smtClean="0">
                <a:latin typeface="Times New Roman" pitchFamily="18" charset="0"/>
                <a:cs typeface="Times New Roman" pitchFamily="18" charset="0"/>
              </a:rPr>
              <a:t>Биологический эксперимент. Общая биология</a:t>
            </a:r>
            <a:endParaRPr lang="ru-RU" sz="32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Исследование в учебной и дополнительной литературе</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228600" y="1935480"/>
            <a:ext cx="8458200" cy="4389120"/>
          </a:xfrm>
        </p:spPr>
        <p:txBody>
          <a:bodyPr>
            <a:normAutofit fontScale="85000" lnSpcReduction="10000"/>
          </a:bodyPr>
          <a:lstStyle/>
          <a:p>
            <a:pPr algn="just">
              <a:buNone/>
            </a:pPr>
            <a:r>
              <a:rPr lang="ru-RU" sz="2600" dirty="0" smtClean="0">
                <a:latin typeface="Times New Roman" pitchFamily="18" charset="0"/>
                <a:cs typeface="Times New Roman" pitchFamily="18" charset="0"/>
              </a:rPr>
              <a:t>     	Исследовательский метод я использую также при работе с учебной и дополнительной литературой, осуществляя анализ текста.</a:t>
            </a:r>
          </a:p>
          <a:p>
            <a:pPr algn="just">
              <a:buNone/>
            </a:pPr>
            <a:r>
              <a:rPr lang="ru-RU" sz="2600" dirty="0" smtClean="0">
                <a:latin typeface="Times New Roman" pitchFamily="18" charset="0"/>
                <a:cs typeface="Times New Roman" pitchFamily="18" charset="0"/>
              </a:rPr>
              <a:t>     	Например, в 11 классе (профильный уровень) урок «Первые русские эволюционисты» провожу в форме урока - семинара (для этого класс делится на четыре группы по 3-4 человека в группе). Каждой группе предлагается один текст о русском ученом, внесшем вклад в развитие эволюционной теории, а также лист исследования. В течение 20 минут учащиеся внимательно изучают тестовый материал и заполняют соответствующую графу в таблице, подготавливают небольшое сообщение о том, что узнали. Затем представители группы рассказывают о том, что узнали. В итоге знания каждого становятся знаниями всех. В конце урока провожу тестирование, чтобы оценить знания каждого ученика.</a:t>
            </a:r>
          </a:p>
          <a:p>
            <a:endParaRPr lang="ru-RU"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91312"/>
          </a:xfrm>
        </p:spPr>
        <p:txBody>
          <a:bodyPr>
            <a:normAutofit/>
          </a:bodyPr>
          <a:lstStyle/>
          <a:p>
            <a:pPr algn="ctr"/>
            <a:r>
              <a:rPr lang="ru-RU" sz="3200" b="1" dirty="0" smtClean="0">
                <a:latin typeface="Times New Roman" pitchFamily="18" charset="0"/>
                <a:cs typeface="Times New Roman" pitchFamily="18" charset="0"/>
              </a:rPr>
              <a:t>Метод проектов</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524000"/>
            <a:ext cx="8229600" cy="4389120"/>
          </a:xfrm>
        </p:spPr>
        <p:txBody>
          <a:bodyPr>
            <a:normAutofit fontScale="77500" lnSpcReduction="20000"/>
          </a:bodyPr>
          <a:lstStyle/>
          <a:p>
            <a:pPr algn="just">
              <a:buFont typeface="Wingdings" pitchFamily="2" charset="2"/>
              <a:buChar char="Ø"/>
            </a:pPr>
            <a:r>
              <a:rPr lang="ru-RU" dirty="0" smtClean="0">
                <a:latin typeface="Times New Roman" pitchFamily="18" charset="0"/>
                <a:cs typeface="Times New Roman" pitchFamily="18" charset="0"/>
              </a:rPr>
              <a:t>Исследовательская учебно-познавательная деятельность школьника обладает большим потенциалом для формирования у них опыта творческой деятельности, поскольку предполагает не только усвоение действий, выполняемых по образцу, но и самостоятельный поиск и создание нового субъективно значимого знания. Такой опыт формируется на основе личностно-ориентированного подхода в обучении, одним из путей реализации которого, является применение в обучении метода проектов.</a:t>
            </a:r>
          </a:p>
          <a:p>
            <a:pPr algn="just">
              <a:buFont typeface="Wingdings" pitchFamily="2" charset="2"/>
              <a:buChar char="Ø"/>
            </a:pPr>
            <a:r>
              <a:rPr lang="ru-RU" dirty="0" smtClean="0">
                <a:latin typeface="Times New Roman" pitchFamily="18" charset="0"/>
                <a:cs typeface="Times New Roman" pitchFamily="18" charset="0"/>
              </a:rPr>
              <a:t>Метод проектов представляет собой гибкую модель организации учебного процесса, ориентированную на творческую самореализацию личности обучающегося путём развития его интеллектуальных и физических возможностей, волевых качеств и творческих способностей в процессе создания (под контролем учителя) образовательного продукта, обладающего объективной или субъективной новизной и имеющего практическую значимость. Любой проект ориентирован на решение конкретной проблемы и рассчитан на определённого потребителя</a:t>
            </a:r>
            <a:r>
              <a:rPr lang="ru-RU" dirty="0" smtClean="0"/>
              <a:t>.</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685800"/>
            <a:ext cx="8229600" cy="1143000"/>
          </a:xfrm>
        </p:spPr>
        <p:txBody>
          <a:bodyPr>
            <a:normAutofit/>
          </a:bodyPr>
          <a:lstStyle/>
          <a:p>
            <a:pPr algn="ctr"/>
            <a:r>
              <a:rPr lang="ru-RU" sz="3200" b="1" dirty="0" smtClean="0">
                <a:latin typeface="Times New Roman" pitchFamily="18" charset="0"/>
                <a:cs typeface="Times New Roman" pitchFamily="18" charset="0"/>
              </a:rPr>
              <a:t>Основные требования к организации проекта</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828800"/>
            <a:ext cx="8229600" cy="4389120"/>
          </a:xfrm>
        </p:spPr>
        <p:txBody>
          <a:bodyPr>
            <a:normAutofit fontScale="85000" lnSpcReduction="20000"/>
          </a:bodyPr>
          <a:lstStyle/>
          <a:p>
            <a:pPr algn="just">
              <a:buFont typeface="Wingdings" pitchFamily="2" charset="2"/>
              <a:buChar char="Ø"/>
            </a:pPr>
            <a:r>
              <a:rPr lang="ru-RU" sz="2300" dirty="0" smtClean="0">
                <a:latin typeface="Times New Roman" pitchFamily="18" charset="0"/>
                <a:cs typeface="Times New Roman" pitchFamily="18" charset="0"/>
              </a:rPr>
              <a:t>Основные требования к организации проекта:</a:t>
            </a:r>
          </a:p>
          <a:p>
            <a:pPr lvl="0" algn="just">
              <a:buFont typeface="Wingdings" pitchFamily="2" charset="2"/>
              <a:buChar char="Ø"/>
            </a:pPr>
            <a:r>
              <a:rPr lang="ru-RU" sz="2300" dirty="0" smtClean="0">
                <a:latin typeface="Times New Roman" pitchFamily="18" charset="0"/>
                <a:cs typeface="Times New Roman" pitchFamily="18" charset="0"/>
              </a:rPr>
              <a:t>проект создается по инициативе учащихся и должен быть значимым для них и для их ближайшего окружения;</a:t>
            </a:r>
          </a:p>
          <a:p>
            <a:pPr lvl="0" algn="just">
              <a:buFont typeface="Wingdings" pitchFamily="2" charset="2"/>
              <a:buChar char="Ø"/>
            </a:pPr>
            <a:r>
              <a:rPr lang="ru-RU" sz="2300" dirty="0" smtClean="0">
                <a:latin typeface="Times New Roman" pitchFamily="18" charset="0"/>
                <a:cs typeface="Times New Roman" pitchFamily="18" charset="0"/>
              </a:rPr>
              <a:t>решаемая с помощью проекта проблема и предполагаемые результаты должны иметь практическое (возможно, и научное) значение;</a:t>
            </a:r>
          </a:p>
          <a:p>
            <a:pPr lvl="0" algn="just">
              <a:buFont typeface="Wingdings" pitchFamily="2" charset="2"/>
              <a:buChar char="Ø"/>
            </a:pPr>
            <a:r>
              <a:rPr lang="ru-RU" sz="2300" dirty="0" smtClean="0">
                <a:latin typeface="Times New Roman" pitchFamily="18" charset="0"/>
                <a:cs typeface="Times New Roman" pitchFamily="18" charset="0"/>
              </a:rPr>
              <a:t>работа учащихся над проектом является самостоятельной и носит исследовательский характер;</a:t>
            </a:r>
          </a:p>
          <a:p>
            <a:pPr lvl="0" algn="just">
              <a:buFont typeface="Wingdings" pitchFamily="2" charset="2"/>
              <a:buChar char="Ø"/>
            </a:pPr>
            <a:r>
              <a:rPr lang="ru-RU" sz="2300" dirty="0" smtClean="0">
                <a:latin typeface="Times New Roman" pitchFamily="18" charset="0"/>
                <a:cs typeface="Times New Roman" pitchFamily="18" charset="0"/>
              </a:rPr>
              <a:t>проект планируется и разрабатывается заранее, исходя из конкретных целей и задач, допускаются изменения в процессе его осуществления.</a:t>
            </a:r>
          </a:p>
          <a:p>
            <a:pPr algn="just">
              <a:buFont typeface="Wingdings" pitchFamily="2" charset="2"/>
              <a:buChar char="Ø"/>
            </a:pPr>
            <a:r>
              <a:rPr lang="ru-RU" sz="2300" dirty="0" smtClean="0">
                <a:latin typeface="Times New Roman" pitchFamily="18" charset="0"/>
                <a:cs typeface="Times New Roman" pitchFamily="18" charset="0"/>
              </a:rPr>
              <a:t>Метод проектов позволяет создать условия, при которых школьники, с одной стороны, могут самостоятельно осваивать новые знания и способы действия, а с другой – применять на практике ранее приобретённые знания и умения. Это позволяет делать упор на творческое развитие личности. «Проектное обучение – полезная альтернатива классно-урочной системы, но оно отнюдь не должно вытеснять ее», - считает В. В. </a:t>
            </a:r>
            <a:r>
              <a:rPr lang="ru-RU" sz="2300" dirty="0" err="1" smtClean="0">
                <a:latin typeface="Times New Roman" pitchFamily="18" charset="0"/>
                <a:cs typeface="Times New Roman" pitchFamily="18" charset="0"/>
              </a:rPr>
              <a:t>Гузеев</a:t>
            </a:r>
            <a:r>
              <a:rPr lang="ru-RU" sz="2300" dirty="0" smtClean="0">
                <a:latin typeface="Times New Roman" pitchFamily="18" charset="0"/>
                <a:cs typeface="Times New Roman" pitchFamily="18" charset="0"/>
              </a:rPr>
              <a:t>.</a:t>
            </a:r>
          </a:p>
          <a:p>
            <a:pPr algn="just"/>
            <a:endParaRPr lang="ru-RU" dirty="0"/>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Коллективная деятельность при выполнении проекта </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pPr algn="just">
              <a:buNone/>
            </a:pPr>
            <a:r>
              <a:rPr lang="ru-RU" sz="2600" dirty="0" smtClean="0">
                <a:latin typeface="Times New Roman" pitchFamily="18" charset="0"/>
                <a:cs typeface="Times New Roman" pitchFamily="18" charset="0"/>
              </a:rPr>
              <a:t>    Учебный проект предполагает коллективную форму деятельности. Одна из его основных задач – осуществление </a:t>
            </a:r>
            <a:r>
              <a:rPr lang="ru-RU" sz="2600" dirty="0" err="1" smtClean="0">
                <a:latin typeface="Times New Roman" pitchFamily="18" charset="0"/>
                <a:cs typeface="Times New Roman" pitchFamily="18" charset="0"/>
              </a:rPr>
              <a:t>межпредметных</a:t>
            </a:r>
            <a:r>
              <a:rPr lang="ru-RU" sz="2600" dirty="0" smtClean="0">
                <a:latin typeface="Times New Roman" pitchFamily="18" charset="0"/>
                <a:cs typeface="Times New Roman" pitchFamily="18" charset="0"/>
              </a:rPr>
              <a:t> связей и создание некоторого образовательного продукта в процессе взаимодействия учащихся друг с другом и с учителем. Составление перечня вопросов, определение задач, работы, выбор методов изучения обозначенной проблемы и способа презентации проекта, распределение ролей и обязанностей между его участниками - всё это осуществляется в процессе коллективного обсуждения. При этом учитель выступает в обсуждении и принятии решений в качестве старшего товарища. С обучающей деятельности учителя акцент переносится на познавательную деятельность ученика: первый задаёт “пространство” возможных целей и путей их достижения, из которых второй выбирает те, что наиболее соответствуют его индивидуальности. Таким образом, создаются условия для непрерывного самообразования, интеллектуального и творческого развития обучающихся.</a:t>
            </a:r>
          </a:p>
          <a:p>
            <a:endParaRPr lang="ru-RU" dirty="0"/>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Последовательность работы над проектом</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Font typeface="Wingdings" pitchFamily="2" charset="2"/>
              <a:buChar char="Ø"/>
            </a:pPr>
            <a:r>
              <a:rPr lang="ru-RU" sz="2000" dirty="0" smtClean="0">
                <a:latin typeface="Times New Roman" pitchFamily="18" charset="0"/>
                <a:cs typeface="Times New Roman" pitchFamily="18" charset="0"/>
              </a:rPr>
              <a:t>Деятельность ученика организуется не только как удовлетворение познавательной потребности, но и целого ряда потребностей развития личности ученика: самоутверждение, самовыражение, самоопределение, </a:t>
            </a:r>
            <a:r>
              <a:rPr lang="ru-RU" sz="2000" dirty="0" err="1" smtClean="0">
                <a:latin typeface="Times New Roman" pitchFamily="18" charset="0"/>
                <a:cs typeface="Times New Roman" pitchFamily="18" charset="0"/>
              </a:rPr>
              <a:t>самоактуализация</a:t>
            </a:r>
            <a:r>
              <a:rPr lang="ru-RU" sz="2000" dirty="0" smtClean="0">
                <a:latin typeface="Times New Roman" pitchFamily="18" charset="0"/>
                <a:cs typeface="Times New Roman" pitchFamily="18" charset="0"/>
              </a:rPr>
              <a:t>. Ученик себя адаптирует к социуму, проходит первые социальные пробы, то есть осуществляет самосовершенствование.</a:t>
            </a:r>
          </a:p>
          <a:p>
            <a:pPr algn="just">
              <a:buFont typeface="Wingdings" pitchFamily="2" charset="2"/>
              <a:buChar char="Ø"/>
            </a:pPr>
            <a:r>
              <a:rPr lang="ru-RU" sz="2000" dirty="0" smtClean="0">
                <a:latin typeface="Times New Roman" pitchFamily="18" charset="0"/>
                <a:cs typeface="Times New Roman" pitchFamily="18" charset="0"/>
              </a:rPr>
              <a:t>В своей практике использую последовательность работы над проектом, включающей несколько этапов: подготовка, планирование, исследование, формулирование результатов и выводов, защита проекта, оценка результатов и процесса проектной деятельности.</a:t>
            </a:r>
            <a:endParaRPr lang="ru-RU" sz="20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762000"/>
            <a:ext cx="8534400" cy="6096000"/>
          </a:xfrm>
        </p:spPr>
        <p:txBody>
          <a:bodyPr>
            <a:normAutofit fontScale="25000" lnSpcReduction="20000"/>
          </a:bodyPr>
          <a:lstStyle/>
          <a:p>
            <a:pPr algn="ctr">
              <a:buNone/>
            </a:pPr>
            <a:r>
              <a:rPr lang="ru-RU" sz="5600" dirty="0" smtClean="0">
                <a:latin typeface="Times New Roman" pitchFamily="18" charset="0"/>
                <a:cs typeface="Times New Roman" pitchFamily="18" charset="0"/>
              </a:rPr>
              <a:t>.</a:t>
            </a:r>
            <a:r>
              <a:rPr lang="ru-RU" sz="12800" b="1" dirty="0" smtClean="0">
                <a:solidFill>
                  <a:schemeClr val="tx2"/>
                </a:solidFill>
                <a:latin typeface="Times New Roman" pitchFamily="18" charset="0"/>
                <a:ea typeface="+mj-ea"/>
                <a:cs typeface="Times New Roman" pitchFamily="18" charset="0"/>
              </a:rPr>
              <a:t>Задачи исследовательской проектной деятельности школьников:</a:t>
            </a:r>
          </a:p>
          <a:p>
            <a:pPr lvl="0" algn="just">
              <a:buFont typeface="Wingdings" pitchFamily="2" charset="2"/>
              <a:buChar char="Ø"/>
            </a:pPr>
            <a:r>
              <a:rPr lang="ru-RU" sz="7200" dirty="0" smtClean="0">
                <a:latin typeface="Times New Roman" pitchFamily="18" charset="0"/>
                <a:cs typeface="Times New Roman" pitchFamily="18" charset="0"/>
              </a:rPr>
              <a:t>реализовать личностно-ориентированный и проблемный подходы к обучению;</a:t>
            </a:r>
          </a:p>
          <a:p>
            <a:pPr lvl="0" algn="just">
              <a:buFont typeface="Wingdings" pitchFamily="2" charset="2"/>
              <a:buChar char="Ø"/>
            </a:pPr>
            <a:r>
              <a:rPr lang="ru-RU" sz="7200" dirty="0" smtClean="0">
                <a:latin typeface="Times New Roman" pitchFamily="18" charset="0"/>
                <a:cs typeface="Times New Roman" pitchFamily="18" charset="0"/>
              </a:rPr>
              <a:t>сформировать положительную мотивацию учебной деятельности;</a:t>
            </a:r>
          </a:p>
          <a:p>
            <a:pPr algn="just">
              <a:buFont typeface="Wingdings" pitchFamily="2" charset="2"/>
              <a:buChar char="Ø"/>
            </a:pPr>
            <a:r>
              <a:rPr lang="ru-RU" sz="7200" dirty="0" smtClean="0">
                <a:latin typeface="Times New Roman" pitchFamily="18" charset="0"/>
                <a:cs typeface="Times New Roman" pitchFamily="18" charset="0"/>
              </a:rPr>
              <a:t>значительно расширить кругозор </a:t>
            </a:r>
            <a:r>
              <a:rPr lang="ru-RU" sz="7200" dirty="0">
                <a:latin typeface="Times New Roman" pitchFamily="18" charset="0"/>
                <a:cs typeface="Times New Roman" pitchFamily="18" charset="0"/>
              </a:rPr>
              <a:t>учащихся</a:t>
            </a:r>
            <a:r>
              <a:rPr lang="ru-RU" sz="7200" dirty="0" smtClean="0">
                <a:latin typeface="Times New Roman" pitchFamily="18" charset="0"/>
                <a:cs typeface="Times New Roman" pitchFamily="18" charset="0"/>
              </a:rPr>
              <a:t>;</a:t>
            </a:r>
          </a:p>
          <a:p>
            <a:pPr lvl="0" algn="just">
              <a:buFont typeface="Wingdings" pitchFamily="2" charset="2"/>
              <a:buChar char="Ø"/>
            </a:pPr>
            <a:r>
              <a:rPr lang="ru-RU" sz="7200" dirty="0" smtClean="0">
                <a:latin typeface="Times New Roman" pitchFamily="18" charset="0"/>
                <a:cs typeface="Times New Roman" pitchFamily="18" charset="0"/>
              </a:rPr>
              <a:t>развить способности к аналитическому мышлению, сравнению, обобщению, классификации при изучении учебного материала и дополнительной литературы по проблеме исследования;</a:t>
            </a:r>
          </a:p>
          <a:p>
            <a:pPr lvl="0" algn="just">
              <a:buFont typeface="Wingdings" pitchFamily="2" charset="2"/>
              <a:buChar char="Ø"/>
            </a:pPr>
            <a:r>
              <a:rPr lang="ru-RU" sz="7200" dirty="0" smtClean="0">
                <a:latin typeface="Times New Roman" pitchFamily="18" charset="0"/>
                <a:cs typeface="Times New Roman" pitchFamily="18" charset="0"/>
              </a:rPr>
              <a:t>ознакомить с различными методами исследования;</a:t>
            </a:r>
          </a:p>
          <a:p>
            <a:pPr lvl="0" algn="just">
              <a:buFont typeface="Wingdings" pitchFamily="2" charset="2"/>
              <a:buChar char="Ø"/>
            </a:pPr>
            <a:r>
              <a:rPr lang="ru-RU" sz="7200" dirty="0" smtClean="0">
                <a:latin typeface="Times New Roman" pitchFamily="18" charset="0"/>
                <a:cs typeface="Times New Roman" pitchFamily="18" charset="0"/>
              </a:rPr>
              <a:t>научить определять цель и формулировать проблему исследования, выбирать конкретные методы и методики, необходимые для проведения собственного исследования;</a:t>
            </a:r>
          </a:p>
          <a:p>
            <a:pPr lvl="0" algn="just">
              <a:buFont typeface="Wingdings" pitchFamily="2" charset="2"/>
              <a:buChar char="Ø"/>
            </a:pPr>
            <a:r>
              <a:rPr lang="ru-RU" sz="7200" dirty="0" smtClean="0">
                <a:latin typeface="Times New Roman" pitchFamily="18" charset="0"/>
                <a:cs typeface="Times New Roman" pitchFamily="18" charset="0"/>
              </a:rPr>
              <a:t>обучить технике проведения эксперимента и способам анализа его результатов;</a:t>
            </a:r>
          </a:p>
          <a:p>
            <a:pPr lvl="0" algn="just">
              <a:buFont typeface="Wingdings" pitchFamily="2" charset="2"/>
              <a:buChar char="Ø"/>
            </a:pPr>
            <a:r>
              <a:rPr lang="ru-RU" sz="7200" dirty="0" smtClean="0">
                <a:latin typeface="Times New Roman" pitchFamily="18" charset="0"/>
                <a:cs typeface="Times New Roman" pitchFamily="18" charset="0"/>
              </a:rPr>
              <a:t>познакомить с различными формами организации формами организации исследовательской работы, способами оформления итогов собственного исследования и оценивания его результатов; </a:t>
            </a:r>
          </a:p>
          <a:p>
            <a:pPr lvl="0" algn="just">
              <a:buFont typeface="Wingdings" pitchFamily="2" charset="2"/>
              <a:buChar char="Ø"/>
            </a:pPr>
            <a:r>
              <a:rPr lang="ru-RU" sz="7200" dirty="0" smtClean="0">
                <a:latin typeface="Times New Roman" pitchFamily="18" charset="0"/>
                <a:cs typeface="Times New Roman" pitchFamily="18" charset="0"/>
              </a:rPr>
              <a:t>научить предвидеть проблемы, которые предстоит решить в ходе деятельности по созданию продукта; сформировать навыки передачи и презентации полученных знаний и опыта;</a:t>
            </a:r>
          </a:p>
          <a:p>
            <a:pPr lvl="0" algn="just">
              <a:buFont typeface="Wingdings" pitchFamily="2" charset="2"/>
              <a:buChar char="Ø"/>
            </a:pPr>
            <a:r>
              <a:rPr lang="ru-RU" sz="7200" dirty="0" smtClean="0">
                <a:latin typeface="Times New Roman" pitchFamily="18" charset="0"/>
                <a:cs typeface="Times New Roman" pitchFamily="18" charset="0"/>
              </a:rPr>
              <a:t>осуществлять анализ результативности на основе мониторинга успешности обучения</a:t>
            </a:r>
          </a:p>
          <a:p>
            <a:endParaRPr lang="ru-RU" dirty="0"/>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91312"/>
          </a:xfrm>
        </p:spPr>
        <p:txBody>
          <a:bodyPr>
            <a:normAutofit/>
          </a:bodyPr>
          <a:lstStyle/>
          <a:p>
            <a:pPr algn="ctr"/>
            <a:r>
              <a:rPr lang="ru-RU" sz="3200" b="1" dirty="0" smtClean="0">
                <a:latin typeface="Times New Roman" pitchFamily="18" charset="0"/>
                <a:cs typeface="Times New Roman" pitchFamily="18" charset="0"/>
              </a:rPr>
              <a:t>Работа над проектом</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524000"/>
            <a:ext cx="8229600" cy="4389120"/>
          </a:xfrm>
        </p:spPr>
        <p:txBody>
          <a:bodyPr>
            <a:normAutofit fontScale="70000" lnSpcReduction="20000"/>
          </a:bodyPr>
          <a:lstStyle/>
          <a:p>
            <a:pPr algn="just">
              <a:buFont typeface="Wingdings" pitchFamily="2" charset="2"/>
              <a:buChar char="Ø"/>
            </a:pPr>
            <a:r>
              <a:rPr lang="ru-RU" dirty="0" smtClean="0">
                <a:latin typeface="Times New Roman" pitchFamily="18" charset="0"/>
                <a:cs typeface="Times New Roman" pitchFamily="18" charset="0"/>
              </a:rPr>
              <a:t>К научно-исследовательской работе школьники приобщаются постепенно. В 8-9 классах ребята выступают с небольшими сообщениями по результатам наблюдений, лабораторных работ. В профильных 10-11 классах, приобретя опыт исследовательской работы, обладая достаточным багажом теоретических знаний, старшеклассники выполняют более серьезные исследовательские работы.</a:t>
            </a:r>
          </a:p>
          <a:p>
            <a:pPr algn="just">
              <a:buFont typeface="Wingdings" pitchFamily="2" charset="2"/>
              <a:buChar char="Ø"/>
            </a:pPr>
            <a:r>
              <a:rPr lang="ru-RU" dirty="0" smtClean="0">
                <a:latin typeface="Times New Roman" pitchFamily="18" charset="0"/>
                <a:cs typeface="Times New Roman" pitchFamily="18" charset="0"/>
              </a:rPr>
              <a:t>В любой исследовательской работе выделяют три основных раздела: введение, основная часть и заключение. Учащиеся старших классов оформляют работы согласно принятым нормам. В ведении обосновывают актуальность проблемы исследования. На основании актуальности определяется объект и предмет исследования. Определение цели и задач исследования вызывает значительные трудности. Цель исследовательской деятельности формулируется кратко, одним предложением. При формулировании задач отбирают оптимальное количество 3 – 5. Задачи исследования определяют его методы и методики, то есть те приёмы и способы, которыми пользуется исследователь. В заключении ученик перечисляет результаты, полученные в ходе исследования, и формулирует выводы.</a:t>
            </a:r>
            <a:endParaRPr lang="ru-RU"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67512"/>
          </a:xfrm>
        </p:spPr>
        <p:txBody>
          <a:bodyPr>
            <a:normAutofit/>
          </a:bodyPr>
          <a:lstStyle/>
          <a:p>
            <a:pPr algn="ctr"/>
            <a:r>
              <a:rPr lang="ru-RU" sz="3200" b="1" dirty="0" smtClean="0">
                <a:latin typeface="Times New Roman" pitchFamily="18" charset="0"/>
                <a:cs typeface="Times New Roman" pitchFamily="18" charset="0"/>
              </a:rPr>
              <a:t>Оформление проектной работы</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4389120"/>
          </a:xfrm>
        </p:spPr>
        <p:txBody>
          <a:bodyPr>
            <a:normAutofit fontScale="70000" lnSpcReduction="20000"/>
          </a:bodyPr>
          <a:lstStyle/>
          <a:p>
            <a:pPr algn="just">
              <a:buFont typeface="Wingdings" pitchFamily="2" charset="2"/>
              <a:buChar char="Ø"/>
            </a:pPr>
            <a:r>
              <a:rPr lang="ru-RU" dirty="0" smtClean="0">
                <a:latin typeface="Times New Roman" pitchFamily="18" charset="0"/>
                <a:cs typeface="Times New Roman" pitchFamily="18" charset="0"/>
              </a:rPr>
              <a:t>При оформлении исследовательской работы учащиеся придерживаются следующих правил: выделяют титульный лист, оглавление, введение, основную часть, заключение, список литературы и других источников. Титульный лист является первой страницей работы и оформляется по определённым правилам.</a:t>
            </a:r>
          </a:p>
          <a:p>
            <a:pPr algn="just">
              <a:buFont typeface="Wingdings" pitchFamily="2" charset="2"/>
              <a:buChar char="Ø"/>
            </a:pPr>
            <a:r>
              <a:rPr lang="ru-RU" dirty="0" smtClean="0">
                <a:latin typeface="Times New Roman" pitchFamily="18" charset="0"/>
                <a:cs typeface="Times New Roman" pitchFamily="18" charset="0"/>
              </a:rPr>
              <a:t>После титульного листа помещается оглавление, в котором приводятся все заголовки работы и указываются страницы, с которых они начинаются. Заголовки оглавления должны точно повторять заголовки в тексте. Далее следует введение, основной текст и заключение. Основной текст может сопровождаться иллюстрационным материалом, рисунками, фотографиями, диаграммами, схемами, таблицами. После заключения помещают список использованной литературы и других источников. Все страницы текста нумеруются, начиная с титульного листа.</a:t>
            </a:r>
          </a:p>
          <a:p>
            <a:pPr algn="just">
              <a:buFont typeface="Wingdings" pitchFamily="2" charset="2"/>
              <a:buChar char="Ø"/>
            </a:pPr>
            <a:r>
              <a:rPr lang="ru-RU" dirty="0" smtClean="0">
                <a:latin typeface="Times New Roman" pitchFamily="18" charset="0"/>
                <a:cs typeface="Times New Roman" pitchFamily="18" charset="0"/>
              </a:rPr>
              <a:t>Защита проекта производится исследователем на промежуточном устном публичном выступлении (первичная презентация, урок), а затем окончательная защита на школьной конференции, районной конференции в пределах 5-7 минут.</a:t>
            </a:r>
          </a:p>
          <a:p>
            <a:endParaRPr lang="ru-RU"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latin typeface="Times New Roman" pitchFamily="18" charset="0"/>
                <a:cs typeface="Times New Roman" pitchFamily="18" charset="0"/>
              </a:rPr>
              <a:t>Эффективность использования исследовательской и проектной  деятельности</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algn="just">
              <a:buFont typeface="Wingdings" pitchFamily="2" charset="2"/>
              <a:buChar char="Ø"/>
            </a:pPr>
            <a:r>
              <a:rPr lang="ru-RU" dirty="0" smtClean="0">
                <a:latin typeface="Times New Roman" pitchFamily="18" charset="0"/>
                <a:cs typeface="Times New Roman" pitchFamily="18" charset="0"/>
              </a:rPr>
              <a:t>Главным смыслом исследования в сфере образования есть то, что оно является учебным. Это означает, что его главной целью является развитие личности учащегося, а не получение объективно нового результата, как в «большой» науке. Если в науке главной целью является производство новых знаний, то в образовании цель исследовательской деятельности – в приобретении учащимися навыка исследования как универсального способа освоения действительности, развитии способности к исследовательскому типу мышления, активизации личностной позиции учащегося в образовательном процессе на основе приобретения новых знаний.</a:t>
            </a:r>
          </a:p>
          <a:p>
            <a:pPr algn="just">
              <a:buFont typeface="Wingdings" pitchFamily="2" charset="2"/>
              <a:buChar char="Ø"/>
            </a:pPr>
            <a:r>
              <a:rPr lang="ru-RU" dirty="0" smtClean="0">
                <a:latin typeface="Times New Roman" pitchFamily="18" charset="0"/>
                <a:cs typeface="Times New Roman" pitchFamily="18" charset="0"/>
              </a:rPr>
              <a:t>Приобщение учащихся к исследовательской деятельности дает возможность осуществлять оперативный контроль промежуточных результатов деятельности учащихся, позволяет повысить темп урока, увеличив его педагогический эффект. К тому же учитель, используя исследовательский метод, освобождается от видов рутинной работы и может направить внимание на решение более сложных вопросов, требующих высокой квалификации и творческого мышления. Не следует также забывать и о таком положительном моменте, как увеличение доли самостоятельной работы учащихся, их большей увлеченности предметом.  </a:t>
            </a:r>
          </a:p>
          <a:p>
            <a:endParaRPr lang="ru-RU"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286512"/>
          </a:xfrm>
        </p:spPr>
        <p:txBody>
          <a:bodyPr>
            <a:normAutofit fontScale="90000"/>
          </a:bodyPr>
          <a:lstStyle/>
          <a:p>
            <a:pPr algn="ctr"/>
            <a:r>
              <a:rPr lang="ru-RU" sz="1800" b="1" dirty="0" smtClean="0">
                <a:latin typeface="Times New Roman" pitchFamily="18" charset="0"/>
                <a:cs typeface="Times New Roman" pitchFamily="18" charset="0"/>
              </a:rPr>
              <a:t>Связь УУД с общими исследовательскими умениями и навыками</a:t>
            </a:r>
            <a:endParaRPr lang="ru-RU" sz="1800" b="1" dirty="0"/>
          </a:p>
        </p:txBody>
      </p:sp>
      <p:graphicFrame>
        <p:nvGraphicFramePr>
          <p:cNvPr id="4" name="Содержимое 3"/>
          <p:cNvGraphicFramePr>
            <a:graphicFrameLocks noGrp="1"/>
          </p:cNvGraphicFramePr>
          <p:nvPr>
            <p:ph idx="1"/>
          </p:nvPr>
        </p:nvGraphicFramePr>
        <p:xfrm>
          <a:off x="457200" y="1143000"/>
          <a:ext cx="8229600" cy="5059680"/>
        </p:xfrm>
        <a:graphic>
          <a:graphicData uri="http://schemas.openxmlformats.org/drawingml/2006/table">
            <a:tbl>
              <a:tblPr firstRow="1" bandRow="1">
                <a:tableStyleId>{5940675A-B579-460E-94D1-54222C63F5DA}</a:tableStyleId>
              </a:tblPr>
              <a:tblGrid>
                <a:gridCol w="4114800"/>
                <a:gridCol w="4114800"/>
              </a:tblGrid>
              <a:tr h="370840">
                <a:tc>
                  <a:txBody>
                    <a:bodyPr/>
                    <a:lstStyle/>
                    <a:p>
                      <a:pPr algn="just"/>
                      <a:r>
                        <a:rPr lang="ru-RU" sz="1600" b="1" kern="1200" dirty="0" smtClean="0">
                          <a:solidFill>
                            <a:schemeClr val="tx1"/>
                          </a:solidFill>
                          <a:latin typeface="Times New Roman" pitchFamily="18" charset="0"/>
                          <a:ea typeface="+mn-ea"/>
                          <a:cs typeface="Times New Roman" pitchFamily="18" charset="0"/>
                        </a:rPr>
                        <a:t>Коммуникативные </a:t>
                      </a:r>
                      <a:r>
                        <a:rPr lang="ru-RU" sz="1600" kern="1200" dirty="0" smtClean="0">
                          <a:solidFill>
                            <a:schemeClr val="tx1"/>
                          </a:solidFill>
                          <a:latin typeface="Times New Roman" pitchFamily="18" charset="0"/>
                          <a:ea typeface="+mn-ea"/>
                          <a:cs typeface="Times New Roman" pitchFamily="18" charset="0"/>
                        </a:rPr>
                        <a:t>(планирование</a:t>
                      </a:r>
                    </a:p>
                    <a:p>
                      <a:pPr algn="just"/>
                      <a:r>
                        <a:rPr lang="ru-RU" sz="1600" kern="1200" dirty="0" smtClean="0">
                          <a:solidFill>
                            <a:schemeClr val="tx1"/>
                          </a:solidFill>
                          <a:latin typeface="Times New Roman" pitchFamily="18" charset="0"/>
                          <a:ea typeface="+mn-ea"/>
                          <a:cs typeface="Times New Roman" pitchFamily="18" charset="0"/>
                        </a:rPr>
                        <a:t>учебного сотрудничества, постановка</a:t>
                      </a:r>
                    </a:p>
                    <a:p>
                      <a:pPr algn="just"/>
                      <a:r>
                        <a:rPr lang="ru-RU" sz="1600" kern="1200" dirty="0" smtClean="0">
                          <a:solidFill>
                            <a:schemeClr val="tx1"/>
                          </a:solidFill>
                          <a:latin typeface="Times New Roman" pitchFamily="18" charset="0"/>
                          <a:ea typeface="+mn-ea"/>
                          <a:cs typeface="Times New Roman" pitchFamily="18" charset="0"/>
                        </a:rPr>
                        <a:t>вопросов, разрешение конфликтов,</a:t>
                      </a:r>
                    </a:p>
                    <a:p>
                      <a:pPr algn="just"/>
                      <a:r>
                        <a:rPr lang="ru-RU" sz="1600" kern="1200" dirty="0" smtClean="0">
                          <a:solidFill>
                            <a:schemeClr val="tx1"/>
                          </a:solidFill>
                          <a:latin typeface="Times New Roman" pitchFamily="18" charset="0"/>
                          <a:ea typeface="+mn-ea"/>
                          <a:cs typeface="Times New Roman" pitchFamily="18" charset="0"/>
                        </a:rPr>
                        <a:t>управление поведением партнера, умение</a:t>
                      </a:r>
                    </a:p>
                    <a:p>
                      <a:pPr algn="just"/>
                      <a:r>
                        <a:rPr lang="ru-RU" sz="1600" kern="1200" dirty="0" smtClean="0">
                          <a:solidFill>
                            <a:schemeClr val="tx1"/>
                          </a:solidFill>
                          <a:latin typeface="Times New Roman" pitchFamily="18" charset="0"/>
                          <a:ea typeface="+mn-ea"/>
                          <a:cs typeface="Times New Roman" pitchFamily="18" charset="0"/>
                        </a:rPr>
                        <a:t>выражать свои мысли)</a:t>
                      </a:r>
                      <a:endParaRPr lang="ru-RU" sz="1600" dirty="0">
                        <a:latin typeface="Times New Roman" pitchFamily="18" charset="0"/>
                        <a:cs typeface="Times New Roman" pitchFamily="18" charset="0"/>
                      </a:endParaRPr>
                    </a:p>
                  </a:txBody>
                  <a:tcPr/>
                </a:tc>
                <a:tc>
                  <a:txBody>
                    <a:bodyPr/>
                    <a:lstStyle/>
                    <a:p>
                      <a:pPr algn="just"/>
                      <a:r>
                        <a:rPr lang="ru-RU" sz="1600" kern="1200" dirty="0" smtClean="0">
                          <a:solidFill>
                            <a:schemeClr val="tx1"/>
                          </a:solidFill>
                          <a:latin typeface="Times New Roman" pitchFamily="18" charset="0"/>
                          <a:ea typeface="+mn-ea"/>
                          <a:cs typeface="Times New Roman" pitchFamily="18" charset="0"/>
                        </a:rPr>
                        <a:t>Задавать вопросы</a:t>
                      </a:r>
                    </a:p>
                    <a:p>
                      <a:pPr algn="just"/>
                      <a:r>
                        <a:rPr lang="ru-RU" sz="1600" kern="1200" dirty="0" smtClean="0">
                          <a:solidFill>
                            <a:schemeClr val="tx1"/>
                          </a:solidFill>
                          <a:latin typeface="Times New Roman" pitchFamily="18" charset="0"/>
                          <a:ea typeface="+mn-ea"/>
                          <a:cs typeface="Times New Roman" pitchFamily="18" charset="0"/>
                        </a:rPr>
                        <a:t>Умение доказывать и защищать свои идеи</a:t>
                      </a:r>
                      <a:endParaRPr lang="ru-RU" sz="1600" dirty="0">
                        <a:latin typeface="Times New Roman" pitchFamily="18" charset="0"/>
                        <a:cs typeface="Times New Roman" pitchFamily="18" charset="0"/>
                      </a:endParaRPr>
                    </a:p>
                  </a:txBody>
                  <a:tcPr/>
                </a:tc>
              </a:tr>
              <a:tr h="370840">
                <a:tc>
                  <a:txBody>
                    <a:bodyPr/>
                    <a:lstStyle/>
                    <a:p>
                      <a:pPr algn="just"/>
                      <a:r>
                        <a:rPr lang="ru-RU" sz="1600" b="1" kern="1200" dirty="0" smtClean="0">
                          <a:solidFill>
                            <a:schemeClr val="tx1"/>
                          </a:solidFill>
                          <a:latin typeface="Times New Roman" pitchFamily="18" charset="0"/>
                          <a:ea typeface="+mn-ea"/>
                          <a:cs typeface="Times New Roman" pitchFamily="18" charset="0"/>
                        </a:rPr>
                        <a:t>Познавательные </a:t>
                      </a:r>
                      <a:r>
                        <a:rPr lang="ru-RU" sz="1600" kern="1200" dirty="0" smtClean="0">
                          <a:solidFill>
                            <a:schemeClr val="tx1"/>
                          </a:solidFill>
                          <a:latin typeface="Times New Roman" pitchFamily="18" charset="0"/>
                          <a:ea typeface="+mn-ea"/>
                          <a:cs typeface="Times New Roman" pitchFamily="18" charset="0"/>
                        </a:rPr>
                        <a:t>(</a:t>
                      </a:r>
                      <a:r>
                        <a:rPr lang="ru-RU" sz="1600" i="1" kern="1200" dirty="0" err="1" smtClean="0">
                          <a:solidFill>
                            <a:schemeClr val="tx1"/>
                          </a:solidFill>
                          <a:latin typeface="Times New Roman" pitchFamily="18" charset="0"/>
                          <a:ea typeface="+mn-ea"/>
                          <a:cs typeface="Times New Roman" pitchFamily="18" charset="0"/>
                        </a:rPr>
                        <a:t>общеучебные</a:t>
                      </a:r>
                      <a:r>
                        <a:rPr lang="ru-RU" sz="1600" i="1" kern="1200" dirty="0" smtClean="0">
                          <a:solidFill>
                            <a:schemeClr val="tx1"/>
                          </a:solidFill>
                          <a:latin typeface="Times New Roman" pitchFamily="18" charset="0"/>
                          <a:ea typeface="+mn-ea"/>
                          <a:cs typeface="Times New Roman" pitchFamily="18" charset="0"/>
                        </a:rPr>
                        <a:t>:</a:t>
                      </a:r>
                      <a:endParaRPr lang="ru-RU" sz="1600" kern="1200" dirty="0" smtClean="0">
                        <a:solidFill>
                          <a:schemeClr val="tx1"/>
                        </a:solidFill>
                        <a:latin typeface="Times New Roman" pitchFamily="18" charset="0"/>
                        <a:ea typeface="+mn-ea"/>
                        <a:cs typeface="Times New Roman" pitchFamily="18" charset="0"/>
                      </a:endParaRPr>
                    </a:p>
                    <a:p>
                      <a:pPr algn="just"/>
                      <a:r>
                        <a:rPr lang="ru-RU" sz="1600" kern="1200" dirty="0" smtClean="0">
                          <a:solidFill>
                            <a:schemeClr val="tx1"/>
                          </a:solidFill>
                          <a:latin typeface="Times New Roman" pitchFamily="18" charset="0"/>
                          <a:ea typeface="+mn-ea"/>
                          <a:cs typeface="Times New Roman" pitchFamily="18" charset="0"/>
                        </a:rPr>
                        <a:t>познавательной цели,</a:t>
                      </a:r>
                    </a:p>
                    <a:p>
                      <a:pPr algn="just"/>
                      <a:r>
                        <a:rPr lang="ru-RU" sz="1600" kern="1200" dirty="0" smtClean="0">
                          <a:solidFill>
                            <a:schemeClr val="tx1"/>
                          </a:solidFill>
                          <a:latin typeface="Times New Roman" pitchFamily="18" charset="0"/>
                          <a:ea typeface="+mn-ea"/>
                          <a:cs typeface="Times New Roman" pitchFamily="18" charset="0"/>
                        </a:rPr>
                        <a:t>поиск и выделение необходимой</a:t>
                      </a:r>
                    </a:p>
                    <a:p>
                      <a:pPr algn="just"/>
                      <a:r>
                        <a:rPr lang="ru-RU" sz="1600" kern="1200" dirty="0" smtClean="0">
                          <a:solidFill>
                            <a:schemeClr val="tx1"/>
                          </a:solidFill>
                          <a:latin typeface="Times New Roman" pitchFamily="18" charset="0"/>
                          <a:ea typeface="+mn-ea"/>
                          <a:cs typeface="Times New Roman" pitchFamily="18" charset="0"/>
                        </a:rPr>
                        <a:t>информации, выбор наиболее эффективных</a:t>
                      </a:r>
                    </a:p>
                    <a:p>
                      <a:pPr algn="just"/>
                      <a:r>
                        <a:rPr lang="ru-RU" sz="1600" kern="1200" dirty="0" smtClean="0">
                          <a:solidFill>
                            <a:schemeClr val="tx1"/>
                          </a:solidFill>
                          <a:latin typeface="Times New Roman" pitchFamily="18" charset="0"/>
                          <a:ea typeface="+mn-ea"/>
                          <a:cs typeface="Times New Roman" pitchFamily="18" charset="0"/>
                        </a:rPr>
                        <a:t>способов решения задач в зависимости от</a:t>
                      </a:r>
                    </a:p>
                    <a:p>
                      <a:pPr algn="just"/>
                      <a:r>
                        <a:rPr lang="ru-RU" sz="1600" kern="1200" dirty="0" smtClean="0">
                          <a:solidFill>
                            <a:schemeClr val="tx1"/>
                          </a:solidFill>
                          <a:latin typeface="Times New Roman" pitchFamily="18" charset="0"/>
                          <a:ea typeface="+mn-ea"/>
                          <a:cs typeface="Times New Roman" pitchFamily="18" charset="0"/>
                        </a:rPr>
                        <a:t>конкретных условий;</a:t>
                      </a:r>
                    </a:p>
                    <a:p>
                      <a:pPr algn="just"/>
                      <a:r>
                        <a:rPr lang="ru-RU" sz="1600" i="1" kern="1200" dirty="0" smtClean="0">
                          <a:solidFill>
                            <a:schemeClr val="tx1"/>
                          </a:solidFill>
                          <a:latin typeface="Times New Roman" pitchFamily="18" charset="0"/>
                          <a:ea typeface="+mn-ea"/>
                          <a:cs typeface="Times New Roman" pitchFamily="18" charset="0"/>
                        </a:rPr>
                        <a:t>логические: </a:t>
                      </a:r>
                      <a:r>
                        <a:rPr lang="ru-RU" sz="1600" kern="1200" dirty="0" smtClean="0">
                          <a:solidFill>
                            <a:schemeClr val="tx1"/>
                          </a:solidFill>
                          <a:latin typeface="Times New Roman" pitchFamily="18" charset="0"/>
                          <a:ea typeface="+mn-ea"/>
                          <a:cs typeface="Times New Roman" pitchFamily="18" charset="0"/>
                        </a:rPr>
                        <a:t>анализ, синтез,</a:t>
                      </a:r>
                    </a:p>
                    <a:p>
                      <a:pPr algn="just"/>
                      <a:r>
                        <a:rPr lang="ru-RU" sz="1600" kern="1200" dirty="0" smtClean="0">
                          <a:solidFill>
                            <a:schemeClr val="tx1"/>
                          </a:solidFill>
                          <a:latin typeface="Times New Roman" pitchFamily="18" charset="0"/>
                          <a:ea typeface="+mn-ea"/>
                          <a:cs typeface="Times New Roman" pitchFamily="18" charset="0"/>
                        </a:rPr>
                        <a:t>установление причинно-следственных</a:t>
                      </a:r>
                    </a:p>
                    <a:p>
                      <a:pPr algn="just"/>
                      <a:r>
                        <a:rPr lang="ru-RU" sz="1600" kern="1200" dirty="0" smtClean="0">
                          <a:solidFill>
                            <a:schemeClr val="tx1"/>
                          </a:solidFill>
                          <a:latin typeface="Times New Roman" pitchFamily="18" charset="0"/>
                          <a:ea typeface="+mn-ea"/>
                          <a:cs typeface="Times New Roman" pitchFamily="18" charset="0"/>
                        </a:rPr>
                        <a:t>связей, доказательство; выдвижение</a:t>
                      </a:r>
                    </a:p>
                    <a:p>
                      <a:pPr algn="just"/>
                      <a:r>
                        <a:rPr lang="ru-RU" sz="1600" kern="1200" dirty="0" smtClean="0">
                          <a:solidFill>
                            <a:schemeClr val="tx1"/>
                          </a:solidFill>
                          <a:latin typeface="Times New Roman" pitchFamily="18" charset="0"/>
                          <a:ea typeface="+mn-ea"/>
                          <a:cs typeface="Times New Roman" pitchFamily="18" charset="0"/>
                        </a:rPr>
                        <a:t>гипотез и их обоснование;</a:t>
                      </a:r>
                    </a:p>
                    <a:p>
                      <a:pPr algn="just"/>
                      <a:r>
                        <a:rPr lang="ru-RU" sz="1600" i="1" kern="1200" dirty="0" smtClean="0">
                          <a:solidFill>
                            <a:schemeClr val="tx1"/>
                          </a:solidFill>
                          <a:latin typeface="Times New Roman" pitchFamily="18" charset="0"/>
                          <a:ea typeface="+mn-ea"/>
                          <a:cs typeface="Times New Roman" pitchFamily="18" charset="0"/>
                        </a:rPr>
                        <a:t>действия постановки и решения проблемы</a:t>
                      </a:r>
                      <a:r>
                        <a:rPr lang="ru-RU" sz="1600" kern="1200" dirty="0" smtClean="0">
                          <a:solidFill>
                            <a:schemeClr val="tx1"/>
                          </a:solidFill>
                          <a:latin typeface="Times New Roman" pitchFamily="18" charset="0"/>
                          <a:ea typeface="+mn-ea"/>
                          <a:cs typeface="Times New Roman" pitchFamily="18" charset="0"/>
                        </a:rPr>
                        <a:t>:</a:t>
                      </a:r>
                    </a:p>
                    <a:p>
                      <a:pPr algn="just"/>
                      <a:r>
                        <a:rPr lang="ru-RU" sz="1600" kern="1200" dirty="0" smtClean="0">
                          <a:solidFill>
                            <a:schemeClr val="tx1"/>
                          </a:solidFill>
                          <a:latin typeface="Times New Roman" pitchFamily="18" charset="0"/>
                          <a:ea typeface="+mn-ea"/>
                          <a:cs typeface="Times New Roman" pitchFamily="18" charset="0"/>
                        </a:rPr>
                        <a:t>формулирование проблемы;</a:t>
                      </a:r>
                    </a:p>
                    <a:p>
                      <a:pPr algn="just"/>
                      <a:r>
                        <a:rPr lang="ru-RU" sz="1600" kern="1200" dirty="0" smtClean="0">
                          <a:solidFill>
                            <a:schemeClr val="tx1"/>
                          </a:solidFill>
                          <a:latin typeface="Times New Roman" pitchFamily="18" charset="0"/>
                          <a:ea typeface="+mn-ea"/>
                          <a:cs typeface="Times New Roman" pitchFamily="18" charset="0"/>
                        </a:rPr>
                        <a:t>самостоятельное создание способов</a:t>
                      </a:r>
                    </a:p>
                    <a:p>
                      <a:pPr algn="just"/>
                      <a:r>
                        <a:rPr lang="ru-RU" sz="1600" kern="1200" dirty="0" smtClean="0">
                          <a:solidFill>
                            <a:schemeClr val="tx1"/>
                          </a:solidFill>
                          <a:latin typeface="Times New Roman" pitchFamily="18" charset="0"/>
                          <a:ea typeface="+mn-ea"/>
                          <a:cs typeface="Times New Roman" pitchFamily="18" charset="0"/>
                        </a:rPr>
                        <a:t>решения проблем творческого и поискового</a:t>
                      </a:r>
                    </a:p>
                    <a:p>
                      <a:pPr algn="just"/>
                      <a:r>
                        <a:rPr lang="ru-RU" sz="1600" kern="1200" dirty="0" smtClean="0">
                          <a:solidFill>
                            <a:schemeClr val="tx1"/>
                          </a:solidFill>
                          <a:latin typeface="Times New Roman" pitchFamily="18" charset="0"/>
                          <a:ea typeface="+mn-ea"/>
                          <a:cs typeface="Times New Roman" pitchFamily="18" charset="0"/>
                        </a:rPr>
                        <a:t>характера)</a:t>
                      </a:r>
                      <a:endParaRPr lang="ru-RU" sz="1600" dirty="0">
                        <a:latin typeface="Times New Roman" pitchFamily="18" charset="0"/>
                        <a:cs typeface="Times New Roman" pitchFamily="18" charset="0"/>
                      </a:endParaRPr>
                    </a:p>
                  </a:txBody>
                  <a:tcPr/>
                </a:tc>
                <a:tc>
                  <a:txBody>
                    <a:bodyPr/>
                    <a:lstStyle/>
                    <a:p>
                      <a:pPr algn="just"/>
                      <a:r>
                        <a:rPr lang="ru-RU" sz="1600" kern="1200" dirty="0" smtClean="0">
                          <a:solidFill>
                            <a:schemeClr val="tx1"/>
                          </a:solidFill>
                          <a:latin typeface="Times New Roman" pitchFamily="18" charset="0"/>
                          <a:ea typeface="+mn-ea"/>
                          <a:cs typeface="Times New Roman" pitchFamily="18" charset="0"/>
                        </a:rPr>
                        <a:t>Умения и навыки наблюдения; проведения</a:t>
                      </a:r>
                    </a:p>
                    <a:p>
                      <a:pPr algn="just"/>
                      <a:r>
                        <a:rPr lang="ru-RU" sz="1600" kern="1200" dirty="0" smtClean="0">
                          <a:solidFill>
                            <a:schemeClr val="tx1"/>
                          </a:solidFill>
                          <a:latin typeface="Times New Roman" pitchFamily="18" charset="0"/>
                          <a:ea typeface="+mn-ea"/>
                          <a:cs typeface="Times New Roman" pitchFamily="18" charset="0"/>
                        </a:rPr>
                        <a:t>экспериментов</a:t>
                      </a:r>
                    </a:p>
                    <a:p>
                      <a:pPr algn="just"/>
                      <a:r>
                        <a:rPr lang="ru-RU" sz="1600" kern="1200" dirty="0" smtClean="0">
                          <a:solidFill>
                            <a:schemeClr val="tx1"/>
                          </a:solidFill>
                          <a:latin typeface="Times New Roman" pitchFamily="18" charset="0"/>
                          <a:ea typeface="+mn-ea"/>
                          <a:cs typeface="Times New Roman" pitchFamily="18" charset="0"/>
                        </a:rPr>
                        <a:t>Умения и навыки структурирования</a:t>
                      </a:r>
                    </a:p>
                    <a:p>
                      <a:pPr algn="just"/>
                      <a:r>
                        <a:rPr lang="ru-RU" sz="1600" kern="1200" dirty="0" smtClean="0">
                          <a:solidFill>
                            <a:schemeClr val="tx1"/>
                          </a:solidFill>
                          <a:latin typeface="Times New Roman" pitchFamily="18" charset="0"/>
                          <a:ea typeface="+mn-ea"/>
                          <a:cs typeface="Times New Roman" pitchFamily="18" charset="0"/>
                        </a:rPr>
                        <a:t>материала</a:t>
                      </a:r>
                    </a:p>
                    <a:p>
                      <a:pPr algn="just"/>
                      <a:r>
                        <a:rPr lang="ru-RU" sz="1600" kern="1200" dirty="0" smtClean="0">
                          <a:solidFill>
                            <a:schemeClr val="tx1"/>
                          </a:solidFill>
                          <a:latin typeface="Times New Roman" pitchFamily="18" charset="0"/>
                          <a:ea typeface="+mn-ea"/>
                          <a:cs typeface="Times New Roman" pitchFamily="18" charset="0"/>
                        </a:rPr>
                        <a:t>Уметь давать определение понятиям;</a:t>
                      </a:r>
                    </a:p>
                    <a:p>
                      <a:pPr algn="just"/>
                      <a:r>
                        <a:rPr lang="ru-RU" sz="1600" kern="1200" dirty="0" smtClean="0">
                          <a:solidFill>
                            <a:schemeClr val="tx1"/>
                          </a:solidFill>
                          <a:latin typeface="Times New Roman" pitchFamily="18" charset="0"/>
                          <a:ea typeface="+mn-ea"/>
                          <a:cs typeface="Times New Roman" pitchFamily="18" charset="0"/>
                        </a:rPr>
                        <a:t>классифицировать;</a:t>
                      </a:r>
                    </a:p>
                    <a:p>
                      <a:pPr algn="just"/>
                      <a:r>
                        <a:rPr lang="ru-RU" sz="1600" kern="1200" dirty="0" smtClean="0">
                          <a:solidFill>
                            <a:schemeClr val="tx1"/>
                          </a:solidFill>
                          <a:latin typeface="Times New Roman" pitchFamily="18" charset="0"/>
                          <a:ea typeface="+mn-ea"/>
                          <a:cs typeface="Times New Roman" pitchFamily="18" charset="0"/>
                        </a:rPr>
                        <a:t>умения делать выводы и умозаключения</a:t>
                      </a:r>
                    </a:p>
                    <a:p>
                      <a:pPr algn="just"/>
                      <a:r>
                        <a:rPr lang="ru-RU" sz="1600" kern="1200" dirty="0" smtClean="0">
                          <a:solidFill>
                            <a:schemeClr val="tx1"/>
                          </a:solidFill>
                          <a:latin typeface="Times New Roman" pitchFamily="18" charset="0"/>
                          <a:ea typeface="+mn-ea"/>
                          <a:cs typeface="Times New Roman" pitchFamily="18" charset="0"/>
                        </a:rPr>
                        <a:t>выдвигать гипотезы</a:t>
                      </a:r>
                    </a:p>
                    <a:p>
                      <a:pPr algn="just"/>
                      <a:r>
                        <a:rPr lang="ru-RU" sz="1600" kern="1200" dirty="0" smtClean="0">
                          <a:solidFill>
                            <a:schemeClr val="tx1"/>
                          </a:solidFill>
                          <a:latin typeface="Times New Roman" pitchFamily="18" charset="0"/>
                          <a:ea typeface="+mn-ea"/>
                          <a:cs typeface="Times New Roman" pitchFamily="18" charset="0"/>
                        </a:rPr>
                        <a:t>умение видеть проблемы</a:t>
                      </a:r>
                      <a:endParaRPr lang="ru-RU" sz="1600" dirty="0">
                        <a:latin typeface="Times New Roman" pitchFamily="18" charset="0"/>
                        <a:cs typeface="Times New Roman" pitchFamily="18" charset="0"/>
                      </a:endParaRP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Эффективность использования исследовательской и проектной деятельности</a:t>
            </a:r>
            <a:endParaRPr lang="ru-RU" dirty="0"/>
          </a:p>
        </p:txBody>
      </p:sp>
      <p:sp>
        <p:nvSpPr>
          <p:cNvPr id="3" name="Содержимое 2"/>
          <p:cNvSpPr>
            <a:spLocks noGrp="1"/>
          </p:cNvSpPr>
          <p:nvPr>
            <p:ph idx="1"/>
          </p:nvPr>
        </p:nvSpPr>
        <p:spPr/>
        <p:txBody>
          <a:bodyPr>
            <a:normAutofit fontScale="25000" lnSpcReduction="20000"/>
          </a:bodyPr>
          <a:lstStyle/>
          <a:p>
            <a:pPr algn="just">
              <a:buNone/>
            </a:pPr>
            <a:r>
              <a:rPr lang="ru-RU" b="1" dirty="0" smtClean="0"/>
              <a:t> </a:t>
            </a:r>
            <a:r>
              <a:rPr lang="ru-RU" dirty="0" smtClean="0"/>
              <a:t>         </a:t>
            </a:r>
            <a:r>
              <a:rPr lang="ru-RU" sz="6400" dirty="0" smtClean="0">
                <a:latin typeface="Times New Roman" pitchFamily="18" charset="0"/>
                <a:cs typeface="Times New Roman" pitchFamily="18" charset="0"/>
              </a:rPr>
              <a:t>Я достаточно долго  работаю над проблемой развития мышления учащихся в рамках образовательного процесса. Это позволило мне разработать условия формирования проектно-исследовательских умений, а также проанализировать эффективность исследовательской и проектной деятельности.</a:t>
            </a:r>
          </a:p>
          <a:p>
            <a:pPr algn="just">
              <a:buNone/>
            </a:pPr>
            <a:r>
              <a:rPr lang="ru-RU" sz="6400" i="1" dirty="0" smtClean="0">
                <a:latin typeface="Times New Roman" pitchFamily="18" charset="0"/>
                <a:cs typeface="Times New Roman" pitchFamily="18" charset="0"/>
              </a:rPr>
              <a:t>     Целенаправленность и систематичность</a:t>
            </a:r>
            <a:r>
              <a:rPr lang="ru-RU" sz="6400" dirty="0" smtClean="0">
                <a:latin typeface="Times New Roman" pitchFamily="18" charset="0"/>
                <a:cs typeface="Times New Roman" pitchFamily="18" charset="0"/>
              </a:rPr>
              <a:t>.  Работа по развитию проектно- исследовательских умений проходит  с учащимися постоянно как в урочной, так и во внеурочной деятельности. Мной используются исследовательские практические работы, нестандартные уроки, проблемный и исследовательский методы. </a:t>
            </a:r>
          </a:p>
          <a:p>
            <a:pPr algn="just">
              <a:buNone/>
            </a:pPr>
            <a:r>
              <a:rPr lang="ru-RU" sz="6400" i="1" dirty="0" smtClean="0">
                <a:latin typeface="Times New Roman" pitchFamily="18" charset="0"/>
                <a:cs typeface="Times New Roman" pitchFamily="18" charset="0"/>
              </a:rPr>
              <a:t>     </a:t>
            </a:r>
            <a:r>
              <a:rPr lang="ru-RU" sz="6400" i="1" dirty="0" err="1" smtClean="0">
                <a:latin typeface="Times New Roman" pitchFamily="18" charset="0"/>
                <a:cs typeface="Times New Roman" pitchFamily="18" charset="0"/>
              </a:rPr>
              <a:t>Мотивированность</a:t>
            </a:r>
            <a:r>
              <a:rPr lang="ru-RU" sz="6400" b="1" dirty="0" smtClean="0">
                <a:latin typeface="Times New Roman" pitchFamily="18" charset="0"/>
                <a:cs typeface="Times New Roman" pitchFamily="18" charset="0"/>
              </a:rPr>
              <a:t>. </a:t>
            </a:r>
            <a:r>
              <a:rPr lang="ru-RU" sz="6400" dirty="0" smtClean="0">
                <a:latin typeface="Times New Roman" pitchFamily="18" charset="0"/>
                <a:cs typeface="Times New Roman" pitchFamily="18" charset="0"/>
              </a:rPr>
              <a:t>Помогаю учащимся увидеть смысл проектно-исследовательской деятельности, увидеть в этом возможность реализации собственных талантов и возможностей, способ развития </a:t>
            </a:r>
            <a:r>
              <a:rPr lang="ru-RU" sz="6400" dirty="0" err="1" smtClean="0">
                <a:latin typeface="Times New Roman" pitchFamily="18" charset="0"/>
                <a:cs typeface="Times New Roman" pitchFamily="18" charset="0"/>
              </a:rPr>
              <a:t>самостроительной</a:t>
            </a:r>
            <a:r>
              <a:rPr lang="ru-RU" sz="6400" dirty="0" smtClean="0">
                <a:latin typeface="Times New Roman" pitchFamily="18" charset="0"/>
                <a:cs typeface="Times New Roman" pitchFamily="18" charset="0"/>
              </a:rPr>
              <a:t> компетенции.</a:t>
            </a:r>
          </a:p>
          <a:p>
            <a:pPr algn="just">
              <a:buNone/>
            </a:pPr>
            <a:r>
              <a:rPr lang="ru-RU" sz="6400" dirty="0" smtClean="0">
                <a:latin typeface="Times New Roman" pitchFamily="18" charset="0"/>
                <a:cs typeface="Times New Roman" pitchFamily="18" charset="0"/>
              </a:rPr>
              <a:t>     Анализ проведенного анкетирования учащихся (анкетирование проведено среди 15 учащихся, занимающихся проектной деятельностью) об отношении к проектам и исследовательской  деятельности показал: 78% учащихся отметили, что проект интересен потому,  что выполняется самостоятельно, с небольшой помощью руководителя. Наиболее интересным этапом в работе над проектом 52% учащихся признали этап исследования,  25% - этап обработки материалов, 22% учащихся отметили неудовлетворенность своей деятельностью и указали, что следующие их проекты будут выполнены качественнее. На вопрос «Чему удалось научиться в ходе работы над проектом?» чаще всего ученики давали следующие ответы: анализировать свои действия; достигать поставленной цели; думать; презентовать результаты своего труда.</a:t>
            </a:r>
          </a:p>
          <a:p>
            <a:pPr>
              <a:buNone/>
            </a:pPr>
            <a:r>
              <a:rPr lang="ru-RU" dirty="0" smtClean="0"/>
              <a:t> </a:t>
            </a:r>
          </a:p>
          <a:p>
            <a:endParaRPr lang="ru-RU" dirty="0"/>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Эффективность исследовательской и проектной деятельности</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0000" lnSpcReduction="20000"/>
          </a:bodyPr>
          <a:lstStyle/>
          <a:p>
            <a:pPr algn="just">
              <a:buFont typeface="Wingdings" pitchFamily="2" charset="2"/>
              <a:buChar char="Ø"/>
            </a:pPr>
            <a:r>
              <a:rPr lang="ru-RU" sz="4000" dirty="0" smtClean="0">
                <a:latin typeface="Times New Roman" pitchFamily="18" charset="0"/>
                <a:cs typeface="Times New Roman" pitchFamily="18" charset="0"/>
              </a:rPr>
              <a:t>Исследовательская и проектная деятельность позволяет  учащимся более качественно усвоить знания, развивает интеллект, обеспечивает  высокую мотивацию на успешную учебную деятельность,  повышает  уверенность в собственных силах, умение оценить себя, развивает исследовательские способности, дает возможность глубоко подходить к проблемам с научной точки зрения. </a:t>
            </a:r>
          </a:p>
          <a:p>
            <a:pPr algn="just">
              <a:buFont typeface="Wingdings" pitchFamily="2" charset="2"/>
              <a:buChar char="Ø"/>
            </a:pPr>
            <a:r>
              <a:rPr lang="ru-RU" sz="4000" i="1" dirty="0" smtClean="0">
                <a:latin typeface="Times New Roman" pitchFamily="18" charset="0"/>
                <a:cs typeface="Times New Roman" pitchFamily="18" charset="0"/>
              </a:rPr>
              <a:t>Психологический комфорт</a:t>
            </a:r>
            <a:r>
              <a:rPr lang="ru-RU" sz="4000" b="1" dirty="0" smtClean="0">
                <a:latin typeface="Times New Roman" pitchFamily="18" charset="0"/>
                <a:cs typeface="Times New Roman" pitchFamily="18" charset="0"/>
              </a:rPr>
              <a:t>. </a:t>
            </a:r>
            <a:r>
              <a:rPr lang="ru-RU" sz="4000" dirty="0" smtClean="0">
                <a:latin typeface="Times New Roman" pitchFamily="18" charset="0"/>
                <a:cs typeface="Times New Roman" pitchFamily="18" charset="0"/>
              </a:rPr>
              <a:t>Одна из моих задач – поощрять творческие проявления учащихся, стремление к исследованиям, творческому поиску. Моя задача – не подавлять желание, порывы, творческие идеи, а поддерживать и направлять их. Важно, чтобы учащиеся не боялись допустить ошибку, воздерживаться от негативных оценок. Каждому ученику необходимо дать возможность ощутить свои силы, поверить в себя.</a:t>
            </a:r>
          </a:p>
          <a:p>
            <a:pPr algn="just">
              <a:buFont typeface="Wingdings" pitchFamily="2" charset="2"/>
              <a:buChar char="Ø"/>
            </a:pPr>
            <a:r>
              <a:rPr lang="ru-RU" sz="4000" i="1" dirty="0" smtClean="0">
                <a:latin typeface="Times New Roman" pitchFamily="18" charset="0"/>
                <a:cs typeface="Times New Roman" pitchFamily="18" charset="0"/>
              </a:rPr>
              <a:t>Личность педагога</a:t>
            </a:r>
            <a:r>
              <a:rPr lang="ru-RU" sz="4000" b="1" dirty="0" smtClean="0">
                <a:latin typeface="Times New Roman" pitchFamily="18" charset="0"/>
                <a:cs typeface="Times New Roman" pitchFamily="18" charset="0"/>
              </a:rPr>
              <a:t>.</a:t>
            </a:r>
            <a:r>
              <a:rPr lang="ru-RU" sz="4000" dirty="0" smtClean="0">
                <a:latin typeface="Times New Roman" pitchFamily="18" charset="0"/>
                <a:cs typeface="Times New Roman" pitchFamily="18" charset="0"/>
              </a:rPr>
              <a:t> Для развития проектно-исследовательских умений нужен педагог, стремящийся к формированию такой обучающей среды, которая мотивирует учащихся самостоятельно искать и обрабатывать информацию, обмениваться ею, т.е. быстро ориентироваться в информационном пространстве; создающий условия, способствующих наиболее полному развитию способностей учащихся.</a:t>
            </a:r>
          </a:p>
          <a:p>
            <a:pPr algn="just">
              <a:buFont typeface="Wingdings" pitchFamily="2" charset="2"/>
              <a:buChar char="Ø"/>
            </a:pPr>
            <a:r>
              <a:rPr lang="ru-RU" sz="4000" dirty="0" smtClean="0">
                <a:latin typeface="Times New Roman" pitchFamily="18" charset="0"/>
                <a:cs typeface="Times New Roman" pitchFamily="18" charset="0"/>
              </a:rPr>
              <a:t>Результатами моей работы  по теме стали  успехи моих учащихся: в 2013году -   </a:t>
            </a:r>
            <a:r>
              <a:rPr lang="en-US" sz="4000" dirty="0" smtClean="0">
                <a:latin typeface="Times New Roman" pitchFamily="18" charset="0"/>
                <a:cs typeface="Times New Roman" pitchFamily="18" charset="0"/>
              </a:rPr>
              <a:t>II</a:t>
            </a:r>
            <a:r>
              <a:rPr lang="ru-RU" sz="4000" dirty="0" smtClean="0">
                <a:latin typeface="Times New Roman" pitchFamily="18" charset="0"/>
                <a:cs typeface="Times New Roman" pitchFamily="18" charset="0"/>
              </a:rPr>
              <a:t> место в городском НОУ; 2013 год -  </a:t>
            </a:r>
            <a:r>
              <a:rPr lang="en-US" sz="4000" dirty="0" smtClean="0">
                <a:latin typeface="Times New Roman" pitchFamily="18" charset="0"/>
                <a:cs typeface="Times New Roman" pitchFamily="18" charset="0"/>
              </a:rPr>
              <a:t>III</a:t>
            </a:r>
            <a:r>
              <a:rPr lang="ru-RU" sz="4000" dirty="0" smtClean="0">
                <a:latin typeface="Times New Roman" pitchFamily="18" charset="0"/>
                <a:cs typeface="Times New Roman" pitchFamily="18" charset="0"/>
              </a:rPr>
              <a:t> место в городской  научно-практической конференции «Сохраним эту землю голубой и зеленой»; 2018 год – с защитой проекта ученица выступила на региональном этапе Всероссийской олимпиады школьников. </a:t>
            </a:r>
          </a:p>
          <a:p>
            <a:pPr algn="just">
              <a:buNone/>
            </a:pPr>
            <a:r>
              <a:rPr lang="ru-RU" sz="4000" dirty="0" smtClean="0">
                <a:latin typeface="Times New Roman" pitchFamily="18" charset="0"/>
                <a:cs typeface="Times New Roman" pitchFamily="18" charset="0"/>
              </a:rPr>
              <a:t> </a:t>
            </a:r>
          </a:p>
          <a:p>
            <a:endParaRPr lang="ru-RU" dirty="0"/>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143000"/>
          </a:xfrm>
        </p:spPr>
        <p:txBody>
          <a:bodyPr/>
          <a:lstStyle/>
          <a:p>
            <a:pPr algn="ctr"/>
            <a:r>
              <a:rPr lang="ru-RU" dirty="0" smtClean="0">
                <a:latin typeface="Times New Roman" pitchFamily="18" charset="0"/>
                <a:cs typeface="Times New Roman" pitchFamily="18" charset="0"/>
              </a:rPr>
              <a:t>Источники</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228600" y="1295400"/>
            <a:ext cx="8915400" cy="4389120"/>
          </a:xfrm>
        </p:spPr>
        <p:txBody>
          <a:bodyPr>
            <a:normAutofit fontScale="85000" lnSpcReduction="20000"/>
          </a:bodyPr>
          <a:lstStyle/>
          <a:p>
            <a:r>
              <a:rPr lang="en-US" dirty="0" smtClean="0">
                <a:latin typeface="Times New Roman" pitchFamily="18" charset="0"/>
                <a:cs typeface="Times New Roman" pitchFamily="18" charset="0"/>
                <a:hlinkClick r:id="rId2"/>
              </a:rPr>
              <a:t>https://nsportal.ru/blog/nachalnaya-shkola/all/2015/12/16/issledovatelskaya-deyatelnost-kak-odno-iz-usloviy</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hlinkClick r:id="rId3"/>
              </a:rPr>
              <a:t>https://college.ru/pedagogam/450/468/474/488/</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hlinkClick r:id="rId4"/>
              </a:rPr>
              <a:t>https://sites.google.com/a/1927.org.ru/naucno-metodiceskaa-rabota/pedagogiceskie-tehnologii/issledovatelskaa-deaelnost</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hlinkClick r:id="rId5"/>
              </a:rPr>
              <a:t>http://krotov.info/lib_sec/shso/71_slas3.html</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hlinkClick r:id="rId6"/>
              </a:rPr>
              <a:t>https://studfiles.net/preview/6264864/page:9/</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hlinkClick r:id="rId7"/>
              </a:rPr>
              <a:t>https://multiurok.ru/blog/postroieniie-variatsionnogho-riada-i-variatsionnoi-krivoi.html</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hlinkClick r:id="rId8"/>
              </a:rPr>
              <a:t>https://nsportal.ru/gorshkova-olga-mikhaylovna-0</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hlinkClick r:id="rId9"/>
              </a:rPr>
              <a:t>https://infourok.ru/doklad-na-temu-issledovatelskaya-deyatelnost-na-urokah-biologii-1679518.html</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hlinkClick r:id="rId10"/>
              </a:rPr>
              <a:t>https://school-science.ru/2/1/31474</a:t>
            </a:r>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Значимая задача общего образования</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ru-RU" sz="2000" dirty="0" smtClean="0">
                <a:latin typeface="Times New Roman" pitchFamily="18" charset="0"/>
                <a:cs typeface="Times New Roman" pitchFamily="18" charset="0"/>
              </a:rPr>
              <a:t>В настоящее время наиболее значимой задачей общего образования является его направленность на приобретение каждым школьником своего собственного полноценного личностного опыта. Основной путь достижения этого – творческая созидающая деятельность учащихся. Глобальные процессы неизбежно приводят к информатизации образования, вызывают потребность в поиске новых подходов к организации учебно-воспитательного процесса, способствующего самореализации и саморазвитию личности школьника. Это, в свою очередь, определяет перспективы создания глобальной информационной образовательной среды, обеспечивающей широкие возможности для образовательной деятельности, влияет на перераспределение ролей между ее участниками.</a:t>
            </a:r>
          </a:p>
          <a:p>
            <a:endParaRPr lang="ru-RU"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Times New Roman" pitchFamily="18" charset="0"/>
                <a:cs typeface="Times New Roman" pitchFamily="18" charset="0"/>
              </a:rPr>
              <a:t>Организация исследовательской деятельности</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buNone/>
            </a:pPr>
            <a:r>
              <a:rPr lang="ru-RU" sz="2300" dirty="0" smtClean="0">
                <a:latin typeface="Times New Roman" pitchFamily="18" charset="0"/>
                <a:cs typeface="Times New Roman" pitchFamily="18" charset="0"/>
              </a:rPr>
              <a:t>    Организация исследовательской деятельности на уроках является одним из приоритетов современного образования. Развивающие приемы обучения, семинары, элективные курсы, учебные проекты позволяют лучше учесть личные склонности учеников, способствуют формированию их активной и самостоятельной позиции в учении, готовности к саморазвитию, социализации. Методы проектный и поисковый не просто формируют умения, а компетенции, то есть умения, непосредственно сопряженные с практической деятельностью. Они широко востребованы за счет рационального сочетания теоретических знаний и их практического применения для решения конкретных проблем.</a:t>
            </a:r>
          </a:p>
          <a:p>
            <a:endParaRPr lang="ru-RU"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Теория поэтапного формирования умственных действий</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algn="just"/>
            <a:r>
              <a:rPr lang="ru-RU" sz="2300" dirty="0" smtClean="0">
                <a:latin typeface="Times New Roman" pitchFamily="18" charset="0"/>
                <a:cs typeface="Times New Roman" pitchFamily="18" charset="0"/>
              </a:rPr>
              <a:t>Процессуальная сторона названного подхода раскрывается в </a:t>
            </a:r>
            <a:r>
              <a:rPr lang="ru-RU" sz="2300" u="sng" dirty="0" smtClean="0">
                <a:latin typeface="Times New Roman" pitchFamily="18" charset="0"/>
                <a:cs typeface="Times New Roman" pitchFamily="18" charset="0"/>
              </a:rPr>
              <a:t>теории поэтапного формирования</a:t>
            </a:r>
            <a:r>
              <a:rPr lang="ru-RU" sz="2300" dirty="0" smtClean="0">
                <a:latin typeface="Times New Roman" pitchFamily="18" charset="0"/>
                <a:cs typeface="Times New Roman" pitchFamily="18" charset="0"/>
              </a:rPr>
              <a:t> умственных действий, разработанной П.Я.Гальпериным и развиваемой Н.Ф.Талызиной и ее школой. Теория касается преимущественно структуры процесса усвоения знаний и рассматривает процесс обучения как систему трех взаимосвязанных видов деятельности: </a:t>
            </a:r>
            <a:r>
              <a:rPr lang="ru-RU" sz="2300" u="sng" dirty="0" smtClean="0">
                <a:latin typeface="Times New Roman" pitchFamily="18" charset="0"/>
                <a:cs typeface="Times New Roman" pitchFamily="18" charset="0"/>
              </a:rPr>
              <a:t>ориентировочной,</a:t>
            </a:r>
            <a:r>
              <a:rPr lang="ru-RU" sz="2300" dirty="0" smtClean="0">
                <a:latin typeface="Times New Roman" pitchFamily="18" charset="0"/>
                <a:cs typeface="Times New Roman" pitchFamily="18" charset="0"/>
              </a:rPr>
              <a:t> связанной с исследованием и планированием учеником предстоящей работы; </a:t>
            </a:r>
            <a:r>
              <a:rPr lang="ru-RU" sz="2300" u="sng" dirty="0" smtClean="0">
                <a:latin typeface="Times New Roman" pitchFamily="18" charset="0"/>
                <a:cs typeface="Times New Roman" pitchFamily="18" charset="0"/>
              </a:rPr>
              <a:t>исполнительной,</a:t>
            </a:r>
            <a:r>
              <a:rPr lang="ru-RU" sz="2300" dirty="0" smtClean="0">
                <a:latin typeface="Times New Roman" pitchFamily="18" charset="0"/>
                <a:cs typeface="Times New Roman" pitchFamily="18" charset="0"/>
              </a:rPr>
              <a:t> обеспечивающей заданные преобразования, как идеальные так и материальные, в объекте действия; </a:t>
            </a:r>
            <a:r>
              <a:rPr lang="ru-RU" sz="2300" u="sng" dirty="0" smtClean="0">
                <a:latin typeface="Times New Roman" pitchFamily="18" charset="0"/>
                <a:cs typeface="Times New Roman" pitchFamily="18" charset="0"/>
              </a:rPr>
              <a:t>контролирующей деятельности</a:t>
            </a:r>
            <a:r>
              <a:rPr lang="ru-RU" sz="2300" dirty="0" smtClean="0">
                <a:latin typeface="Times New Roman" pitchFamily="18" charset="0"/>
                <a:cs typeface="Times New Roman" pitchFamily="18" charset="0"/>
              </a:rPr>
              <a:t>, направленной на прослеживание хода выполнения действия, сопоставление полученных результатов с заданными образцами. Н.Ф.Талызина считает, что большой развивающий эффект обнаруживает ориентировочный вид деятельности</a:t>
            </a:r>
          </a:p>
          <a:p>
            <a:endParaRPr lang="ru-RU"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smtClean="0">
                <a:latin typeface="Times New Roman" pitchFamily="18" charset="0"/>
                <a:cs typeface="Times New Roman" pitchFamily="18" charset="0"/>
              </a:rPr>
              <a:t>Подходы к видам исследовательской деятельности</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buNone/>
            </a:pPr>
            <a:r>
              <a:rPr lang="ru-RU" sz="2000" dirty="0" smtClean="0">
                <a:latin typeface="Times New Roman" pitchFamily="18" charset="0"/>
                <a:cs typeface="Times New Roman" pitchFamily="18" charset="0"/>
              </a:rPr>
              <a:t>     В настоящее время в педагогике сформировались различные подходы к определению видов исследовательской деятельности, к которым относят поисковую, экспериментальную, проектную, техническую творческую и другие, осуществляемые как на уроках, так и во внеурочное время</a:t>
            </a:r>
          </a:p>
          <a:p>
            <a:endParaRPr lang="ru-RU"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610</TotalTime>
  <Words>4407</Words>
  <Application>Microsoft Office PowerPoint</Application>
  <PresentationFormat>Экран (4:3)</PresentationFormat>
  <Paragraphs>332</Paragraphs>
  <Slides>52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52</vt:i4>
      </vt:variant>
    </vt:vector>
  </HeadingPairs>
  <TitlesOfParts>
    <vt:vector size="53" baseType="lpstr">
      <vt:lpstr>Поток</vt:lpstr>
      <vt:lpstr>Формирование навыков исследовательской и проектной деятельности на уроках биологии и во внеурочное время в условиях внедрения ФГОС </vt:lpstr>
      <vt:lpstr>Исследовательская деятельность</vt:lpstr>
      <vt:lpstr>Важнейшая задача современной системы образования</vt:lpstr>
      <vt:lpstr>Связь УУД с общими исследовательскими умениями и навыками</vt:lpstr>
      <vt:lpstr>Связь УУД с общими исследовательскими умениями и навыками</vt:lpstr>
      <vt:lpstr>Значимая задача общего образования</vt:lpstr>
      <vt:lpstr>Организация исследовательской деятельности</vt:lpstr>
      <vt:lpstr>Теория поэтапного формирования умственных действий</vt:lpstr>
      <vt:lpstr>Подходы к видам исследовательской деятельности</vt:lpstr>
      <vt:lpstr>Организация исследовательской деятельности</vt:lpstr>
      <vt:lpstr>Организация исследовательской деятельности</vt:lpstr>
      <vt:lpstr>Практикумы – эффективная форма экспериментальной деятельности</vt:lpstr>
      <vt:lpstr>Практикумы – эффективная форма экспериментальной деятельности</vt:lpstr>
      <vt:lpstr>Элективный курс  «Экология северного города»</vt:lpstr>
      <vt:lpstr>Элективный курс  «Экология северного города»</vt:lpstr>
      <vt:lpstr>Педагогические ситуации</vt:lpstr>
      <vt:lpstr>Парадоксальные факты</vt:lpstr>
      <vt:lpstr>Проблемная ситуация</vt:lpstr>
      <vt:lpstr>Оцените правдоподобность</vt:lpstr>
      <vt:lpstr>Черный ящик, использование загадок, пословиц, поговорок</vt:lpstr>
      <vt:lpstr>Использование произведений искусства  </vt:lpstr>
      <vt:lpstr>Изречения знаменитых людей</vt:lpstr>
      <vt:lpstr>Формы уроков. Методы</vt:lpstr>
      <vt:lpstr>Учебное исследование</vt:lpstr>
      <vt:lpstr>Этапы исследовательской работы</vt:lpstr>
      <vt:lpstr>Лабораторные и практические работы</vt:lpstr>
      <vt:lpstr>Лабораторные и практические работы</vt:lpstr>
      <vt:lpstr>Презентация PowerPoint</vt:lpstr>
      <vt:lpstr>Биологический эксперимент</vt:lpstr>
      <vt:lpstr>Биологический эксперимент</vt:lpstr>
      <vt:lpstr>Биологический эксперимент</vt:lpstr>
      <vt:lpstr>Биологический эксперимент</vt:lpstr>
      <vt:lpstr>Биологический эксперимент</vt:lpstr>
      <vt:lpstr>Биологический эксперимент</vt:lpstr>
      <vt:lpstr>Биологический эксперимент</vt:lpstr>
      <vt:lpstr>Биологический эксперимент</vt:lpstr>
      <vt:lpstr>Исследовательские лабораторные работы в разделе «Общая биология»</vt:lpstr>
      <vt:lpstr>Биологический эксперимент</vt:lpstr>
      <vt:lpstr>Биологический эксперимент</vt:lpstr>
      <vt:lpstr>Биологический эксперимент. Общая биология</vt:lpstr>
      <vt:lpstr>Исследование в учебной и дополнительной литературе</vt:lpstr>
      <vt:lpstr>Метод проектов</vt:lpstr>
      <vt:lpstr>Основные требования к организации проекта</vt:lpstr>
      <vt:lpstr>Коллективная деятельность при выполнении проекта </vt:lpstr>
      <vt:lpstr>Последовательность работы над проектом</vt:lpstr>
      <vt:lpstr>Презентация PowerPoint</vt:lpstr>
      <vt:lpstr>Работа над проектом</vt:lpstr>
      <vt:lpstr>Оформление проектной работы</vt:lpstr>
      <vt:lpstr>Эффективность использования исследовательской и проектной  деятельности</vt:lpstr>
      <vt:lpstr> Эффективность использования исследовательской и проектной деятельности</vt:lpstr>
      <vt:lpstr>Эффективность исследовательской и проектной деятельности</vt:lpstr>
      <vt:lpstr>Источники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Наталья Николаевна Гревцева</cp:lastModifiedBy>
  <cp:revision>70</cp:revision>
  <dcterms:created xsi:type="dcterms:W3CDTF">2018-02-12T05:17:15Z</dcterms:created>
  <dcterms:modified xsi:type="dcterms:W3CDTF">2018-06-05T07:40:32Z</dcterms:modified>
</cp:coreProperties>
</file>