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A029DE11-4ACD-4E76-B6BB-DC378CFE2790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55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91CBA-4C5F-429D-BA1C-9590DD8671FC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61ED5-2CE1-441B-95B6-CA6BFDB06F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38247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91CBA-4C5F-429D-BA1C-9590DD8671FC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61ED5-2CE1-441B-95B6-CA6BFDB06F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01030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91CBA-4C5F-429D-BA1C-9590DD8671FC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61ED5-2CE1-441B-95B6-CA6BFDB06F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15791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91CBA-4C5F-429D-BA1C-9590DD8671FC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61ED5-2CE1-441B-95B6-CA6BFDB06F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54664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91CBA-4C5F-429D-BA1C-9590DD8671FC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61ED5-2CE1-441B-95B6-CA6BFDB06F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31516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91CBA-4C5F-429D-BA1C-9590DD8671FC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61ED5-2CE1-441B-95B6-CA6BFDB06F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68872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91CBA-4C5F-429D-BA1C-9590DD8671FC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61ED5-2CE1-441B-95B6-CA6BFDB06F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199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91CBA-4C5F-429D-BA1C-9590DD8671FC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61ED5-2CE1-441B-95B6-CA6BFDB06F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51270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91CBA-4C5F-429D-BA1C-9590DD8671FC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61ED5-2CE1-441B-95B6-CA6BFDB06F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40903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91CBA-4C5F-429D-BA1C-9590DD8671FC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61ED5-2CE1-441B-95B6-CA6BFDB06F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55495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91CBA-4C5F-429D-BA1C-9590DD8671FC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61ED5-2CE1-441B-95B6-CA6BFDB06F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3555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91CBA-4C5F-429D-BA1C-9590DD8671FC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61ED5-2CE1-441B-95B6-CA6BFDB06F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4324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Что надо знать про техническую защиту ИСПДн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Автор</a:t>
            </a:r>
            <a:r>
              <a:rPr lang="en-US" dirty="0"/>
              <a:t>:</a:t>
            </a:r>
            <a:r>
              <a:rPr lang="ru-RU" dirty="0" smtClean="0"/>
              <a:t> </a:t>
            </a:r>
            <a:r>
              <a:rPr lang="ru-RU" dirty="0" err="1" smtClean="0"/>
              <a:t>Бабатьев</a:t>
            </a:r>
            <a:r>
              <a:rPr lang="ru-RU" dirty="0" smtClean="0"/>
              <a:t> Виталий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Email</a:t>
            </a:r>
            <a:r>
              <a:rPr lang="ru-RU" dirty="0" smtClean="0"/>
              <a:t>:</a:t>
            </a:r>
            <a:r>
              <a:rPr lang="en-US" dirty="0" smtClean="0"/>
              <a:t> 274161 @ </a:t>
            </a:r>
            <a:r>
              <a:rPr lang="en-US" dirty="0" err="1" smtClean="0"/>
              <a:t>outlook.com</a:t>
            </a:r>
            <a:endParaRPr lang="ru-RU" dirty="0" smtClean="0"/>
          </a:p>
          <a:p>
            <a:r>
              <a:rPr lang="en-US" dirty="0" smtClean="0"/>
              <a:t>Skype \ </a:t>
            </a:r>
            <a:r>
              <a:rPr lang="en-US" dirty="0" err="1" smtClean="0"/>
              <a:t>LinkIn</a:t>
            </a:r>
            <a:r>
              <a:rPr lang="en-US" dirty="0" smtClean="0"/>
              <a:t> : </a:t>
            </a:r>
            <a:r>
              <a:rPr lang="en-US" dirty="0" err="1" smtClean="0"/>
              <a:t>vbabatev@gmail.com</a:t>
            </a:r>
            <a:endParaRPr lang="ru-RU" dirty="0" smtClean="0"/>
          </a:p>
          <a:p>
            <a:r>
              <a:rPr lang="ru-RU" dirty="0" smtClean="0"/>
              <a:t>Тел. (3466) 27-41-61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500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Техническая защита информации</a:t>
            </a:r>
            <a:r>
              <a:rPr lang="ru-RU" dirty="0" smtClean="0"/>
              <a:t> - защита информации, заключающаяся в обеспечении </a:t>
            </a:r>
            <a:r>
              <a:rPr lang="ru-RU" i="1" u="sng" dirty="0" err="1" smtClean="0"/>
              <a:t>некриптографическими</a:t>
            </a:r>
            <a:r>
              <a:rPr lang="ru-RU" dirty="0" smtClean="0"/>
              <a:t> методами безопасности информации (данных), подлежащей (подлежащих) защите в соответствии с действующим законодательством, с применением технических, программных и программно-технических средств. </a:t>
            </a:r>
          </a:p>
          <a:p>
            <a:pPr marL="0" indent="0">
              <a:buNone/>
            </a:pPr>
            <a:r>
              <a:rPr lang="ru-RU" i="1" dirty="0" smtClean="0"/>
              <a:t>* ГОСТ Р 50922-2006 «Защита информации. Основные термины и определения» 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98334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Зачем это делают?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Обеспечение требуемого уровня защищенности</a:t>
            </a:r>
          </a:p>
          <a:p>
            <a:r>
              <a:rPr lang="ru-RU" dirty="0" smtClean="0"/>
              <a:t>Автоматизация процесса контроля защиты</a:t>
            </a:r>
          </a:p>
          <a:p>
            <a:r>
              <a:rPr lang="ru-RU" dirty="0" smtClean="0"/>
              <a:t>Удобства настройки единых правил политики информационной безопасности</a:t>
            </a:r>
          </a:p>
          <a:p>
            <a:endParaRPr lang="ru-RU" dirty="0"/>
          </a:p>
          <a:p>
            <a:r>
              <a:rPr lang="ru-RU" dirty="0" smtClean="0"/>
              <a:t>Обязательно ли это ?</a:t>
            </a:r>
          </a:p>
          <a:p>
            <a:r>
              <a:rPr lang="ru-RU" dirty="0" smtClean="0"/>
              <a:t>Можно ли без нее 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7975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Требования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ФСТЭК</a:t>
            </a:r>
            <a:r>
              <a:rPr lang="ru-RU" dirty="0" smtClean="0"/>
              <a:t> России</a:t>
            </a:r>
          </a:p>
          <a:p>
            <a:pPr lvl="2"/>
            <a:r>
              <a:rPr lang="ru-RU" dirty="0" smtClean="0"/>
              <a:t>Нормативные правовые акты, организационно-распорядительные документы, нормативные и методические документы и подготовленные проекты документов по технической защите информации </a:t>
            </a:r>
            <a:r>
              <a:rPr lang="en-US" dirty="0" smtClean="0"/>
              <a:t> (http://</a:t>
            </a:r>
            <a:r>
              <a:rPr lang="en-US" dirty="0" err="1" smtClean="0"/>
              <a:t>fstec.ru</a:t>
            </a:r>
            <a:r>
              <a:rPr lang="en-US" dirty="0" smtClean="0"/>
              <a:t>/</a:t>
            </a:r>
            <a:r>
              <a:rPr lang="en-US" dirty="0" err="1" smtClean="0"/>
              <a:t>tekhnicheskaya-zashchita-informatsii</a:t>
            </a:r>
            <a:r>
              <a:rPr lang="en-US" dirty="0" smtClean="0"/>
              <a:t>/</a:t>
            </a:r>
            <a:r>
              <a:rPr lang="en-US" dirty="0" err="1" smtClean="0"/>
              <a:t>dokumenty</a:t>
            </a:r>
            <a:r>
              <a:rPr lang="en-US" dirty="0" smtClean="0"/>
              <a:t>/114-</a:t>
            </a:r>
            <a:r>
              <a:rPr lang="en-US" dirty="0" err="1" smtClean="0"/>
              <a:t>spetsialnye</a:t>
            </a:r>
            <a:r>
              <a:rPr lang="en-US" dirty="0" smtClean="0"/>
              <a:t>-</a:t>
            </a:r>
            <a:r>
              <a:rPr lang="en-US" dirty="0" err="1" smtClean="0"/>
              <a:t>normativnye-dokumenty</a:t>
            </a:r>
            <a:r>
              <a:rPr lang="en-US" dirty="0" smtClean="0"/>
              <a:t>)</a:t>
            </a:r>
            <a:endParaRPr lang="ru-RU" dirty="0" smtClean="0"/>
          </a:p>
          <a:p>
            <a:r>
              <a:rPr lang="ru-RU" dirty="0" smtClean="0"/>
              <a:t>ФСБ России</a:t>
            </a:r>
          </a:p>
          <a:p>
            <a:pPr lvl="2"/>
            <a:r>
              <a:rPr lang="ru-RU" dirty="0" smtClean="0"/>
              <a:t>Научно-Техническое сотрудничество (</a:t>
            </a:r>
            <a:r>
              <a:rPr lang="en-US" dirty="0" smtClean="0"/>
              <a:t>http://</a:t>
            </a:r>
            <a:r>
              <a:rPr lang="en-US" dirty="0" err="1" smtClean="0"/>
              <a:t>fsb.ru</a:t>
            </a:r>
            <a:r>
              <a:rPr lang="ru-RU" dirty="0" smtClean="0"/>
              <a:t>)</a:t>
            </a:r>
            <a:endParaRPr lang="en-US" dirty="0" smtClean="0"/>
          </a:p>
          <a:p>
            <a:pPr lvl="1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0411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Реестры </a:t>
            </a:r>
            <a:r>
              <a:rPr lang="ru-RU" dirty="0" err="1" smtClean="0"/>
              <a:t>СрЗИ</a:t>
            </a:r>
            <a:r>
              <a:rPr lang="ru-RU" dirty="0" smtClean="0"/>
              <a:t> / СКЗИ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Государственный реестр сертифицированных средств защиты информации N РОСС </a:t>
            </a:r>
            <a:r>
              <a:rPr lang="ru-RU" dirty="0" err="1" smtClean="0"/>
              <a:t>RU.0001.01БИ00</a:t>
            </a:r>
            <a:r>
              <a:rPr lang="ru-RU" dirty="0" smtClean="0"/>
              <a:t>(</a:t>
            </a:r>
            <a:r>
              <a:rPr lang="ru-RU" dirty="0" err="1" smtClean="0"/>
              <a:t>http</a:t>
            </a:r>
            <a:r>
              <a:rPr lang="ru-RU" dirty="0" smtClean="0"/>
              <a:t>://</a:t>
            </a:r>
            <a:r>
              <a:rPr lang="ru-RU" dirty="0" err="1" smtClean="0"/>
              <a:t>fstec.ru</a:t>
            </a:r>
            <a:r>
              <a:rPr lang="ru-RU" dirty="0" smtClean="0"/>
              <a:t>/</a:t>
            </a:r>
            <a:r>
              <a:rPr lang="ru-RU" dirty="0" err="1" smtClean="0"/>
              <a:t>tekhnicheskaya-zashchita-informatsii</a:t>
            </a:r>
            <a:r>
              <a:rPr lang="ru-RU" dirty="0" smtClean="0"/>
              <a:t>/</a:t>
            </a:r>
            <a:r>
              <a:rPr lang="ru-RU" dirty="0" err="1" smtClean="0"/>
              <a:t>dokumenty-po-sertifikatsii</a:t>
            </a:r>
            <a:r>
              <a:rPr lang="ru-RU" dirty="0" smtClean="0"/>
              <a:t>/153-</a:t>
            </a:r>
            <a:r>
              <a:rPr lang="ru-RU" dirty="0" err="1" smtClean="0"/>
              <a:t>sistema</a:t>
            </a:r>
            <a:r>
              <a:rPr lang="ru-RU" dirty="0" smtClean="0"/>
              <a:t>-</a:t>
            </a:r>
            <a:r>
              <a:rPr lang="ru-RU" dirty="0" err="1" smtClean="0"/>
              <a:t>sertifikatsii</a:t>
            </a:r>
            <a:r>
              <a:rPr lang="ru-RU" dirty="0" smtClean="0"/>
              <a:t>/591-gosudarstvennyj-reestr-sertifitsirovannykh-sredstv-zashchity-informatsii-n-ross-ru-0001-01bi00)</a:t>
            </a:r>
          </a:p>
          <a:p>
            <a:r>
              <a:rPr lang="ru-RU" dirty="0" smtClean="0"/>
              <a:t>Перечень средств защиты информации, сертифицированных ФСБ России (</a:t>
            </a:r>
            <a:r>
              <a:rPr lang="ru-RU" dirty="0" err="1" smtClean="0"/>
              <a:t>http</a:t>
            </a:r>
            <a:r>
              <a:rPr lang="ru-RU" dirty="0" smtClean="0"/>
              <a:t>://</a:t>
            </a:r>
            <a:r>
              <a:rPr lang="ru-RU" dirty="0" err="1" smtClean="0"/>
              <a:t>clsz.fsb.ru</a:t>
            </a:r>
            <a:r>
              <a:rPr lang="ru-RU" dirty="0" smtClean="0"/>
              <a:t>/</a:t>
            </a:r>
            <a:r>
              <a:rPr lang="ru-RU" dirty="0" err="1" smtClean="0"/>
              <a:t>files</a:t>
            </a:r>
            <a:r>
              <a:rPr lang="ru-RU" dirty="0" smtClean="0"/>
              <a:t>/</a:t>
            </a:r>
            <a:r>
              <a:rPr lang="ru-RU" dirty="0" err="1" smtClean="0"/>
              <a:t>download</a:t>
            </a:r>
            <a:r>
              <a:rPr lang="ru-RU" dirty="0" smtClean="0"/>
              <a:t>/</a:t>
            </a:r>
            <a:r>
              <a:rPr lang="ru-RU" dirty="0" err="1" smtClean="0"/>
              <a:t>svedeniya_sertifikaty.doc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5211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 что смотрят разработчики </a:t>
            </a:r>
            <a:r>
              <a:rPr lang="ru-RU" dirty="0" err="1" smtClean="0"/>
              <a:t>СрЗИ</a:t>
            </a:r>
            <a:endParaRPr lang="ru-RU" dirty="0"/>
          </a:p>
        </p:txBody>
      </p:sp>
      <p:pic>
        <p:nvPicPr>
          <p:cNvPr id="1026" name="Picture 2" descr="C:\Documents and Settings\user_pc_ib\Рабочий стол\Tb3JBgpX8i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0" y="2420144"/>
            <a:ext cx="6477000" cy="2886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1433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ПРИНЦИПЫ ПОСТРОЕНИЯ СИСТЕМЫ ЗАЩИТЫ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Тех. задание</a:t>
            </a:r>
          </a:p>
          <a:p>
            <a:r>
              <a:rPr lang="ru-RU" dirty="0" smtClean="0"/>
              <a:t>Тех. проект</a:t>
            </a:r>
          </a:p>
          <a:p>
            <a:pPr lvl="1"/>
            <a:r>
              <a:rPr lang="ru-RU" dirty="0" smtClean="0"/>
              <a:t>Исполнение требования Тех. Задания</a:t>
            </a:r>
          </a:p>
          <a:p>
            <a:pPr lvl="1"/>
            <a:r>
              <a:rPr lang="ru-RU" dirty="0" smtClean="0"/>
              <a:t>Разумная достаточность</a:t>
            </a:r>
          </a:p>
          <a:p>
            <a:r>
              <a:rPr lang="ru-RU" dirty="0" smtClean="0"/>
              <a:t>Ввод в эксплуатацию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 smtClean="0"/>
              <a:t>* По требования ФЗ 152-ФЗ, обработка </a:t>
            </a:r>
            <a:r>
              <a:rPr lang="ru-RU" dirty="0" err="1" smtClean="0"/>
              <a:t>ПДн</a:t>
            </a:r>
            <a:r>
              <a:rPr lang="ru-RU" dirty="0" smtClean="0"/>
              <a:t> после ввода в эксплуатацию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4759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Распостраненые</a:t>
            </a:r>
            <a:r>
              <a:rPr lang="ru-RU" dirty="0" smtClean="0"/>
              <a:t> </a:t>
            </a:r>
            <a:r>
              <a:rPr lang="ru-RU" dirty="0" err="1" smtClean="0"/>
              <a:t>СрЗИ</a:t>
            </a:r>
            <a:r>
              <a:rPr lang="ru-RU" dirty="0" smtClean="0"/>
              <a:t> / СКЗИ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Соболь (</a:t>
            </a:r>
            <a:r>
              <a:rPr lang="ru-RU" dirty="0" err="1" smtClean="0"/>
              <a:t>КодБезопасности</a:t>
            </a:r>
            <a:r>
              <a:rPr lang="ru-RU" dirty="0" smtClean="0"/>
              <a:t>)</a:t>
            </a:r>
          </a:p>
          <a:p>
            <a:r>
              <a:rPr lang="ru-RU" dirty="0" smtClean="0"/>
              <a:t>Аккорд </a:t>
            </a:r>
          </a:p>
          <a:p>
            <a:r>
              <a:rPr lang="en-US" dirty="0" err="1" smtClean="0"/>
              <a:t>SecretNet</a:t>
            </a:r>
            <a:r>
              <a:rPr lang="ru-RU" dirty="0" smtClean="0"/>
              <a:t> (</a:t>
            </a:r>
            <a:r>
              <a:rPr lang="ru-RU" dirty="0" err="1" smtClean="0"/>
              <a:t>КодБезопасности</a:t>
            </a:r>
            <a:r>
              <a:rPr lang="ru-RU" dirty="0" smtClean="0"/>
              <a:t>)</a:t>
            </a:r>
          </a:p>
          <a:p>
            <a:r>
              <a:rPr lang="en-US" dirty="0" err="1" smtClean="0"/>
              <a:t>DallasLock</a:t>
            </a:r>
            <a:r>
              <a:rPr lang="en-US" dirty="0" smtClean="0"/>
              <a:t> </a:t>
            </a:r>
            <a:r>
              <a:rPr lang="ru-RU" dirty="0" smtClean="0"/>
              <a:t>(Конфидент)</a:t>
            </a:r>
            <a:endParaRPr lang="en-US" dirty="0" smtClean="0"/>
          </a:p>
          <a:p>
            <a:r>
              <a:rPr lang="en-US" dirty="0" err="1" smtClean="0"/>
              <a:t>SSEP</a:t>
            </a:r>
            <a:r>
              <a:rPr lang="ru-RU" dirty="0" smtClean="0"/>
              <a:t> (</a:t>
            </a:r>
            <a:r>
              <a:rPr lang="ru-RU" dirty="0" err="1" smtClean="0"/>
              <a:t>КодБезопасности</a:t>
            </a:r>
            <a:r>
              <a:rPr lang="ru-RU" dirty="0" smtClean="0"/>
              <a:t>)</a:t>
            </a:r>
          </a:p>
          <a:p>
            <a:r>
              <a:rPr lang="en-US" dirty="0" err="1" smtClean="0"/>
              <a:t>ViPNet</a:t>
            </a:r>
            <a:r>
              <a:rPr lang="en-US" dirty="0" smtClean="0"/>
              <a:t> (</a:t>
            </a:r>
            <a:r>
              <a:rPr lang="ru-RU" dirty="0" err="1" smtClean="0"/>
              <a:t>Инфотекс</a:t>
            </a:r>
            <a:r>
              <a:rPr lang="ru-RU" dirty="0" smtClean="0"/>
              <a:t>)</a:t>
            </a:r>
          </a:p>
          <a:p>
            <a:r>
              <a:rPr lang="ru-RU" dirty="0" smtClean="0"/>
              <a:t>Континент  </a:t>
            </a:r>
            <a:r>
              <a:rPr lang="ru-RU" dirty="0" smtClean="0"/>
              <a:t>(</a:t>
            </a:r>
            <a:r>
              <a:rPr lang="ru-RU" dirty="0" err="1" smtClean="0"/>
              <a:t>КодБезопасности</a:t>
            </a:r>
            <a:r>
              <a:rPr lang="ru-RU" dirty="0" smtClean="0"/>
              <a:t>)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0940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Представитель ООО «</a:t>
            </a:r>
            <a:r>
              <a:rPr lang="ru-RU" dirty="0" err="1" smtClean="0"/>
              <a:t>Анлим-ИТ</a:t>
            </a:r>
            <a:r>
              <a:rPr lang="ru-RU" dirty="0" smtClean="0"/>
              <a:t>»</a:t>
            </a:r>
            <a:br>
              <a:rPr lang="ru-RU" dirty="0" smtClean="0"/>
            </a:br>
            <a:r>
              <a:rPr lang="en-US" i="1" dirty="0" err="1" smtClean="0"/>
              <a:t>www.unlim-it.ru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Автор</a:t>
            </a:r>
            <a:r>
              <a:rPr lang="en-US" dirty="0" smtClean="0"/>
              <a:t>:</a:t>
            </a:r>
            <a:r>
              <a:rPr lang="ru-RU" dirty="0" smtClean="0"/>
              <a:t> </a:t>
            </a:r>
            <a:r>
              <a:rPr lang="ru-RU" dirty="0" err="1" smtClean="0"/>
              <a:t>Бабатьев</a:t>
            </a:r>
            <a:r>
              <a:rPr lang="ru-RU" dirty="0" smtClean="0"/>
              <a:t> Виталий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Email</a:t>
            </a:r>
            <a:r>
              <a:rPr lang="ru-RU" dirty="0" smtClean="0"/>
              <a:t>:</a:t>
            </a:r>
            <a:r>
              <a:rPr lang="en-US" dirty="0" smtClean="0"/>
              <a:t> 274161 @ </a:t>
            </a:r>
            <a:r>
              <a:rPr lang="en-US" dirty="0" err="1" smtClean="0"/>
              <a:t>outlook.com</a:t>
            </a:r>
            <a:endParaRPr lang="ru-RU" dirty="0" smtClean="0"/>
          </a:p>
          <a:p>
            <a:r>
              <a:rPr lang="en-US" dirty="0" smtClean="0"/>
              <a:t>Skype \ </a:t>
            </a:r>
            <a:r>
              <a:rPr lang="en-US" dirty="0" err="1" smtClean="0"/>
              <a:t>LinkIn</a:t>
            </a:r>
            <a:r>
              <a:rPr lang="en-US" dirty="0" smtClean="0"/>
              <a:t> : </a:t>
            </a:r>
            <a:r>
              <a:rPr lang="en-US" dirty="0" err="1" smtClean="0"/>
              <a:t>vbabatev@gmail.com</a:t>
            </a:r>
            <a:endParaRPr lang="ru-RU" dirty="0" smtClean="0"/>
          </a:p>
          <a:p>
            <a:r>
              <a:rPr lang="ru-RU" dirty="0" smtClean="0"/>
              <a:t>Тел. (3466) 27-41-61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76819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</TotalTime>
  <Words>263</Words>
  <Application>Microsoft Office PowerPoint</Application>
  <PresentationFormat>Экран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Что надо знать про техническую защиту ИСПДн</vt:lpstr>
      <vt:lpstr>Определения.</vt:lpstr>
      <vt:lpstr>Зачем это делают?</vt:lpstr>
      <vt:lpstr>Требования</vt:lpstr>
      <vt:lpstr>Реестры СрЗИ / СКЗИ</vt:lpstr>
      <vt:lpstr>На что смотрят разработчики СрЗИ</vt:lpstr>
      <vt:lpstr>ПРИНЦИПЫ ПОСТРОЕНИЯ СИСТЕМЫ ЗАЩИТЫ</vt:lpstr>
      <vt:lpstr>Распостраненые СрЗИ / СКЗИ</vt:lpstr>
      <vt:lpstr>Представитель ООО «Анлим-ИТ» www.unlim-it.ru</vt:lpstr>
    </vt:vector>
  </TitlesOfParts>
  <Company>USNCOMPUTERS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надо знать про техническую защиту ИСПДн</dc:title>
  <dc:creator>Бабатьев Виталий</dc:creator>
  <cp:lastModifiedBy>Бабатьев Виталий</cp:lastModifiedBy>
  <cp:revision>4</cp:revision>
  <dcterms:created xsi:type="dcterms:W3CDTF">2015-03-27T08:58:26Z</dcterms:created>
  <dcterms:modified xsi:type="dcterms:W3CDTF">2015-03-27T09:31:06Z</dcterms:modified>
</cp:coreProperties>
</file>