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4CE5F-75CD-4715-8EC7-DD1B39FF08DA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98B3-627B-4E8A-A451-EBF3A923F2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channel/UC08Z-lPKnC33rHCpt8uMSFw" TargetMode="External"/><Relationship Id="rId3" Type="http://schemas.openxmlformats.org/officeDocument/2006/relationships/hyperlink" Target="https://foxford.ru/wiki/biologiya/otlichie-zhivogo-ot-nezhivogo-opredeleniya-ponyatiya-zhizn" TargetMode="External"/><Relationship Id="rId7" Type="http://schemas.openxmlformats.org/officeDocument/2006/relationships/hyperlink" Target="https://onlinetestpad.com/ru" TargetMode="External"/><Relationship Id="rId2" Type="http://schemas.openxmlformats.org/officeDocument/2006/relationships/hyperlink" Target="https://vk.com/biologyboo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eobrazovanie.ru/" TargetMode="External"/><Relationship Id="rId5" Type="http://schemas.openxmlformats.org/officeDocument/2006/relationships/hyperlink" Target="https://distant-lessons.ru/vse-zapisi-bloga-po-biologii" TargetMode="External"/><Relationship Id="rId10" Type="http://schemas.openxmlformats.org/officeDocument/2006/relationships/hyperlink" Target="https://vk.com/biology_100" TargetMode="External"/><Relationship Id="rId4" Type="http://schemas.openxmlformats.org/officeDocument/2006/relationships/hyperlink" Target="http://mmf.spb.ru/education/conspects/" TargetMode="External"/><Relationship Id="rId9" Type="http://schemas.openxmlformats.org/officeDocument/2006/relationships/hyperlink" Target="https://vk.com/ege_bio_10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stant-lessons.ru/vse-zapisi-bloga-po-biologi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bio.&#1089;&#1076;&#1072;&#1084;&#1075;&#1080;&#1072;.&#1088;&#1092;/?redir=1" TargetMode="External"/><Relationship Id="rId4" Type="http://schemas.openxmlformats.org/officeDocument/2006/relationships/hyperlink" Target="http://school-collection.edu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Методические рекомендации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по </a:t>
            </a:r>
            <a:r>
              <a:rPr lang="ru-RU" dirty="0">
                <a:solidFill>
                  <a:srgbClr val="0070C0"/>
                </a:solidFill>
              </a:rPr>
              <a:t>организации подготовки к ГИА по биологии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Винокурова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Лилиана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Салаватовна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учитель биологии МБОУ «СШ №6»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s://sun9-5.userapi.com/c840530/v840530007/6fd9f/qlk9rMIAZR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260648"/>
            <a:ext cx="9120077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s://sun9-2.userapi.com/c840530/v840530007/6fdb1/5eyw0eWX-r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44000" cy="63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sun9-1.userapi.com/c840530/v840530007/6fdcc/ex60GTfAOq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72425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71"/>
            <a:ext cx="9144000" cy="68962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Литература </a:t>
            </a:r>
            <a:r>
              <a:rPr lang="ru-RU" sz="2400" dirty="0" smtClean="0">
                <a:solidFill>
                  <a:srgbClr val="0070C0"/>
                </a:solidFill>
              </a:rPr>
              <a:t>и интернет ресурсы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4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500" dirty="0" smtClean="0"/>
              <a:t>Государственная </a:t>
            </a:r>
            <a:r>
              <a:rPr lang="ru-RU" sz="4500" dirty="0"/>
              <a:t>итоговая аттестация (по новой форме): 9 класс. </a:t>
            </a:r>
            <a:r>
              <a:rPr lang="ru-RU" sz="4500" dirty="0" smtClean="0"/>
              <a:t>Тематические тренировочные </a:t>
            </a:r>
            <a:r>
              <a:rPr lang="ru-RU" sz="4500" dirty="0"/>
              <a:t>задания. Биология/ ФИПИ авторы составители: В.С. </a:t>
            </a:r>
            <a:r>
              <a:rPr lang="ru-RU" sz="4500" dirty="0" err="1"/>
              <a:t>Рохлов</a:t>
            </a:r>
            <a:r>
              <a:rPr lang="ru-RU" sz="4500" dirty="0"/>
              <a:t>, А.В. Теремов– М.: </a:t>
            </a:r>
            <a:r>
              <a:rPr lang="ru-RU" sz="4500" dirty="0" err="1"/>
              <a:t>Эксмо</a:t>
            </a:r>
            <a:r>
              <a:rPr lang="ru-RU" sz="4500" dirty="0"/>
              <a:t>, 2014</a:t>
            </a:r>
            <a:r>
              <a:rPr lang="ru-RU" sz="45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500" dirty="0" smtClean="0"/>
              <a:t> </a:t>
            </a:r>
            <a:r>
              <a:rPr lang="ru-RU" sz="4500" dirty="0"/>
              <a:t>ГИА-2014. Экзамен в новой форме. Биология. 9 класс/ ФИПИ авторы составители: - М.: В.С. </a:t>
            </a:r>
            <a:r>
              <a:rPr lang="ru-RU" sz="4500" dirty="0" err="1"/>
              <a:t>Рохлов</a:t>
            </a:r>
            <a:r>
              <a:rPr lang="ru-RU" sz="4500" dirty="0"/>
              <a:t>, А.В. Теремов, С.Б. Трофимов - </a:t>
            </a:r>
            <a:r>
              <a:rPr lang="ru-RU" sz="4500" dirty="0" err="1"/>
              <a:t>Астрель</a:t>
            </a:r>
            <a:r>
              <a:rPr lang="ru-RU" sz="4500" dirty="0"/>
              <a:t>, </a:t>
            </a:r>
            <a:r>
              <a:rPr lang="ru-RU" sz="4500" dirty="0" smtClean="0"/>
              <a:t>2014.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500" dirty="0" smtClean="0"/>
              <a:t>Государственная </a:t>
            </a:r>
            <a:r>
              <a:rPr lang="ru-RU" sz="4500" dirty="0"/>
              <a:t>итоговая аттестация выпускников 9 классов в новой форме. Биология. 2014/ ФИПИ авторы составители: Г.И. </a:t>
            </a:r>
            <a:r>
              <a:rPr lang="ru-RU" sz="4500" dirty="0" err="1"/>
              <a:t>Лернер</a:t>
            </a:r>
            <a:r>
              <a:rPr lang="ru-RU" sz="4500" dirty="0"/>
              <a:t>, В.С. </a:t>
            </a:r>
            <a:r>
              <a:rPr lang="ru-RU" sz="4500" dirty="0" err="1"/>
              <a:t>Рохлов</a:t>
            </a:r>
            <a:r>
              <a:rPr lang="ru-RU" sz="4500" dirty="0"/>
              <a:t>, А.В. Теремов, С.Б. Трофимов – М.: Интеллект-Центр, </a:t>
            </a:r>
            <a:r>
              <a:rPr lang="ru-RU" sz="4500" dirty="0" smtClean="0"/>
              <a:t>2014.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500" u="sng" dirty="0" smtClean="0">
                <a:hlinkClick r:id="rId2"/>
              </a:rPr>
              <a:t>https</a:t>
            </a:r>
            <a:r>
              <a:rPr lang="ru-RU" sz="4500" u="sng" dirty="0">
                <a:hlinkClick r:id="rId2"/>
              </a:rPr>
              <a:t>://</a:t>
            </a:r>
            <a:r>
              <a:rPr lang="ru-RU" sz="4500" u="sng" dirty="0" smtClean="0">
                <a:hlinkClick r:id="rId2"/>
              </a:rPr>
              <a:t>vk.com/biologybooks</a:t>
            </a:r>
            <a:endParaRPr lang="ru-RU" sz="4500" dirty="0"/>
          </a:p>
          <a:p>
            <a:pPr marL="742950" indent="-742950">
              <a:buFont typeface="+mj-lt"/>
              <a:buAutoNum type="arabicPeriod"/>
            </a:pPr>
            <a:r>
              <a:rPr lang="ru-RU" sz="4500" u="sng" dirty="0" smtClean="0">
                <a:hlinkClick r:id="rId3"/>
              </a:rPr>
              <a:t>https</a:t>
            </a:r>
            <a:r>
              <a:rPr lang="ru-RU" sz="4500" u="sng" dirty="0">
                <a:hlinkClick r:id="rId3"/>
              </a:rPr>
              <a:t>://foxford.ru/wiki/biologiya/otlichie-zhivogo-ot-nezhivogo-opredeleniya-ponyatiya-zhizn</a:t>
            </a:r>
            <a:r>
              <a:rPr lang="ru-RU" sz="4500" dirty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500" dirty="0" smtClean="0">
                <a:hlinkClick r:id="rId4"/>
              </a:rPr>
              <a:t>http</a:t>
            </a:r>
            <a:r>
              <a:rPr lang="ru-RU" sz="4500" dirty="0">
                <a:hlinkClick r:id="rId4"/>
              </a:rPr>
              <a:t>://mmf.spb.ru/education/conspects</a:t>
            </a:r>
            <a:r>
              <a:rPr lang="ru-RU" sz="4500" dirty="0" smtClean="0">
                <a:hlinkClick r:id="rId4"/>
              </a:rPr>
              <a:t>/</a:t>
            </a:r>
            <a:r>
              <a:rPr lang="ru-RU" sz="4500" dirty="0" smtClean="0"/>
              <a:t> </a:t>
            </a:r>
            <a:endParaRPr lang="ru-RU" sz="4500" dirty="0"/>
          </a:p>
          <a:p>
            <a:pPr marL="742950" indent="-742950">
              <a:buFont typeface="+mj-lt"/>
              <a:buAutoNum type="arabicPeriod"/>
            </a:pPr>
            <a:r>
              <a:rPr lang="ru-RU" sz="4500" u="sng" dirty="0" smtClean="0">
                <a:hlinkClick r:id="rId5"/>
              </a:rPr>
              <a:t>https</a:t>
            </a:r>
            <a:r>
              <a:rPr lang="ru-RU" sz="4500" u="sng" dirty="0">
                <a:hlinkClick r:id="rId5"/>
              </a:rPr>
              <a:t>://distant-lessons.ru/vse-zapisi-bloga-po-biologii</a:t>
            </a:r>
            <a:r>
              <a:rPr lang="ru-RU" sz="4500" dirty="0"/>
              <a:t> </a:t>
            </a:r>
            <a:r>
              <a:rPr lang="ru-RU" sz="4500" dirty="0" smtClean="0">
                <a:hlinkClick r:id="rId6"/>
              </a:rPr>
              <a:t>https</a:t>
            </a:r>
            <a:r>
              <a:rPr lang="ru-RU" sz="4500" dirty="0">
                <a:hlinkClick r:id="rId6"/>
              </a:rPr>
              <a:t>://</a:t>
            </a:r>
            <a:r>
              <a:rPr lang="ru-RU" sz="4500" dirty="0" smtClean="0">
                <a:hlinkClick r:id="rId6"/>
              </a:rPr>
              <a:t>moeobrazovanie.ru/</a:t>
            </a:r>
            <a:endParaRPr lang="ru-RU" sz="45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4500" dirty="0" smtClean="0">
                <a:hlinkClick r:id="rId7"/>
              </a:rPr>
              <a:t>https</a:t>
            </a:r>
            <a:r>
              <a:rPr lang="ru-RU" sz="4500" dirty="0">
                <a:hlinkClick r:id="rId7"/>
              </a:rPr>
              <a:t>://</a:t>
            </a:r>
            <a:r>
              <a:rPr lang="ru-RU" sz="4500" dirty="0" smtClean="0">
                <a:hlinkClick r:id="rId7"/>
              </a:rPr>
              <a:t>onlinetestpad.com/ru</a:t>
            </a:r>
            <a:endParaRPr lang="ru-RU" sz="45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4500" dirty="0" smtClean="0">
                <a:hlinkClick r:id="rId8"/>
              </a:rPr>
              <a:t>https</a:t>
            </a:r>
            <a:r>
              <a:rPr lang="ru-RU" sz="4500" dirty="0">
                <a:hlinkClick r:id="rId8"/>
              </a:rPr>
              <a:t>://</a:t>
            </a:r>
            <a:r>
              <a:rPr lang="ru-RU" sz="4500" dirty="0" smtClean="0">
                <a:hlinkClick r:id="rId8"/>
              </a:rPr>
              <a:t>www.youtube.com/channel/UC08Z-lPKnC33rHCpt8uMSFw</a:t>
            </a:r>
            <a:endParaRPr lang="ru-RU" sz="45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4500" dirty="0" smtClean="0">
                <a:hlinkClick r:id="rId9"/>
              </a:rPr>
              <a:t>https</a:t>
            </a:r>
            <a:r>
              <a:rPr lang="ru-RU" sz="4500" dirty="0">
                <a:hlinkClick r:id="rId9"/>
              </a:rPr>
              <a:t>://</a:t>
            </a:r>
            <a:r>
              <a:rPr lang="ru-RU" sz="4500" dirty="0" smtClean="0">
                <a:hlinkClick r:id="rId9"/>
              </a:rPr>
              <a:t>vk.com/ege_bio_100</a:t>
            </a:r>
            <a:endParaRPr lang="ru-RU" sz="45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4500" dirty="0" smtClean="0">
                <a:hlinkClick r:id="rId10"/>
              </a:rPr>
              <a:t>https</a:t>
            </a:r>
            <a:r>
              <a:rPr lang="ru-RU" sz="4500" dirty="0">
                <a:hlinkClick r:id="rId10"/>
              </a:rPr>
              <a:t>://</a:t>
            </a:r>
            <a:r>
              <a:rPr lang="ru-RU" sz="4500" dirty="0" smtClean="0">
                <a:hlinkClick r:id="rId10"/>
              </a:rPr>
              <a:t>vk.com/biology_100</a:t>
            </a:r>
            <a:endParaRPr lang="ru-RU" sz="4500" dirty="0"/>
          </a:p>
          <a:p>
            <a:pPr marL="0" indent="0">
              <a:buNone/>
            </a:pPr>
            <a:endParaRPr lang="ru-RU" sz="3800" dirty="0"/>
          </a:p>
          <a:p>
            <a:pPr marL="0" indent="0">
              <a:buNone/>
            </a:pPr>
            <a:r>
              <a:rPr lang="ru-RU" sz="38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39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шаблоны презентаций, 2015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99754"/>
              </p:ext>
            </p:extLst>
          </p:nvPr>
        </p:nvGraphicFramePr>
        <p:xfrm>
          <a:off x="1285875" y="1000125"/>
          <a:ext cx="7500938" cy="5696115"/>
        </p:xfrm>
        <a:graphic>
          <a:graphicData uri="http://schemas.openxmlformats.org/drawingml/2006/table">
            <a:tbl>
              <a:tblPr/>
              <a:tblGrid>
                <a:gridCol w="1214438"/>
                <a:gridCol w="6286500"/>
              </a:tblGrid>
              <a:tr h="252399">
                <a:tc>
                  <a:txBody>
                    <a:bodyPr/>
                    <a:lstStyle/>
                    <a:p>
                      <a:pPr marL="29845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753" marR="67753" marT="0" marB="0" horzOverflow="overflow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753" marR="67753" marT="0" marB="0" horzOverflow="overflow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18">
                <a:tc>
                  <a:txBody>
                    <a:bodyPr/>
                    <a:lstStyle/>
                    <a:p>
                      <a:pPr marL="88900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Первый (стратегический) этап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753" marR="67753" marT="0" marB="0" horzOverflow="overflow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-2254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сформированных предметных знаний, умений и навыков и выявление проблем; прогнозирование затруднений при выполнении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КИМов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формирование путей направленных на решение проблем; анализ результатов ОГЭ предыдущих лет. Прогноз результатов.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753" marR="67753" marT="0" marB="0" horzOverflow="overflow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AF1"/>
                    </a:solidFill>
                  </a:tcPr>
                </a:tc>
              </a:tr>
              <a:tr h="1950611">
                <a:tc>
                  <a:txBody>
                    <a:bodyPr/>
                    <a:lstStyle/>
                    <a:p>
                      <a:pPr marL="95250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Второй (организационный) этап: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753" marR="67753" marT="0" marB="0" horzOverflow="overflow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54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плана по подготовке к ОГЭ,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индивидуальной траектории для каждого выпускника, на основе с ранее выполненным анализом (первый этап). Информирование выпускников о вариантах подготовки к ОГЭ (уроки, факультативные занятия, тест-классы, учебные практики, интернет-курсы,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Online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Offline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тестирование и др.). Организация дополнительных занятий по подготовке к ЕГЭ, включение в поурочное планирование учебный материал на повторение, с целью подготовки к экзаменам.</a:t>
                      </a:r>
                    </a:p>
                  </a:txBody>
                  <a:tcPr marL="67753" marR="6775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18">
                <a:tc>
                  <a:txBody>
                    <a:bodyPr/>
                    <a:lstStyle/>
                    <a:p>
                      <a:pPr marL="95250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Третий (адаптационный) этап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753" marR="6775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плана подготовки к ОГЭ,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индивидуальных траекторий. Отслеживание промежуточных результатов подготовки,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диагностических работ, пробных ЕГЭ. Выявление «точек роста» и «западающих вопросов». Проведение необходимых коррекционных мероприятий.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753" marR="6775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AF1"/>
                    </a:solidFill>
                  </a:tcPr>
                </a:tc>
              </a:tr>
              <a:tr h="975305">
                <a:tc>
                  <a:txBody>
                    <a:bodyPr/>
                    <a:lstStyle/>
                    <a:p>
                      <a:pPr marL="88900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Четвертый (аналитический) этап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753" marR="67753" marT="0" marB="0" horzOverflow="overflow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2254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полученных результатов, определение эффективных мероприятий по подготовке к ОГЭ. Самоанализ педагогической деятельности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753" marR="67753" marT="0" marB="0" horzOverflow="overflow">
                    <a:lnL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3" name="Rectangle 2"/>
          <p:cNvSpPr>
            <a:spLocks noChangeArrowheads="1"/>
          </p:cNvSpPr>
          <p:nvPr/>
        </p:nvSpPr>
        <p:spPr bwMode="auto">
          <a:xfrm>
            <a:off x="2071688" y="361950"/>
            <a:ext cx="6715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80975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Этапы деятельности учителя-предметника по подготовке выпускников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ОГЭ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шаблоны презентаций, 2015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297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86125" y="500063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Методика подготовки</a:t>
            </a:r>
            <a:endParaRPr lang="ru-RU" sz="2400" dirty="0"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14500" y="1154113"/>
            <a:ext cx="7000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►"/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Текущий поурочный контроль по отдельным компонентам содержания Кодификатора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►"/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Изготовление обучающимся дидактического материала для систематизации знаний и эффективного усвоения объектов проверки ГИА (таблицы, опорные конспекты, кластеры, и т.д.)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►"/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Обучение правилам оформления выполненного задания, технология выбора верного ответа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►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Диагностическое тестирование по разделам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►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Коллективный разбор сложных заданий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►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самопроверки и анализа ошибок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►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интернет-ресурсов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►"/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5125" name="Прямоугольник 6"/>
          <p:cNvSpPr>
            <a:spLocks noChangeArrowheads="1"/>
          </p:cNvSpPr>
          <p:nvPr/>
        </p:nvSpPr>
        <p:spPr bwMode="auto">
          <a:xfrm>
            <a:off x="1714500" y="4357688"/>
            <a:ext cx="66436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Дистанционные уроки.  Подготовка к ГИА по биологии и химии. </a:t>
            </a:r>
            <a:r>
              <a:rPr lang="en-US" dirty="0">
                <a:latin typeface="Calibri" pitchFamily="34" charset="0"/>
                <a:hlinkClick r:id="rId3"/>
              </a:rPr>
              <a:t>http://distant-lessons.ru/vse-zapisi-bloga-po-biologii</a:t>
            </a:r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  <a:hlinkClick r:id="rId4"/>
              </a:rPr>
              <a:t>http://school-collection.edu.ru/</a:t>
            </a:r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Готовимся к ГИА. Дмитрий Гущин.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5"/>
              </a:rPr>
              <a:t>http://bio.xn--80aaicww6a.xn--p1ai/?redir=1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Обучающая система.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22111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шаблоны презентаций, 2015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1428750" y="704850"/>
            <a:ext cx="7500938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Направления  работы учителя биологии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Отдавать приоритет формированию знаний о фундаментальных биологических законах, теориях, наиболее важных фактах.</a:t>
            </a:r>
          </a:p>
          <a:p>
            <a:pPr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Добиваться достижения учащимися базового уровня подготовки, уделяя внимание наиболее значимым и наиболее трудным вопросам.</a:t>
            </a:r>
          </a:p>
          <a:p>
            <a:pPr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Разгружать учебный материал за счет сокращения описательного и второстепенного компонентов.</a:t>
            </a:r>
          </a:p>
          <a:p>
            <a:pPr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Вести словарь биологических терминов с их четкими определениями.</a:t>
            </a:r>
          </a:p>
          <a:p>
            <a:pPr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Находить время и возможности для повторения и закрепления материала 6-8 классов (возможно, в виде экспресс-тестов в начале урока).</a:t>
            </a:r>
          </a:p>
          <a:p>
            <a:pPr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Использовать сквозной подход – экологический, эволюционный, функциональный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шаблоны презентаций, 2015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1785938" y="423863"/>
            <a:ext cx="7000875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 улучшения освоения различных видов учебной деятельности:</a:t>
            </a:r>
          </a:p>
          <a:p>
            <a:endParaRPr lang="ru-RU" sz="1100" dirty="0"/>
          </a:p>
          <a:p>
            <a:pPr eaLnBrk="0" hangingPunct="0"/>
            <a:r>
              <a:rPr lang="ru-RU" sz="1300" dirty="0">
                <a:solidFill>
                  <a:srgbClr val="000000"/>
                </a:solidFill>
                <a:cs typeface="Times New Roman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Широко использовать рисунки, таблицы, пиктограммы и схемы для иллюстрации и объяснения биологических закономерностей;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При проведении контрольных мероприятий использовать задания, требующие составления схем, рисунков, таблиц;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Решать задачи на применение биологических знаний в различных практических ситуациях;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Использовать задания, требующие четкого  и  лаконичного письменного ответа.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Широко практиковать анализ  и  комментирование текстовых фрагментов, устных ответов товарищей, нахождение ошибок в логике высказываний;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В учебные задания включать составление планов  и  конспектов параграфов учебника, планов ответов на вопросы.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Для освоения техники тестирования, в процессе преподавания биологии необходимо широко использовать тестирование с разнообразными видами тестовых заданий, аналогичных заданиям  ЕГЭ . При этом особое внимание уделять трудным видам тестовых заданий.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un9-2.userapi.com/c840530/v840530007/6fd71/2hrawPy-b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53575" cy="7105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sun9-8.userapi.com/c840530/v840530007/6fd7a/lswjVH1YzZ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sun9-7.userapi.com/c840530/v840530007/6fd83/vnnee8m8Xh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76" y="1"/>
            <a:ext cx="911252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sun9-1.userapi.com/c840530/v840530007/6fd8c/wYMD28RBAAw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466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Методические рекомендации  по организации подготовки к ГИА по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 и интернет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Лилиана</dc:creator>
  <cp:lastModifiedBy>Admin</cp:lastModifiedBy>
  <cp:revision>15</cp:revision>
  <dcterms:created xsi:type="dcterms:W3CDTF">2018-03-22T17:21:17Z</dcterms:created>
  <dcterms:modified xsi:type="dcterms:W3CDTF">2021-09-02T05:14:13Z</dcterms:modified>
</cp:coreProperties>
</file>